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6"/>
  </p:notesMasterIdLst>
  <p:sldIdLst>
    <p:sldId id="272" r:id="rId2"/>
    <p:sldId id="273" r:id="rId3"/>
    <p:sldId id="256" r:id="rId4"/>
    <p:sldId id="257" r:id="rId5"/>
    <p:sldId id="258" r:id="rId6"/>
    <p:sldId id="269" r:id="rId7"/>
    <p:sldId id="259" r:id="rId8"/>
    <p:sldId id="267" r:id="rId9"/>
    <p:sldId id="262" r:id="rId10"/>
    <p:sldId id="263" r:id="rId11"/>
    <p:sldId id="266" r:id="rId12"/>
    <p:sldId id="265" r:id="rId13"/>
    <p:sldId id="271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</a:t>
          </a:r>
          <a:r>
            <a:rPr lang="cs-CZ" sz="2000" baseline="0" dirty="0" smtClean="0">
              <a:solidFill>
                <a:srgbClr val="FF0000"/>
              </a:solidFill>
            </a:rPr>
            <a:t>2</a:t>
          </a:r>
          <a:r>
            <a:rPr lang="cs-CZ" sz="2000" baseline="0" dirty="0" smtClean="0"/>
            <a:t>_INOVACE_11</a:t>
          </a:r>
          <a:r>
            <a:rPr lang="cs-CZ" sz="2000" baseline="0" dirty="0" smtClean="0">
              <a:solidFill>
                <a:srgbClr val="FF0000"/>
              </a:solidFill>
            </a:rPr>
            <a:t>_D_07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Linda Tůmová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D</a:t>
          </a:r>
          <a:r>
            <a:rPr lang="cs-CZ" sz="2000" dirty="0" smtClean="0">
              <a:solidFill>
                <a:srgbClr val="FF0000"/>
              </a:solidFill>
            </a:rPr>
            <a:t> – 6.B – Mladší doba kamenná</a:t>
          </a:r>
          <a:endParaRPr lang="cs-CZ" sz="2000" dirty="0">
            <a:solidFill>
              <a:srgbClr val="FF0000"/>
            </a:solidFill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15C12F-CE95-4DD6-8E7C-B40455E953CE}" type="presOf" srcId="{B651F6E3-6281-48DB-9319-2AEAFDAE7572}" destId="{6BB5E863-4638-4E1D-BFDE-399D028AC4ED}" srcOrd="1" destOrd="0" presId="urn:microsoft.com/office/officeart/2005/8/layout/target3"/>
    <dgm:cxn modelId="{E733C775-04B9-497B-85CF-CB61111B3FF1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47A5668-7C9F-4188-8DB1-791BB6A1781B}" type="presOf" srcId="{757F3AB3-0718-4624-B441-E567A8F0AB56}" destId="{333A1088-737F-45CB-B68E-254E46348037}" srcOrd="0" destOrd="0" presId="urn:microsoft.com/office/officeart/2005/8/layout/target3"/>
    <dgm:cxn modelId="{3295B6BB-4932-4B9F-9140-70948E52B2D9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E9331C6-7E83-49CC-AD9D-0400E82261F2}" type="presOf" srcId="{D1B46980-6531-4606-95E6-44980827E919}" destId="{2BE915AB-18AA-4053-B92C-3BFC9ED204BB}" srcOrd="1" destOrd="0" presId="urn:microsoft.com/office/officeart/2005/8/layout/target3"/>
    <dgm:cxn modelId="{D59E11E1-520D-44D9-9FA4-999353E45BA7}" type="presOf" srcId="{B651F6E3-6281-48DB-9319-2AEAFDAE7572}" destId="{619D679B-A015-4ECF-8348-D1034C574F40}" srcOrd="0" destOrd="0" presId="urn:microsoft.com/office/officeart/2005/8/layout/target3"/>
    <dgm:cxn modelId="{A1CD73CF-498F-4658-AC63-F0D53B4C094A}" type="presOf" srcId="{D1B46980-6531-4606-95E6-44980827E919}" destId="{6140AFEC-043D-4C43-A2F9-D0F5331DF3A3}" srcOrd="0" destOrd="0" presId="urn:microsoft.com/office/officeart/2005/8/layout/target3"/>
    <dgm:cxn modelId="{3FA1377D-9D6C-4FAC-9B16-1FD810D441E6}" type="presOf" srcId="{D1D4F407-5343-4D3F-B5B9-D407B03CAEB4}" destId="{AED2198E-93D5-4001-81B4-73124B309672}" srcOrd="1" destOrd="0" presId="urn:microsoft.com/office/officeart/2005/8/layout/target3"/>
    <dgm:cxn modelId="{7322AD2B-800F-40FF-9B7D-824AED9B31A5}" type="presOf" srcId="{4C35D32F-0EAB-4CD7-82EE-45574DC2A586}" destId="{8BEBB6EC-1DAA-4CAC-8A25-BC0FCBD5DBD5}" srcOrd="0" destOrd="0" presId="urn:microsoft.com/office/officeart/2005/8/layout/target3"/>
    <dgm:cxn modelId="{9BDC5706-122A-47F7-BE49-D54FA53E00F2}" type="presOf" srcId="{D8197B8C-B260-4A16-BDF4-0947B075E274}" destId="{5A5FFA88-C948-4069-8E93-59FA12366E83}" srcOrd="1" destOrd="0" presId="urn:microsoft.com/office/officeart/2005/8/layout/target3"/>
    <dgm:cxn modelId="{CDF58F7B-0B80-4F84-AD36-5001EF0E51CB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CD27E74-F522-43C4-9CEF-79A9096991E6}" type="presParOf" srcId="{333A1088-737F-45CB-B68E-254E46348037}" destId="{F5ABB229-8D3B-4694-996A-96F23CF14429}" srcOrd="0" destOrd="0" presId="urn:microsoft.com/office/officeart/2005/8/layout/target3"/>
    <dgm:cxn modelId="{309B3751-BC44-4408-B909-FEB62036D72A}" type="presParOf" srcId="{333A1088-737F-45CB-B68E-254E46348037}" destId="{F41139FD-01EE-4571-8B17-4FB00FC51163}" srcOrd="1" destOrd="0" presId="urn:microsoft.com/office/officeart/2005/8/layout/target3"/>
    <dgm:cxn modelId="{FC39C35D-A5DB-4E54-A536-986FBF851B23}" type="presParOf" srcId="{333A1088-737F-45CB-B68E-254E46348037}" destId="{D005CE8C-CC26-4C3E-AC11-E15060ECD759}" srcOrd="2" destOrd="0" presId="urn:microsoft.com/office/officeart/2005/8/layout/target3"/>
    <dgm:cxn modelId="{C7A0AFED-1337-490C-B899-5B47A6E98D54}" type="presParOf" srcId="{333A1088-737F-45CB-B68E-254E46348037}" destId="{2C702D82-9B77-49B7-9568-BB8EB47C3372}" srcOrd="3" destOrd="0" presId="urn:microsoft.com/office/officeart/2005/8/layout/target3"/>
    <dgm:cxn modelId="{0999528C-B882-4C00-9D18-8B47AA759338}" type="presParOf" srcId="{333A1088-737F-45CB-B68E-254E46348037}" destId="{A52A0455-90FF-4808-ABD0-F02540D31D5A}" srcOrd="4" destOrd="0" presId="urn:microsoft.com/office/officeart/2005/8/layout/target3"/>
    <dgm:cxn modelId="{D664E506-B376-4992-B0E7-65D441696EA4}" type="presParOf" srcId="{333A1088-737F-45CB-B68E-254E46348037}" destId="{6140AFEC-043D-4C43-A2F9-D0F5331DF3A3}" srcOrd="5" destOrd="0" presId="urn:microsoft.com/office/officeart/2005/8/layout/target3"/>
    <dgm:cxn modelId="{8C7E3421-A552-4768-A034-175862509B11}" type="presParOf" srcId="{333A1088-737F-45CB-B68E-254E46348037}" destId="{9358AC05-5D7D-4327-9F80-1AD486AEA664}" srcOrd="6" destOrd="0" presId="urn:microsoft.com/office/officeart/2005/8/layout/target3"/>
    <dgm:cxn modelId="{A4AE139F-8249-4723-A7E1-8C85E42250E5}" type="presParOf" srcId="{333A1088-737F-45CB-B68E-254E46348037}" destId="{313FC574-E1CD-4FB4-B054-0B805CE0447D}" srcOrd="7" destOrd="0" presId="urn:microsoft.com/office/officeart/2005/8/layout/target3"/>
    <dgm:cxn modelId="{BC009C75-0DD3-4A9A-B9E0-A77A8A055B03}" type="presParOf" srcId="{333A1088-737F-45CB-B68E-254E46348037}" destId="{619D679B-A015-4ECF-8348-D1034C574F40}" srcOrd="8" destOrd="0" presId="urn:microsoft.com/office/officeart/2005/8/layout/target3"/>
    <dgm:cxn modelId="{703B4E92-BD08-44E3-9AA9-EB0A26600A93}" type="presParOf" srcId="{333A1088-737F-45CB-B68E-254E46348037}" destId="{322283A8-4A27-4CDA-BAE3-F381106A9174}" srcOrd="9" destOrd="0" presId="urn:microsoft.com/office/officeart/2005/8/layout/target3"/>
    <dgm:cxn modelId="{B7C8BE8C-2B4C-4D38-933F-0903309378CF}" type="presParOf" srcId="{333A1088-737F-45CB-B68E-254E46348037}" destId="{FFC9F71D-1B4F-4AD9-A4A6-86ADEFC8AF5C}" srcOrd="10" destOrd="0" presId="urn:microsoft.com/office/officeart/2005/8/layout/target3"/>
    <dgm:cxn modelId="{F07705A2-1BFB-47A4-92D4-FE10463ED0B8}" type="presParOf" srcId="{333A1088-737F-45CB-B68E-254E46348037}" destId="{25B08C86-7E15-44DC-BE7F-FFB55DD49D12}" srcOrd="11" destOrd="0" presId="urn:microsoft.com/office/officeart/2005/8/layout/target3"/>
    <dgm:cxn modelId="{CEFF67FD-CF85-4AF4-BBFB-5094DF283FDB}" type="presParOf" srcId="{333A1088-737F-45CB-B68E-254E46348037}" destId="{76644BE8-9D7C-4C09-B250-3D10AF48CBB7}" srcOrd="12" destOrd="0" presId="urn:microsoft.com/office/officeart/2005/8/layout/target3"/>
    <dgm:cxn modelId="{D9CEC027-A5E4-48C1-8D4F-11FF6A9C68C6}" type="presParOf" srcId="{333A1088-737F-45CB-B68E-254E46348037}" destId="{EE85B701-7295-41C0-BA7A-34D3756A2AE6}" srcOrd="13" destOrd="0" presId="urn:microsoft.com/office/officeart/2005/8/layout/target3"/>
    <dgm:cxn modelId="{D6A6CDF8-6F0A-4A27-ABC4-945ADE020968}" type="presParOf" srcId="{333A1088-737F-45CB-B68E-254E46348037}" destId="{8BEBB6EC-1DAA-4CAC-8A25-BC0FCBD5DBD5}" srcOrd="14" destOrd="0" presId="urn:microsoft.com/office/officeart/2005/8/layout/target3"/>
    <dgm:cxn modelId="{89371461-4364-46CD-87F2-1EDC5AA3ADE0}" type="presParOf" srcId="{333A1088-737F-45CB-B68E-254E46348037}" destId="{AED2198E-93D5-4001-81B4-73124B309672}" srcOrd="15" destOrd="0" presId="urn:microsoft.com/office/officeart/2005/8/layout/target3"/>
    <dgm:cxn modelId="{A3C75F31-809A-4E4D-B4DE-C382F2F05869}" type="presParOf" srcId="{333A1088-737F-45CB-B68E-254E46348037}" destId="{2BE915AB-18AA-4053-B92C-3BFC9ED204BB}" srcOrd="16" destOrd="0" presId="urn:microsoft.com/office/officeart/2005/8/layout/target3"/>
    <dgm:cxn modelId="{5780D11A-C972-432F-A6B5-7FA236584F1B}" type="presParOf" srcId="{333A1088-737F-45CB-B68E-254E46348037}" destId="{6BB5E863-4638-4E1D-BFDE-399D028AC4ED}" srcOrd="17" destOrd="0" presId="urn:microsoft.com/office/officeart/2005/8/layout/target3"/>
    <dgm:cxn modelId="{4A6C6EB7-36FA-49AF-9A4D-C98E73F90744}" type="presParOf" srcId="{333A1088-737F-45CB-B68E-254E46348037}" destId="{5A5FFA88-C948-4069-8E93-59FA12366E83}" srcOrd="18" destOrd="0" presId="urn:microsoft.com/office/officeart/2005/8/layout/target3"/>
    <dgm:cxn modelId="{40A24CAF-92CD-437F-9CB0-223A8DCD2B4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rgbClr val="000000"/>
              <a:schemeClr val="accent1">
                <a:hueOff val="0"/>
                <a:satOff val="0"/>
                <a:lumOff val="0"/>
                <a:alphaOff val="0"/>
                <a:tint val="100000"/>
              </a:schemeClr>
            </a:duotone>
          </a:blip>
          <a:tile tx="0" ty="0" sx="35000" sy="35000" flip="none" algn="tl"/>
        </a:blipFill>
        <a:ln>
          <a:noFill/>
        </a:ln>
        <a:effectLst>
          <a:glow rad="51600">
            <a:schemeClr val="accent1">
              <a:hueOff val="0"/>
              <a:satOff val="0"/>
              <a:lumOff val="0"/>
              <a:alphaOff val="0"/>
              <a:alpha val="60000"/>
            </a:schemeClr>
          </a:glow>
        </a:effectLst>
        <a:scene3d>
          <a:camera prst="orthographicFront"/>
          <a:lightRig rig="threePt" dir="t"/>
        </a:scene3d>
        <a:sp3d>
          <a:bevelT w="165100" prst="coolSlant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algn="tl" rotWithShape="0">
            <a:srgbClr val="000000">
              <a:alpha val="64000"/>
            </a:srgbClr>
          </a:outerShdw>
        </a:effectLst>
        <a:scene3d>
          <a:camera prst="orthographicFront"/>
          <a:lightRig rig="soft" dir="tl">
            <a:rot lat="0" lon="0" rev="0"/>
          </a:lightRig>
        </a:scene3d>
        <a:sp3d>
          <a:bevelT prst="angle"/>
          <a:bevelB w="304800" h="44450"/>
          <a:contourClr>
            <a:schemeClr val="lt1">
              <a:alpha val="90000"/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rgbClr val="000000"/>
              <a:schemeClr val="accent1">
                <a:hueOff val="0"/>
                <a:satOff val="0"/>
                <a:lumOff val="0"/>
                <a:alphaOff val="0"/>
                <a:tint val="100000"/>
              </a:schemeClr>
            </a:duotone>
          </a:blip>
          <a:tile tx="0" ty="0" sx="35000" sy="35000" flip="none" algn="tl"/>
        </a:blipFill>
        <a:ln>
          <a:noFill/>
        </a:ln>
        <a:effectLst>
          <a:glow rad="51600">
            <a:schemeClr val="accent1">
              <a:hueOff val="0"/>
              <a:satOff val="0"/>
              <a:lumOff val="0"/>
              <a:alphaOff val="0"/>
              <a:alpha val="60000"/>
            </a:schemeClr>
          </a:glow>
        </a:effectLst>
        <a:scene3d>
          <a:camera prst="orthographicFront"/>
          <a:lightRig rig="threePt" dir="t"/>
        </a:scene3d>
        <a:sp3d>
          <a:bevelT w="165100" prst="coolSlant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algn="tl" rotWithShape="0">
            <a:srgbClr val="000000">
              <a:alpha val="64000"/>
            </a:srgbClr>
          </a:outerShdw>
        </a:effectLst>
        <a:scene3d>
          <a:camera prst="orthographicFront"/>
          <a:lightRig rig="soft" dir="tl">
            <a:rot lat="0" lon="0" rev="0"/>
          </a:lightRig>
        </a:scene3d>
        <a:sp3d>
          <a:bevelT prst="angle"/>
          <a:bevelB w="304800" h="44450"/>
          <a:contourClr>
            <a:schemeClr val="lt1">
              <a:alpha val="90000"/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Linda Tůmová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rgbClr val="000000"/>
              <a:schemeClr val="accent1">
                <a:hueOff val="0"/>
                <a:satOff val="0"/>
                <a:lumOff val="0"/>
                <a:alphaOff val="0"/>
                <a:tint val="100000"/>
              </a:schemeClr>
            </a:duotone>
          </a:blip>
          <a:tile tx="0" ty="0" sx="35000" sy="35000" flip="none" algn="tl"/>
        </a:blipFill>
        <a:ln>
          <a:noFill/>
        </a:ln>
        <a:effectLst>
          <a:glow rad="51600">
            <a:schemeClr val="accent1">
              <a:hueOff val="0"/>
              <a:satOff val="0"/>
              <a:lumOff val="0"/>
              <a:alphaOff val="0"/>
              <a:alpha val="60000"/>
            </a:schemeClr>
          </a:glow>
        </a:effectLst>
        <a:scene3d>
          <a:camera prst="orthographicFront"/>
          <a:lightRig rig="threePt" dir="t"/>
        </a:scene3d>
        <a:sp3d>
          <a:bevelT w="165100" prst="coolSlant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algn="tl" rotWithShape="0">
            <a:srgbClr val="000000">
              <a:alpha val="64000"/>
            </a:srgbClr>
          </a:outerShdw>
        </a:effectLst>
        <a:scene3d>
          <a:camera prst="orthographicFront"/>
          <a:lightRig rig="soft" dir="tl">
            <a:rot lat="0" lon="0" rev="0"/>
          </a:lightRig>
        </a:scene3d>
        <a:sp3d>
          <a:bevelT prst="angle"/>
          <a:bevelB w="304800" h="44450"/>
          <a:contourClr>
            <a:schemeClr val="lt1">
              <a:alpha val="90000"/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</a:t>
          </a:r>
          <a:r>
            <a:rPr lang="cs-CZ" sz="2000" kern="1200" baseline="0" dirty="0" smtClean="0">
              <a:solidFill>
                <a:srgbClr val="FF0000"/>
              </a:solidFill>
            </a:rPr>
            <a:t>2</a:t>
          </a:r>
          <a:r>
            <a:rPr lang="cs-CZ" sz="2000" kern="1200" baseline="0" dirty="0" smtClean="0"/>
            <a:t>_INOVACE_11</a:t>
          </a:r>
          <a:r>
            <a:rPr lang="cs-CZ" sz="2000" kern="1200" baseline="0" dirty="0" smtClean="0">
              <a:solidFill>
                <a:srgbClr val="FF0000"/>
              </a:solidFill>
            </a:rPr>
            <a:t>_D_07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rgbClr val="000000"/>
              <a:schemeClr val="accent1">
                <a:hueOff val="0"/>
                <a:satOff val="0"/>
                <a:lumOff val="0"/>
                <a:alphaOff val="0"/>
                <a:tint val="100000"/>
              </a:schemeClr>
            </a:duotone>
          </a:blip>
          <a:tile tx="0" ty="0" sx="35000" sy="35000" flip="none" algn="tl"/>
        </a:blipFill>
        <a:ln>
          <a:noFill/>
        </a:ln>
        <a:effectLst>
          <a:glow rad="51600">
            <a:schemeClr val="accent1">
              <a:hueOff val="0"/>
              <a:satOff val="0"/>
              <a:lumOff val="0"/>
              <a:alphaOff val="0"/>
              <a:alpha val="60000"/>
            </a:schemeClr>
          </a:glow>
        </a:effectLst>
        <a:scene3d>
          <a:camera prst="orthographicFront"/>
          <a:lightRig rig="threePt" dir="t"/>
        </a:scene3d>
        <a:sp3d>
          <a:bevelT w="165100" prst="coolSlant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algn="tl" rotWithShape="0">
            <a:srgbClr val="000000">
              <a:alpha val="64000"/>
            </a:srgbClr>
          </a:outerShdw>
        </a:effectLst>
        <a:scene3d>
          <a:camera prst="orthographicFront"/>
          <a:lightRig rig="soft" dir="tl">
            <a:rot lat="0" lon="0" rev="0"/>
          </a:lightRig>
        </a:scene3d>
        <a:sp3d>
          <a:bevelT prst="angle"/>
          <a:bevelB w="304800" h="44450"/>
          <a:contourClr>
            <a:schemeClr val="lt1">
              <a:alpha val="90000"/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D</a:t>
          </a:r>
          <a:r>
            <a:rPr lang="cs-CZ" sz="2000" kern="1200" dirty="0" smtClean="0">
              <a:solidFill>
                <a:srgbClr val="FF0000"/>
              </a:solidFill>
            </a:rPr>
            <a:t> – 6.B – Mladší doba kamenná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rgbClr val="000000"/>
              <a:schemeClr val="accent1">
                <a:hueOff val="0"/>
                <a:satOff val="0"/>
                <a:lumOff val="0"/>
                <a:alphaOff val="0"/>
                <a:tint val="100000"/>
              </a:schemeClr>
            </a:duotone>
          </a:blip>
          <a:tile tx="0" ty="0" sx="35000" sy="35000" flip="none" algn="tl"/>
        </a:blipFill>
        <a:ln>
          <a:noFill/>
        </a:ln>
        <a:effectLst>
          <a:glow rad="51600">
            <a:schemeClr val="accent1">
              <a:hueOff val="0"/>
              <a:satOff val="0"/>
              <a:lumOff val="0"/>
              <a:alphaOff val="0"/>
              <a:alpha val="60000"/>
            </a:schemeClr>
          </a:glow>
        </a:effectLst>
        <a:scene3d>
          <a:camera prst="orthographicFront"/>
          <a:lightRig rig="threePt" dir="t"/>
        </a:scene3d>
        <a:sp3d>
          <a:bevelT w="165100" prst="coolSlant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algn="tl" rotWithShape="0">
            <a:srgbClr val="000000">
              <a:alpha val="64000"/>
            </a:srgbClr>
          </a:outerShdw>
        </a:effectLst>
        <a:scene3d>
          <a:camera prst="orthographicFront"/>
          <a:lightRig rig="soft" dir="tl">
            <a:rot lat="0" lon="0" rev="0"/>
          </a:lightRig>
        </a:scene3d>
        <a:sp3d>
          <a:bevelT prst="angle"/>
          <a:bevelB w="304800" h="44450"/>
          <a:contourClr>
            <a:schemeClr val="lt1">
              <a:alpha val="90000"/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CE3604-AE50-4442-876D-EBC93FF40B7A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8B093-C95E-4004-8578-CEABCCDC1E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455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6.11.2011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1356833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7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Courier New" pitchFamily="49" charset="0"/>
              <a:buChar char="o"/>
            </a:pPr>
            <a:r>
              <a:rPr lang="cs-CZ" sz="2400" dirty="0" smtClean="0"/>
              <a:t>Tato prezentace je určena k výkladu dějepisného učiva 6.ročníku. Seznamuje žáky s hlavními změnami v životě lidí </a:t>
            </a:r>
            <a:r>
              <a:rPr lang="cs-CZ" sz="2400" dirty="0" smtClean="0"/>
              <a:t>                  v </a:t>
            </a:r>
            <a:r>
              <a:rPr lang="cs-CZ" sz="2400" dirty="0" smtClean="0"/>
              <a:t>období mladší doby kamenné, přibližuje vznik zemědělství jako nového způsobu obživy, vznik prvních řemesel a také šíření nových znalostí do jednotlivých oblastí. </a:t>
            </a:r>
            <a:endParaRPr lang="cs-CZ" sz="2400" dirty="0"/>
          </a:p>
          <a:p>
            <a:pPr algn="just">
              <a:buFont typeface="Courier New" pitchFamily="49" charset="0"/>
              <a:buChar char="o"/>
            </a:pPr>
            <a:r>
              <a:rPr lang="cs-CZ" sz="2400" dirty="0" smtClean="0"/>
              <a:t>Součástí prezentace je závěrečné shrnutí, které lze využít jako zápis </a:t>
            </a:r>
            <a:r>
              <a:rPr lang="cs-CZ" sz="2400" dirty="0" smtClean="0"/>
              <a:t>učiva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600" dirty="0" smtClean="0"/>
              <a:t>Výklad učiva pomocí prezentace byl přehledný a názorný. Žáci pozitivně reagovali na tento způsob výuky</a:t>
            </a:r>
            <a:r>
              <a:rPr lang="cs-CZ" sz="2600" smtClean="0"/>
              <a:t>, projevili zájem</a:t>
            </a:r>
            <a:r>
              <a:rPr lang="cs-CZ" sz="2600" dirty="0" smtClean="0"/>
              <a:t>, správně odpovídali na pokládané otázky a odpovědi kontrolovali podle jednotlivých snímků.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4159845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NEOLIT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Mladší doba kamenná</a:t>
            </a:r>
          </a:p>
          <a:p>
            <a:r>
              <a:rPr lang="cs-CZ" dirty="0" smtClean="0"/>
              <a:t>Hmotná kultura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12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NEOLIT – mladší doba kamenná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Období přechodu od sběru, lovu, rybolovu k záměrné výrobě toho, co lidé potřebovali k životu.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znik zemědělství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znik chovu dobytka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znik nových druhů nářadí a způsobů opracování kamene (řezání, broušení, vrtání)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856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NEOLIT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Nový vývoj na několika prvotních územích: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9.tisíciletí  př.n.l. v  </a:t>
            </a:r>
            <a:r>
              <a:rPr lang="cs-CZ" sz="2000" b="1" dirty="0" smtClean="0"/>
              <a:t>Přední Asii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6.-5.tisíciletí  př.n.l. jihovýchodní Asie  s Čínou, Střední a Jižní Amerika, Afrika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/>
              <a:t>p</a:t>
            </a:r>
            <a:r>
              <a:rPr lang="cs-CZ" sz="2000" dirty="0" smtClean="0"/>
              <a:t>ostupně se znalosti zemědělství šíří do Evropy</a:t>
            </a:r>
          </a:p>
        </p:txBody>
      </p:sp>
      <p:pic>
        <p:nvPicPr>
          <p:cNvPr id="1027" name="Picture 3" descr="C:\Users\Demeter\AppData\Local\Microsoft\Windows\Temporary Internet Files\Content.IE5\VPDPR4H7\MP900410081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412776"/>
            <a:ext cx="5065177" cy="4711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7cípá hvězda 4"/>
          <p:cNvSpPr/>
          <p:nvPr/>
        </p:nvSpPr>
        <p:spPr>
          <a:xfrm>
            <a:off x="4356777" y="3317865"/>
            <a:ext cx="266328" cy="266328"/>
          </a:xfrm>
          <a:prstGeom prst="star7">
            <a:avLst/>
          </a:prstGeom>
          <a:solidFill>
            <a:srgbClr val="FFC000"/>
          </a:solidFill>
          <a:ln>
            <a:solidFill>
              <a:srgbClr val="FFC000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5316430" y="3138589"/>
            <a:ext cx="266328" cy="26632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7cípá hvězda 11"/>
          <p:cNvSpPr/>
          <p:nvPr/>
        </p:nvSpPr>
        <p:spPr>
          <a:xfrm>
            <a:off x="7236296" y="3271753"/>
            <a:ext cx="266328" cy="26632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7cípá hvězda 12"/>
          <p:cNvSpPr/>
          <p:nvPr/>
        </p:nvSpPr>
        <p:spPr>
          <a:xfrm>
            <a:off x="7596336" y="3584193"/>
            <a:ext cx="266328" cy="266328"/>
          </a:xfrm>
          <a:prstGeom prst="star7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33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/>
              <a:t>l</a:t>
            </a:r>
            <a:r>
              <a:rPr lang="cs-CZ" dirty="0" smtClean="0"/>
              <a:t>idé se seznámili s obilovinami (pšenice, ječmen)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chrání divoce rostoucí obilí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postupně rozšiřují obilné plochy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putují za úrodnější půdou a lepšími přírodními podmínkami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CHOVU DOBYTKA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lidé chytali mláďata divoké zvěře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ochočují některé druhy zvěře (ovce, kozy, skot)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dospělá zvířata se dál rozmnožují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p</a:t>
            </a:r>
            <a:r>
              <a:rPr lang="cs-CZ" dirty="0" smtClean="0"/>
              <a:t>ostupně zdomácněla</a:t>
            </a:r>
          </a:p>
          <a:p>
            <a:pPr>
              <a:buFont typeface="Courier New" pitchFamily="49" charset="0"/>
              <a:buChar char="o"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40494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HRNČÍŘSTVÍ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/>
              <a:t>l</a:t>
            </a:r>
            <a:r>
              <a:rPr lang="cs-CZ" dirty="0" smtClean="0"/>
              <a:t>idé potřebovali uskladnit vyrobené potraviny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z</a:t>
            </a:r>
            <a:r>
              <a:rPr lang="cs-CZ" dirty="0" smtClean="0"/>
              <a:t> hlíny prohnětené s vodou tvoří nádoby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p</a:t>
            </a:r>
            <a:r>
              <a:rPr lang="cs-CZ" dirty="0" smtClean="0"/>
              <a:t>ostupně je vypalují v ohni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liší se tvarem, zdobením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vzniká KERAMIKA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</p:txBody>
      </p:sp>
      <p:pic>
        <p:nvPicPr>
          <p:cNvPr id="6148" name="Picture 4" descr="C:\Users\Demeter\AppData\Local\Microsoft\Windows\Temporary Internet Files\Content.IE5\7OD6VXMX\MM90028398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584" y="3356992"/>
            <a:ext cx="1728192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89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ARCHEOLOGICKÁ 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Soubor pozůstatků pravěkých lidí (keramika, kamenné nebo kostěné nástroje, pozůstatky sídlišť, pohřebiště), které vznikly na stejném místě ve stejném čase (mají společné znaky)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Pojmenování podle místa nálezu, způsobu pohřbívání, tvaru a zdobení keramiky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473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TKALCOVSTÍ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/>
              <a:t>l</a:t>
            </a:r>
            <a:r>
              <a:rPr lang="cs-CZ" dirty="0" smtClean="0"/>
              <a:t>idé zpracovávají divoce rostoucí len, ovčí vlnu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ytváří nové pomůcky- PŘESLICI, VŘETENO, SVISLÝ STAV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p</a:t>
            </a:r>
            <a:r>
              <a:rPr lang="cs-CZ" dirty="0" smtClean="0"/>
              <a:t>ředivo upevní na přeslici, soukali nit na vřeteno, jednotlivá vlákna proplétají na stavu</a:t>
            </a:r>
          </a:p>
          <a:p>
            <a:pPr>
              <a:buFont typeface="Courier New" pitchFamily="49" charset="0"/>
              <a:buChar char="o"/>
            </a:pPr>
            <a:r>
              <a:rPr lang="cs-CZ" smtClean="0"/>
              <a:t>vznikají </a:t>
            </a:r>
            <a:r>
              <a:rPr lang="cs-CZ" dirty="0" smtClean="0"/>
              <a:t>první tkané látky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z</a:t>
            </a:r>
            <a:r>
              <a:rPr lang="cs-CZ" dirty="0" smtClean="0"/>
              <a:t> tkanin vytváří oblečení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332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V NEOLITICKÉM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/>
              <a:t>z</a:t>
            </a:r>
            <a:r>
              <a:rPr lang="cs-CZ" dirty="0" smtClean="0"/>
              <a:t>emědělství vedlo k usedlému způsobu života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l</a:t>
            </a:r>
            <a:r>
              <a:rPr lang="cs-CZ" dirty="0" smtClean="0"/>
              <a:t>idé staví dokonalejší příbytky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 jednom domě žije jedna velkorodina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n</a:t>
            </a:r>
            <a:r>
              <a:rPr lang="cs-CZ" dirty="0" smtClean="0"/>
              <a:t>ěkolik domů tvořilo vesnici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esnici obývaly příbuzné velkorodiny = </a:t>
            </a:r>
            <a:r>
              <a:rPr lang="cs-CZ" b="1" dirty="0" smtClean="0"/>
              <a:t>rodová občina</a:t>
            </a:r>
          </a:p>
          <a:p>
            <a:pPr>
              <a:buFont typeface="Courier New" pitchFamily="49" charset="0"/>
              <a:buChar char="o"/>
            </a:pPr>
            <a:r>
              <a:rPr lang="cs-CZ" b="1" dirty="0" smtClean="0"/>
              <a:t>Společná práce, společný majetek, spravedlivé dělení úrody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4831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Neolitický dům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Zemědělci si stavěli dlouhé domy, délka 15-25m.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6" b="6916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457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KULT MATKY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/>
              <a:t>v</a:t>
            </a:r>
            <a:r>
              <a:rPr lang="cs-CZ" dirty="0" smtClean="0"/>
              <a:t>ýznamné postavení měly ŽENY-MATKY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 staraly se o všechno, co bylo potřeba pro život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n</a:t>
            </a:r>
            <a:r>
              <a:rPr lang="cs-CZ" dirty="0" smtClean="0"/>
              <a:t>eolitická společnost uctívá plodivou sílu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n</a:t>
            </a:r>
            <a:r>
              <a:rPr lang="cs-CZ" dirty="0" smtClean="0"/>
              <a:t>ejvyšší božstvo tzv. MAGNA MATER (Velká matka, pramáti rodu, dárkyně života)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659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Neolit – mladší doba kamenná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Neolitický člověk byl zemědělec, chovatel dobytka, hrnčíř, tkadlec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Uměl brousit, řezat a vrtat kámen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Zakládal první vesnice (rodové občiny)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stavěl první tzv. dlouhé domy, které obývala jedna velkorodina</a:t>
            </a:r>
            <a:endParaRPr lang="cs-CZ" dirty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několik domů tvořilo vesnici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společná práce a společná úroda</a:t>
            </a:r>
          </a:p>
          <a:p>
            <a:pPr marL="0" indent="0">
              <a:buNone/>
            </a:pPr>
            <a:r>
              <a:rPr lang="cs-CZ" dirty="0" smtClean="0"/>
              <a:t>4. Významné postavení ŽENA – MATKA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v</a:t>
            </a:r>
            <a:r>
              <a:rPr lang="cs-CZ" dirty="0" smtClean="0"/>
              <a:t>zniká kult VELKÉ MATKY – MAGNA MATER</a:t>
            </a:r>
          </a:p>
        </p:txBody>
      </p:sp>
    </p:spTree>
    <p:extLst>
      <p:ext uri="{BB962C8B-B14F-4D97-AF65-F5344CB8AC3E}">
        <p14:creationId xmlns:p14="http://schemas.microsoft.com/office/powerpoint/2010/main" val="246972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dirty="0" err="1" smtClean="0"/>
              <a:t>Gordy</a:t>
            </a:r>
            <a:r>
              <a:rPr lang="cs-CZ" sz="2400" dirty="0" smtClean="0"/>
              <a:t>, </a:t>
            </a:r>
            <a:r>
              <a:rPr lang="cs-CZ" sz="2400" dirty="0" err="1" smtClean="0"/>
              <a:t>Wilbur</a:t>
            </a:r>
            <a:r>
              <a:rPr lang="cs-CZ" sz="2400" dirty="0" smtClean="0"/>
              <a:t> F. Http://cs.wikipedia.org [online]. </a:t>
            </a:r>
            <a:r>
              <a:rPr lang="pl-PL" sz="2400" dirty="0" smtClean="0"/>
              <a:t>9. 5. 2009, 06:29 </a:t>
            </a:r>
            <a:r>
              <a:rPr lang="cs-CZ" sz="2400" dirty="0" smtClean="0"/>
              <a:t>[cit. 2011-10-12</a:t>
            </a:r>
            <a:r>
              <a:rPr lang="cs-CZ" sz="2400" dirty="0"/>
              <a:t>]. </a:t>
            </a:r>
            <a:r>
              <a:rPr lang="cs-CZ" sz="2400" dirty="0" smtClean="0"/>
              <a:t>File:Theiroquoislonghouse.png. Dostupné </a:t>
            </a:r>
            <a:r>
              <a:rPr lang="cs-CZ" sz="2400" dirty="0"/>
              <a:t>z WWW</a:t>
            </a:r>
            <a:r>
              <a:rPr lang="cs-CZ" sz="2400" dirty="0" smtClean="0"/>
              <a:t>:</a:t>
            </a:r>
            <a:r>
              <a:rPr lang="cs-CZ" sz="2400" dirty="0"/>
              <a:t>&lt;</a:t>
            </a:r>
            <a:r>
              <a:rPr lang="cs-CZ" sz="2400" dirty="0" smtClean="0"/>
              <a:t>http</a:t>
            </a:r>
            <a:r>
              <a:rPr lang="cs-CZ" sz="2400" dirty="0"/>
              <a:t>://</a:t>
            </a:r>
            <a:r>
              <a:rPr lang="cs-CZ" sz="2400" dirty="0" smtClean="0"/>
              <a:t>cs.wikipedia.org/wiki/</a:t>
            </a:r>
            <a:r>
              <a:rPr lang="cs-CZ" sz="2400" dirty="0" err="1" smtClean="0"/>
              <a:t>Soubor:Theiroquoislonghouse.png</a:t>
            </a:r>
            <a:r>
              <a:rPr lang="cs-CZ" sz="2400" dirty="0" smtClean="0"/>
              <a:t>&gt;.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11387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TC010219417[[fn=Motiv japonského obrazu]]</Template>
  <TotalTime>262</TotalTime>
  <Words>541</Words>
  <Application>Microsoft Office PowerPoint</Application>
  <PresentationFormat>Předvádění na obrazovce (4:3)</PresentationFormat>
  <Paragraphs>74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YamatoPainting</vt:lpstr>
      <vt:lpstr>Prezentace aplikace PowerPoint</vt:lpstr>
      <vt:lpstr>anotace</vt:lpstr>
      <vt:lpstr>NEOLIT</vt:lpstr>
      <vt:lpstr>NEOLIT – mladší doba kamenná</vt:lpstr>
      <vt:lpstr>NEOLIT</vt:lpstr>
      <vt:lpstr>VZNIK</vt:lpstr>
      <vt:lpstr>VZNIK HRNČÍŘSTVÍ</vt:lpstr>
      <vt:lpstr>ARCHEOLOGICKÁ KULTURA</vt:lpstr>
      <vt:lpstr>VZNIK TKALCOVSTÍ</vt:lpstr>
      <vt:lpstr>ŽIVOT V NEOLITICKÉM OBDOBÍ</vt:lpstr>
      <vt:lpstr>Neolitický dům</vt:lpstr>
      <vt:lpstr>KULT MATKY</vt:lpstr>
      <vt:lpstr>Neolit – mladší doba kamenná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NEOLIT</dc:title>
  <dc:creator>Demeter</dc:creator>
  <cp:lastModifiedBy>Demeter</cp:lastModifiedBy>
  <cp:revision>47</cp:revision>
  <dcterms:created xsi:type="dcterms:W3CDTF">2011-10-12T20:15:03Z</dcterms:created>
  <dcterms:modified xsi:type="dcterms:W3CDTF">2011-11-06T16:39:17Z</dcterms:modified>
</cp:coreProperties>
</file>