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7"/>
  </p:notesMasterIdLst>
  <p:sldIdLst>
    <p:sldId id="272" r:id="rId3"/>
    <p:sldId id="273" r:id="rId4"/>
    <p:sldId id="256" r:id="rId5"/>
    <p:sldId id="257" r:id="rId6"/>
    <p:sldId id="258" r:id="rId7"/>
    <p:sldId id="259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852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</a:t>
          </a:r>
          <a:r>
            <a:rPr lang="cs-CZ" sz="2000" baseline="0" dirty="0" smtClean="0">
              <a:solidFill>
                <a:srgbClr val="FF0000"/>
              </a:solidFill>
            </a:rPr>
            <a:t>2</a:t>
          </a:r>
          <a:r>
            <a:rPr lang="cs-CZ" sz="2000" baseline="0" dirty="0" smtClean="0"/>
            <a:t>_INOVACE_</a:t>
          </a:r>
          <a:r>
            <a:rPr lang="cs-CZ" sz="2000" baseline="0" dirty="0" smtClean="0">
              <a:solidFill>
                <a:srgbClr val="FF0000"/>
              </a:solidFill>
            </a:rPr>
            <a:t>11_D_08</a:t>
          </a:r>
          <a:endParaRPr lang="cs-CZ" sz="2000" dirty="0">
            <a:solidFill>
              <a:srgbClr val="FF0000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rgbClr val="FF0000"/>
              </a:solidFill>
            </a:rPr>
            <a:t>Mgr. Linda Tůmová</a:t>
          </a:r>
          <a:endParaRPr lang="cs-CZ" sz="2000" dirty="0">
            <a:solidFill>
              <a:srgbClr val="FF0000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D</a:t>
          </a:r>
          <a:r>
            <a:rPr lang="cs-CZ" sz="2000" dirty="0" smtClean="0">
              <a:solidFill>
                <a:srgbClr val="FF0000"/>
              </a:solidFill>
            </a:rPr>
            <a:t> – 6.B – Pozdní doba kamenná</a:t>
          </a:r>
          <a:endParaRPr lang="cs-CZ" sz="2000" dirty="0">
            <a:solidFill>
              <a:srgbClr val="FF0000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4B3874A-2057-47CB-B884-7C9CC1A55696}" type="presOf" srcId="{D1B46980-6531-4606-95E6-44980827E919}" destId="{6140AFEC-043D-4C43-A2F9-D0F5331DF3A3}" srcOrd="0" destOrd="0" presId="urn:microsoft.com/office/officeart/2005/8/layout/target3"/>
    <dgm:cxn modelId="{0470A88C-C39B-4FED-AF3D-416632AE2F65}" type="presOf" srcId="{D1D4F407-5343-4D3F-B5B9-D407B03CAEB4}" destId="{D005CE8C-CC26-4C3E-AC11-E15060ECD759}" srcOrd="0" destOrd="0" presId="urn:microsoft.com/office/officeart/2005/8/layout/target3"/>
    <dgm:cxn modelId="{7871C382-3B6D-4815-A770-56DA15824559}" type="presOf" srcId="{D1D4F407-5343-4D3F-B5B9-D407B03CAEB4}" destId="{AED2198E-93D5-4001-81B4-73124B309672}" srcOrd="1" destOrd="0" presId="urn:microsoft.com/office/officeart/2005/8/layout/target3"/>
    <dgm:cxn modelId="{314B03B5-C3D8-47B3-B9EE-FCD2F3604AB7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77E3A3A-F7AD-4821-98B2-91D0BF88909F}" type="presOf" srcId="{4C35D32F-0EAB-4CD7-82EE-45574DC2A586}" destId="{890E4F0B-2866-4A3F-A3C7-2A14B1797930}" srcOrd="1" destOrd="0" presId="urn:microsoft.com/office/officeart/2005/8/layout/target3"/>
    <dgm:cxn modelId="{0505A2C0-A2B5-4986-B354-90068D3B1D35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B6791067-DA5B-4A9E-AD28-D02CD3EF13FA}" type="presOf" srcId="{757F3AB3-0718-4624-B441-E567A8F0AB56}" destId="{333A1088-737F-45CB-B68E-254E46348037}" srcOrd="0" destOrd="0" presId="urn:microsoft.com/office/officeart/2005/8/layout/target3"/>
    <dgm:cxn modelId="{DA7DB8C3-1024-46C5-9C43-50FB102AA31D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05E4BD0-48BE-4AAD-A4F5-ECC77BD0CDAA}" type="presOf" srcId="{D8197B8C-B260-4A16-BDF4-0947B075E274}" destId="{25B08C86-7E15-44DC-BE7F-FFB55DD49D12}" srcOrd="0" destOrd="0" presId="urn:microsoft.com/office/officeart/2005/8/layout/target3"/>
    <dgm:cxn modelId="{874CD30C-F018-4411-BAD4-6107073093D3}" type="presOf" srcId="{B651F6E3-6281-48DB-9319-2AEAFDAE7572}" destId="{619D679B-A015-4ECF-8348-D1034C574F40}" srcOrd="0" destOrd="0" presId="urn:microsoft.com/office/officeart/2005/8/layout/target3"/>
    <dgm:cxn modelId="{A4C55D1B-1C70-4831-BDBD-02BB5FAB6463}" type="presOf" srcId="{B651F6E3-6281-48DB-9319-2AEAFDAE7572}" destId="{6BB5E863-4638-4E1D-BFDE-399D028AC4ED}" srcOrd="1" destOrd="0" presId="urn:microsoft.com/office/officeart/2005/8/layout/target3"/>
    <dgm:cxn modelId="{329FCB61-27CC-46B1-A7CF-9FE440CFD24C}" type="presParOf" srcId="{333A1088-737F-45CB-B68E-254E46348037}" destId="{F5ABB229-8D3B-4694-996A-96F23CF14429}" srcOrd="0" destOrd="0" presId="urn:microsoft.com/office/officeart/2005/8/layout/target3"/>
    <dgm:cxn modelId="{FED704BC-CC72-4FBC-AD3E-B42208A12BB6}" type="presParOf" srcId="{333A1088-737F-45CB-B68E-254E46348037}" destId="{F41139FD-01EE-4571-8B17-4FB00FC51163}" srcOrd="1" destOrd="0" presId="urn:microsoft.com/office/officeart/2005/8/layout/target3"/>
    <dgm:cxn modelId="{56B4678B-44C1-4B27-814E-CDC4CAD3925A}" type="presParOf" srcId="{333A1088-737F-45CB-B68E-254E46348037}" destId="{D005CE8C-CC26-4C3E-AC11-E15060ECD759}" srcOrd="2" destOrd="0" presId="urn:microsoft.com/office/officeart/2005/8/layout/target3"/>
    <dgm:cxn modelId="{6D8FFBDF-31A0-4028-89F9-1BC59219A3F0}" type="presParOf" srcId="{333A1088-737F-45CB-B68E-254E46348037}" destId="{2C702D82-9B77-49B7-9568-BB8EB47C3372}" srcOrd="3" destOrd="0" presId="urn:microsoft.com/office/officeart/2005/8/layout/target3"/>
    <dgm:cxn modelId="{3041DFED-2FF8-462B-9C82-3C0341F15147}" type="presParOf" srcId="{333A1088-737F-45CB-B68E-254E46348037}" destId="{A52A0455-90FF-4808-ABD0-F02540D31D5A}" srcOrd="4" destOrd="0" presId="urn:microsoft.com/office/officeart/2005/8/layout/target3"/>
    <dgm:cxn modelId="{80798FA3-F955-4A36-9B3A-07B2E13C72CE}" type="presParOf" srcId="{333A1088-737F-45CB-B68E-254E46348037}" destId="{6140AFEC-043D-4C43-A2F9-D0F5331DF3A3}" srcOrd="5" destOrd="0" presId="urn:microsoft.com/office/officeart/2005/8/layout/target3"/>
    <dgm:cxn modelId="{D351953F-C6C9-4885-B165-FB900CDD0183}" type="presParOf" srcId="{333A1088-737F-45CB-B68E-254E46348037}" destId="{9358AC05-5D7D-4327-9F80-1AD486AEA664}" srcOrd="6" destOrd="0" presId="urn:microsoft.com/office/officeart/2005/8/layout/target3"/>
    <dgm:cxn modelId="{4DD76359-9B10-4247-99B2-D6315A7C5B2B}" type="presParOf" srcId="{333A1088-737F-45CB-B68E-254E46348037}" destId="{313FC574-E1CD-4FB4-B054-0B805CE0447D}" srcOrd="7" destOrd="0" presId="urn:microsoft.com/office/officeart/2005/8/layout/target3"/>
    <dgm:cxn modelId="{C34E5973-EB68-43D3-8F96-E0D6A2D77D2C}" type="presParOf" srcId="{333A1088-737F-45CB-B68E-254E46348037}" destId="{619D679B-A015-4ECF-8348-D1034C574F40}" srcOrd="8" destOrd="0" presId="urn:microsoft.com/office/officeart/2005/8/layout/target3"/>
    <dgm:cxn modelId="{083FDCEE-F9D2-4918-9A49-544FA19D81CC}" type="presParOf" srcId="{333A1088-737F-45CB-B68E-254E46348037}" destId="{322283A8-4A27-4CDA-BAE3-F381106A9174}" srcOrd="9" destOrd="0" presId="urn:microsoft.com/office/officeart/2005/8/layout/target3"/>
    <dgm:cxn modelId="{6EAFE8AD-5AB7-4609-B52D-2D7BC616AAFD}" type="presParOf" srcId="{333A1088-737F-45CB-B68E-254E46348037}" destId="{FFC9F71D-1B4F-4AD9-A4A6-86ADEFC8AF5C}" srcOrd="10" destOrd="0" presId="urn:microsoft.com/office/officeart/2005/8/layout/target3"/>
    <dgm:cxn modelId="{78EB1AF1-9098-4EC7-BB96-29D63E006047}" type="presParOf" srcId="{333A1088-737F-45CB-B68E-254E46348037}" destId="{25B08C86-7E15-44DC-BE7F-FFB55DD49D12}" srcOrd="11" destOrd="0" presId="urn:microsoft.com/office/officeart/2005/8/layout/target3"/>
    <dgm:cxn modelId="{5E5634B3-BDC5-41F4-8775-9D3FFB232701}" type="presParOf" srcId="{333A1088-737F-45CB-B68E-254E46348037}" destId="{76644BE8-9D7C-4C09-B250-3D10AF48CBB7}" srcOrd="12" destOrd="0" presId="urn:microsoft.com/office/officeart/2005/8/layout/target3"/>
    <dgm:cxn modelId="{36FCBFEF-23E8-433D-9A1E-C29FE21645D1}" type="presParOf" srcId="{333A1088-737F-45CB-B68E-254E46348037}" destId="{EE85B701-7295-41C0-BA7A-34D3756A2AE6}" srcOrd="13" destOrd="0" presId="urn:microsoft.com/office/officeart/2005/8/layout/target3"/>
    <dgm:cxn modelId="{CECE3AE5-4BAF-46DD-A835-14906CCA2063}" type="presParOf" srcId="{333A1088-737F-45CB-B68E-254E46348037}" destId="{8BEBB6EC-1DAA-4CAC-8A25-BC0FCBD5DBD5}" srcOrd="14" destOrd="0" presId="urn:microsoft.com/office/officeart/2005/8/layout/target3"/>
    <dgm:cxn modelId="{DC383C95-9F8B-43E0-B95E-10C3006D09FE}" type="presParOf" srcId="{333A1088-737F-45CB-B68E-254E46348037}" destId="{AED2198E-93D5-4001-81B4-73124B309672}" srcOrd="15" destOrd="0" presId="urn:microsoft.com/office/officeart/2005/8/layout/target3"/>
    <dgm:cxn modelId="{8ADA21BF-44E1-4845-BC10-9E6734B2EF55}" type="presParOf" srcId="{333A1088-737F-45CB-B68E-254E46348037}" destId="{2BE915AB-18AA-4053-B92C-3BFC9ED204BB}" srcOrd="16" destOrd="0" presId="urn:microsoft.com/office/officeart/2005/8/layout/target3"/>
    <dgm:cxn modelId="{A3D2806A-0EB5-42BC-9014-7ECB2AEFF607}" type="presParOf" srcId="{333A1088-737F-45CB-B68E-254E46348037}" destId="{6BB5E863-4638-4E1D-BFDE-399D028AC4ED}" srcOrd="17" destOrd="0" presId="urn:microsoft.com/office/officeart/2005/8/layout/target3"/>
    <dgm:cxn modelId="{C44C8993-6D5E-4B4F-9F3D-0A1B8717EAA5}" type="presParOf" srcId="{333A1088-737F-45CB-B68E-254E46348037}" destId="{5A5FFA88-C948-4069-8E93-59FA12366E83}" srcOrd="18" destOrd="0" presId="urn:microsoft.com/office/officeart/2005/8/layout/target3"/>
    <dgm:cxn modelId="{D2FF0403-831A-48F3-AF7E-15FA9BD25E8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00000"/>
                <a:satMod val="140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shade val="65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40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20000"/>
                <a:satMod val="115000"/>
              </a:schemeClr>
            </a:gs>
          </a:gsLst>
          <a:lin ang="8000000" scaled="1"/>
        </a:gradFill>
        <a:ln>
          <a:noFill/>
        </a:ln>
        <a:effectLst>
          <a:outerShdw blurRad="39000" dist="25400" dir="9000000" rotWithShape="0">
            <a:srgbClr val="000000">
              <a:alpha val="40000"/>
            </a:srgbClr>
          </a:outerShdw>
        </a:effectLst>
        <a:scene3d>
          <a:camera prst="perspectiveFront">
            <a:rot lat="0" lon="0" rev="0"/>
          </a:camera>
          <a:lightRig rig="brightRoom" dir="tr">
            <a:rot lat="0" lon="0" rev="3540000"/>
          </a:lightRig>
        </a:scene3d>
        <a:sp3d prstMaterial="matte">
          <a:bevelT w="190500" h="44450" prst="cross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90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00000"/>
                <a:satMod val="140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shade val="65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40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20000"/>
                <a:satMod val="115000"/>
              </a:schemeClr>
            </a:gs>
          </a:gsLst>
          <a:lin ang="8000000" scaled="1"/>
        </a:gradFill>
        <a:ln>
          <a:noFill/>
        </a:ln>
        <a:effectLst>
          <a:outerShdw blurRad="39000" dist="25400" dir="9000000" rotWithShape="0">
            <a:srgbClr val="000000">
              <a:alpha val="40000"/>
            </a:srgbClr>
          </a:outerShdw>
        </a:effectLst>
        <a:scene3d>
          <a:camera prst="perspectiveFront">
            <a:rot lat="0" lon="0" rev="0"/>
          </a:camera>
          <a:lightRig rig="brightRoom" dir="tr">
            <a:rot lat="0" lon="0" rev="3540000"/>
          </a:lightRig>
        </a:scene3d>
        <a:sp3d prstMaterial="matte">
          <a:bevelT w="190500" h="44450" prst="cross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90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rgbClr val="FF0000"/>
              </a:solidFill>
            </a:rPr>
            <a:t>Mgr. Linda Tůmová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00000"/>
                <a:satMod val="140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shade val="65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40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20000"/>
                <a:satMod val="115000"/>
              </a:schemeClr>
            </a:gs>
          </a:gsLst>
          <a:lin ang="8000000" scaled="1"/>
        </a:gradFill>
        <a:ln>
          <a:noFill/>
        </a:ln>
        <a:effectLst>
          <a:outerShdw blurRad="39000" dist="25400" dir="9000000" rotWithShape="0">
            <a:srgbClr val="000000">
              <a:alpha val="40000"/>
            </a:srgbClr>
          </a:outerShdw>
        </a:effectLst>
        <a:scene3d>
          <a:camera prst="perspectiveFront">
            <a:rot lat="0" lon="0" rev="0"/>
          </a:camera>
          <a:lightRig rig="brightRoom" dir="tr">
            <a:rot lat="0" lon="0" rev="3540000"/>
          </a:lightRig>
        </a:scene3d>
        <a:sp3d prstMaterial="matte">
          <a:bevelT w="190500" h="44450" prst="cross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90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</a:t>
          </a:r>
          <a:r>
            <a:rPr lang="cs-CZ" sz="2000" kern="1200" baseline="0" dirty="0" smtClean="0">
              <a:solidFill>
                <a:srgbClr val="FF0000"/>
              </a:solidFill>
            </a:rPr>
            <a:t>2</a:t>
          </a:r>
          <a:r>
            <a:rPr lang="cs-CZ" sz="2000" kern="1200" baseline="0" dirty="0" smtClean="0"/>
            <a:t>_INOVACE_</a:t>
          </a:r>
          <a:r>
            <a:rPr lang="cs-CZ" sz="2000" kern="1200" baseline="0" dirty="0" smtClean="0">
              <a:solidFill>
                <a:srgbClr val="FF0000"/>
              </a:solidFill>
            </a:rPr>
            <a:t>11_D_08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00000"/>
                <a:satMod val="140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shade val="65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40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20000"/>
                <a:satMod val="115000"/>
              </a:schemeClr>
            </a:gs>
          </a:gsLst>
          <a:lin ang="8000000" scaled="1"/>
        </a:gradFill>
        <a:ln>
          <a:noFill/>
        </a:ln>
        <a:effectLst>
          <a:outerShdw blurRad="39000" dist="25400" dir="9000000" rotWithShape="0">
            <a:srgbClr val="000000">
              <a:alpha val="40000"/>
            </a:srgbClr>
          </a:outerShdw>
        </a:effectLst>
        <a:scene3d>
          <a:camera prst="perspectiveFront">
            <a:rot lat="0" lon="0" rev="0"/>
          </a:camera>
          <a:lightRig rig="brightRoom" dir="tr">
            <a:rot lat="0" lon="0" rev="3540000"/>
          </a:lightRig>
        </a:scene3d>
        <a:sp3d prstMaterial="matte">
          <a:bevelT w="190500" h="44450" prst="cross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90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D</a:t>
          </a:r>
          <a:r>
            <a:rPr lang="cs-CZ" sz="2000" kern="1200" dirty="0" smtClean="0">
              <a:solidFill>
                <a:srgbClr val="FF0000"/>
              </a:solidFill>
            </a:rPr>
            <a:t> – 6.B – Pozdní doba kamenná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00000"/>
                <a:satMod val="140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shade val="65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40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20000"/>
                <a:satMod val="115000"/>
              </a:schemeClr>
            </a:gs>
          </a:gsLst>
          <a:lin ang="8000000" scaled="1"/>
        </a:gradFill>
        <a:ln>
          <a:noFill/>
        </a:ln>
        <a:effectLst>
          <a:outerShdw blurRad="39000" dist="25400" dir="9000000" rotWithShape="0">
            <a:srgbClr val="000000">
              <a:alpha val="40000"/>
            </a:srgbClr>
          </a:outerShdw>
        </a:effectLst>
        <a:scene3d>
          <a:camera prst="perspectiveFront">
            <a:rot lat="0" lon="0" rev="0"/>
          </a:camera>
          <a:lightRig rig="brightRoom" dir="tr">
            <a:rot lat="0" lon="0" rev="3540000"/>
          </a:lightRig>
        </a:scene3d>
        <a:sp3d prstMaterial="matte">
          <a:bevelT w="190500" h="44450" prst="cross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90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118958-BAE2-4255-B7CE-49738EEF4949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5EAA29-5493-418C-92C3-A4BD8EEBFD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17743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95EC1D4A-A796-47C3-A63E-CE236FB377E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18FE4659-7985-49B0-AFB9-855F1780E650}" type="datetimeFigureOut">
              <a:rPr lang="cs-CZ">
                <a:solidFill>
                  <a:srgbClr val="795339"/>
                </a:solidFill>
              </a:rPr>
              <a:pPr/>
              <a:t>17.3.2012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0A214142-B12E-4194-81CB-58D4EC9C796F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072387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>
                <a:solidFill>
                  <a:srgbClr val="795339"/>
                </a:solidFill>
              </a:rPr>
              <a:pPr/>
              <a:t>17.3.2012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280119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>
                <a:solidFill>
                  <a:srgbClr val="795339"/>
                </a:solidFill>
              </a:rPr>
              <a:pPr/>
              <a:t>17.3.2012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290407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>
                <a:solidFill>
                  <a:srgbClr val="795339"/>
                </a:solidFill>
              </a:rPr>
              <a:pPr/>
              <a:t>17.3.2012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553429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>
                <a:solidFill>
                  <a:srgbClr val="795339"/>
                </a:solidFill>
              </a:rPr>
              <a:pPr/>
              <a:t>17.3.2012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034967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>
                <a:solidFill>
                  <a:srgbClr val="795339"/>
                </a:solidFill>
              </a:rPr>
              <a:pPr/>
              <a:t>17.3.2012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860326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>
                <a:solidFill>
                  <a:srgbClr val="795339"/>
                </a:solidFill>
              </a:rPr>
              <a:pPr/>
              <a:t>17.3.2012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266163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>
                <a:solidFill>
                  <a:srgbClr val="795339"/>
                </a:solidFill>
              </a:rPr>
              <a:pPr/>
              <a:t>17.3.2012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43130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indent="-274320">
              <a:buClr>
                <a:srgbClr val="AD2E27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prstClr val="white"/>
              </a:solidFill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>
                <a:solidFill>
                  <a:srgbClr val="795339"/>
                </a:solidFill>
              </a:rPr>
              <a:pPr/>
              <a:t>17.3.2012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655252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>
                <a:solidFill>
                  <a:srgbClr val="795339"/>
                </a:solidFill>
              </a:rPr>
              <a:pPr/>
              <a:t>17.3.2012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021871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>
                <a:solidFill>
                  <a:srgbClr val="795339"/>
                </a:solidFill>
              </a:rPr>
              <a:pPr/>
              <a:t>17.3.2012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969890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5EC1D4A-A796-47C3-A63E-CE236FB377E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18FE4659-7985-49B0-AFB9-855F1780E650}" type="datetimeFigureOut">
              <a:rPr lang="cs-CZ">
                <a:solidFill>
                  <a:srgbClr val="795339"/>
                </a:solidFill>
              </a:rPr>
              <a:pPr/>
              <a:t>17.3.2012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0A214142-B12E-4194-81CB-58D4EC9C796F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3652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12956539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757483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400" dirty="0" smtClean="0"/>
              <a:t>Materiál je určen k výkladové prezentaci dějepisného učiva 6.ročníku.  Názorně seznamuje žáky s posledním obdobím doby kamenné, představuje hlavní znaky tohoto období, vysvětluje jednotlivé změny ve způsobu života lidské společnosti, způsobu obživy atd.</a:t>
            </a:r>
          </a:p>
          <a:p>
            <a:pPr algn="just"/>
            <a:r>
              <a:rPr lang="cs-CZ" sz="2400" dirty="0" smtClean="0"/>
              <a:t>Součástí prezentace je závěrečné shrnutí učiva a možnost kontroly pomocí krátkého testu. </a:t>
            </a:r>
          </a:p>
          <a:p>
            <a:pPr algn="just"/>
            <a:r>
              <a:rPr lang="cs-CZ" sz="2400" dirty="0" smtClean="0"/>
              <a:t>Práce s materiálem byla velmi jednoduchá, vyplnila podstatnou část hodiny. Výklad byl názornější, zajímavější, poutavější.  Žáci reagovali pozitivně. Závěrečný test pak plnili jako samostatnou práci. Tajenka – bronz – pak žáky </a:t>
            </a:r>
            <a:r>
              <a:rPr lang="cs-CZ" sz="2400" smtClean="0"/>
              <a:t>seznámí             s </a:t>
            </a:r>
            <a:r>
              <a:rPr lang="cs-CZ" sz="2400" dirty="0" smtClean="0"/>
              <a:t>tématem další hodiny.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33644181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ENEOLIT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sz="4400" dirty="0" smtClean="0"/>
              <a:t>POZDNÍ DOBA KAMENNÁ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Období 5. – 3. tisíciletí př.n.l.</a:t>
            </a:r>
          </a:p>
          <a:p>
            <a:endParaRPr lang="cs-CZ" dirty="0"/>
          </a:p>
          <a:p>
            <a:r>
              <a:rPr lang="cs-CZ" dirty="0" smtClean="0"/>
              <a:t>CHALKOLIT – DOBA MĚDĚNÁ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7091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449952" cy="1605880"/>
          </a:xfrm>
        </p:spPr>
        <p:txBody>
          <a:bodyPr/>
          <a:lstStyle/>
          <a:p>
            <a:r>
              <a:rPr lang="cs-CZ" dirty="0" smtClean="0"/>
              <a:t>NEJEDNOTNÝ VÝVOJ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Chalkolit – Přední východ</a:t>
            </a:r>
            <a:br>
              <a:rPr lang="cs-CZ" dirty="0" smtClean="0"/>
            </a:br>
            <a:r>
              <a:rPr lang="cs-CZ" dirty="0" err="1"/>
              <a:t>E</a:t>
            </a:r>
            <a:r>
              <a:rPr lang="cs-CZ" dirty="0" err="1" smtClean="0"/>
              <a:t>neolit</a:t>
            </a:r>
            <a:r>
              <a:rPr lang="cs-CZ" dirty="0" smtClean="0"/>
              <a:t> - Evropa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Oblast Asie – Přední východ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Lepší přírodní podmínky  umožnily rychlejší rozvoj zemědělství, řemesel a změny ve způsobu </a:t>
            </a:r>
            <a:r>
              <a:rPr lang="cs-CZ" dirty="0" smtClean="0"/>
              <a:t>života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Postupně se nové znalosti šíří do Evropy</a:t>
            </a:r>
            <a:endParaRPr lang="cs-CZ" dirty="0"/>
          </a:p>
        </p:txBody>
      </p:sp>
      <p:pic>
        <p:nvPicPr>
          <p:cNvPr id="1028" name="Picture 4" descr="C:\Users\Demeter\AppData\Local\Microsoft\Windows\Temporary Internet Files\Content.IE5\VPDPR4H7\MP900410080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r="-299" b="-341"/>
          <a:stretch/>
        </p:blipFill>
        <p:spPr bwMode="auto">
          <a:xfrm>
            <a:off x="611560" y="914151"/>
            <a:ext cx="4786197" cy="4225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cípá hvězda 4"/>
          <p:cNvSpPr/>
          <p:nvPr/>
        </p:nvSpPr>
        <p:spPr>
          <a:xfrm>
            <a:off x="3229935" y="2700416"/>
            <a:ext cx="133164" cy="169168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cxnSp>
        <p:nvCxnSpPr>
          <p:cNvPr id="8" name="Přímá spojnice se šipkou 7"/>
          <p:cNvCxnSpPr>
            <a:stCxn id="5" idx="5"/>
          </p:cNvCxnSpPr>
          <p:nvPr/>
        </p:nvCxnSpPr>
        <p:spPr>
          <a:xfrm flipH="1" flipV="1">
            <a:off x="2915817" y="2552328"/>
            <a:ext cx="327305" cy="181594"/>
          </a:xfrm>
          <a:prstGeom prst="straightConnector1">
            <a:avLst/>
          </a:prstGeom>
          <a:ln w="1905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05727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OBJEVY V ZEMĚDĚLSTVÍ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 oblasti Předního východu využití závlahového zemědělství</a:t>
            </a:r>
          </a:p>
          <a:p>
            <a:r>
              <a:rPr lang="cs-CZ" dirty="0"/>
              <a:t>v</a:t>
            </a:r>
            <a:r>
              <a:rPr lang="cs-CZ" dirty="0" smtClean="0"/>
              <a:t>yužití prvního nářadí k orbě – </a:t>
            </a:r>
            <a:r>
              <a:rPr lang="cs-CZ" b="1" dirty="0" smtClean="0"/>
              <a:t>HÁK</a:t>
            </a:r>
            <a:r>
              <a:rPr lang="cs-CZ" dirty="0" smtClean="0"/>
              <a:t> – DŘEVĚNÉ ORADLO</a:t>
            </a:r>
          </a:p>
          <a:p>
            <a:r>
              <a:rPr lang="cs-CZ" dirty="0"/>
              <a:t>v</a:t>
            </a:r>
            <a:r>
              <a:rPr lang="cs-CZ" dirty="0" smtClean="0"/>
              <a:t>yužití tažné síly dobytka</a:t>
            </a:r>
          </a:p>
          <a:p>
            <a:r>
              <a:rPr lang="cs-CZ" dirty="0"/>
              <a:t>v</a:t>
            </a:r>
            <a:r>
              <a:rPr lang="cs-CZ" dirty="0" smtClean="0"/>
              <a:t>yužití kola a vozu</a:t>
            </a:r>
          </a:p>
          <a:p>
            <a:r>
              <a:rPr lang="cs-CZ" dirty="0"/>
              <a:t>c</a:t>
            </a:r>
            <a:r>
              <a:rPr lang="cs-CZ" dirty="0" smtClean="0"/>
              <a:t>hov koní</a:t>
            </a:r>
          </a:p>
          <a:p>
            <a:endParaRPr lang="cs-CZ" dirty="0"/>
          </a:p>
        </p:txBody>
      </p:sp>
      <p:pic>
        <p:nvPicPr>
          <p:cNvPr id="1026" name="Picture 2" descr="C:\Users\Demeter\AppData\Local\Microsoft\Windows\Temporary Internet Files\Content.IE5\VPDPR4H7\MC90032966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068960"/>
            <a:ext cx="3168352" cy="260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81469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PRVNÍ VYUŽITÍ KOVŮ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KOVOTEPECTVÍ</a:t>
            </a:r>
            <a:r>
              <a:rPr lang="cs-CZ" dirty="0" smtClean="0"/>
              <a:t> – rozklepávání mědi na tenké plíšky</a:t>
            </a:r>
          </a:p>
          <a:p>
            <a:r>
              <a:rPr lang="cs-CZ" b="1" dirty="0" smtClean="0"/>
              <a:t>KOVÁŘSTVÍ </a:t>
            </a:r>
            <a:r>
              <a:rPr lang="cs-CZ" dirty="0" smtClean="0"/>
              <a:t>– v ohni nechali měď změknout a kovali ji</a:t>
            </a:r>
          </a:p>
          <a:p>
            <a:r>
              <a:rPr lang="cs-CZ" b="1" dirty="0" smtClean="0"/>
              <a:t>KOVOLITECTVÍ </a:t>
            </a:r>
            <a:r>
              <a:rPr lang="cs-CZ" dirty="0" smtClean="0"/>
              <a:t>- měď roztavili a odlévali do forem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95536" y="1412776"/>
            <a:ext cx="3008313" cy="4802211"/>
          </a:xfrm>
        </p:spPr>
        <p:txBody>
          <a:bodyPr/>
          <a:lstStyle/>
          <a:p>
            <a:r>
              <a:rPr lang="cs-CZ" dirty="0" smtClean="0"/>
              <a:t>Lidé znali vzácné kovy – zlato, stříbro.</a:t>
            </a:r>
          </a:p>
          <a:p>
            <a:r>
              <a:rPr lang="cs-CZ" dirty="0" smtClean="0"/>
              <a:t>Nacházeli v přírodě i kousky mědi, které začínají zpracovávat. 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sz="2000" b="1" dirty="0" smtClean="0"/>
              <a:t>HLAVNÍM VÝROBNÍM MATERIÁLEM ZŮSTÁVÁ </a:t>
            </a:r>
            <a:r>
              <a:rPr lang="cs-CZ" sz="2000" b="1" dirty="0" smtClean="0"/>
              <a:t>KÁMEN</a:t>
            </a:r>
            <a:endParaRPr lang="cs-CZ" sz="2000" b="1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0888" y="3463925"/>
            <a:ext cx="20637" cy="2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3288" y="3616325"/>
            <a:ext cx="20637" cy="2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05064"/>
            <a:ext cx="2267132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04506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AD2E2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AD2E2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ROZVOJ ŘEMESLA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specializace některých lidí na výrobu určitých předmětů</a:t>
            </a:r>
          </a:p>
          <a:p>
            <a:r>
              <a:rPr lang="cs-CZ" dirty="0"/>
              <a:t>v</a:t>
            </a:r>
            <a:r>
              <a:rPr lang="cs-CZ" dirty="0" smtClean="0"/>
              <a:t>znikají „profesionální</a:t>
            </a:r>
            <a:r>
              <a:rPr lang="cs-CZ" smtClean="0"/>
              <a:t>“ řemeslníci:</a:t>
            </a:r>
            <a:endParaRPr lang="cs-CZ" dirty="0" smtClean="0"/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HRNČÍŘI, </a:t>
            </a:r>
          </a:p>
          <a:p>
            <a:pPr indent="0">
              <a:buNone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		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TKALCI, </a:t>
            </a:r>
          </a:p>
          <a:p>
            <a:pPr indent="0">
              <a:buNone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		TESAŘI, </a:t>
            </a:r>
          </a:p>
          <a:p>
            <a:pPr indent="0">
              <a:buNone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	KOVÁŘI, KOVOTEPCI, KOVOLITCI</a:t>
            </a:r>
          </a:p>
          <a:p>
            <a:r>
              <a:rPr lang="cs-CZ" dirty="0"/>
              <a:t>d</a:t>
            </a:r>
            <a:r>
              <a:rPr lang="cs-CZ" dirty="0" smtClean="0"/>
              <a:t>ochází ke </a:t>
            </a:r>
            <a:r>
              <a:rPr lang="cs-CZ" b="1" dirty="0" smtClean="0"/>
              <a:t>společenské dělbě práce</a:t>
            </a:r>
            <a:endParaRPr lang="cs-CZ" b="1" dirty="0"/>
          </a:p>
        </p:txBody>
      </p:sp>
      <p:pic>
        <p:nvPicPr>
          <p:cNvPr id="2053" name="Picture 5" descr="C:\Users\Demeter\AppData\Local\Microsoft\Windows\Temporary Internet Files\Content.IE5\7OD6VXMX\MC9001564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199" y="2492896"/>
            <a:ext cx="1820863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0175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ROZVOJ OBCHODU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SMĚNNÝ  OBCHOD (výměna)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e vesnicích</a:t>
            </a:r>
          </a:p>
          <a:p>
            <a:r>
              <a:rPr lang="cs-CZ" dirty="0"/>
              <a:t>ř</a:t>
            </a:r>
            <a:r>
              <a:rPr lang="cs-CZ" dirty="0" smtClean="0"/>
              <a:t>emeslníci mění své výrobky se zemědělci za potraviny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DÁLKOVÝ OBCHOD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ezi vzdálenými oblastmi</a:t>
            </a:r>
          </a:p>
          <a:p>
            <a:r>
              <a:rPr lang="cs-CZ" dirty="0"/>
              <a:t>m</a:t>
            </a:r>
            <a:r>
              <a:rPr lang="cs-CZ" dirty="0" smtClean="0"/>
              <a:t>ěď, jantar, mušle, sůl, zlato, stříbro, šperky</a:t>
            </a:r>
          </a:p>
          <a:p>
            <a:r>
              <a:rPr lang="cs-CZ" dirty="0" smtClean="0"/>
              <a:t>dobytek, kůže, obilí, pazourek</a:t>
            </a:r>
            <a:endParaRPr lang="cs-CZ" dirty="0"/>
          </a:p>
        </p:txBody>
      </p:sp>
      <p:pic>
        <p:nvPicPr>
          <p:cNvPr id="2051" name="Picture 3" descr="C:\Users\Demeter\AppData\Local\Microsoft\Windows\Temporary Internet Files\Content.IE5\7OD6VXMX\MP90017792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861048"/>
            <a:ext cx="1236465" cy="185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Demeter\AppData\Local\Microsoft\Windows\Temporary Internet Files\Content.IE5\E42J0W0S\MC9003190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83744" y="3645024"/>
            <a:ext cx="1032024" cy="1568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3698634"/>
            <a:ext cx="1134520" cy="1566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ousměrná vodorovná šipka 6"/>
          <p:cNvSpPr/>
          <p:nvPr/>
        </p:nvSpPr>
        <p:spPr>
          <a:xfrm>
            <a:off x="1890096" y="4239004"/>
            <a:ext cx="1216152" cy="4846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6336" y="4103787"/>
            <a:ext cx="1030287" cy="1566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ousměrná vodorovná šipka 7"/>
          <p:cNvSpPr/>
          <p:nvPr/>
        </p:nvSpPr>
        <p:spPr>
          <a:xfrm>
            <a:off x="5607164" y="4644902"/>
            <a:ext cx="1216152" cy="4846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2520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  <p:bldP spid="6" grpId="0" uiExpand="1" build="p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ZPŮSOB ŽIVOTA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1" indent="-274320"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cs-CZ" sz="2800" dirty="0"/>
              <a:t>vznikají </a:t>
            </a:r>
            <a:r>
              <a:rPr lang="cs-CZ" sz="2800" b="1" dirty="0"/>
              <a:t>sousedské </a:t>
            </a:r>
            <a:r>
              <a:rPr lang="cs-CZ" sz="2800" b="1" dirty="0" smtClean="0"/>
              <a:t>občiny</a:t>
            </a:r>
          </a:p>
          <a:p>
            <a:pPr marL="0" lvl="1" indent="-274320"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cs-CZ" sz="2800" dirty="0" smtClean="0"/>
              <a:t>ve vesnici žijí lidé, kteří nebyli pokrevně spjati </a:t>
            </a:r>
          </a:p>
          <a:p>
            <a:pPr marL="0" lvl="1" indent="-274320"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cs-CZ" sz="2800" dirty="0" smtClean="0"/>
              <a:t>lidé ve vesnicích staví menší domy ze dřeva a hlíny</a:t>
            </a:r>
          </a:p>
          <a:p>
            <a:r>
              <a:rPr lang="cs-CZ" dirty="0" smtClean="0"/>
              <a:t>vznikají i opevněná sídliště – </a:t>
            </a:r>
            <a:r>
              <a:rPr lang="cs-CZ" b="1" dirty="0" smtClean="0"/>
              <a:t>hradiště</a:t>
            </a:r>
          </a:p>
          <a:p>
            <a:r>
              <a:rPr lang="cs-CZ" dirty="0" smtClean="0"/>
              <a:t>chránila životy a majetek vesničanů</a:t>
            </a:r>
          </a:p>
          <a:p>
            <a:endParaRPr lang="cs-CZ" dirty="0"/>
          </a:p>
          <a:p>
            <a:pPr indent="0">
              <a:buNone/>
            </a:pPr>
            <a:endParaRPr lang="cs-CZ" dirty="0"/>
          </a:p>
          <a:p>
            <a:pPr marL="0" lvl="1" indent="-274320"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endParaRPr lang="cs-CZ" dirty="0" smtClean="0"/>
          </a:p>
          <a:p>
            <a:pPr marL="0" lvl="1" indent="-274320"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endParaRPr lang="cs-CZ" dirty="0"/>
          </a:p>
          <a:p>
            <a:pPr marL="0" lvl="1" indent="-274320"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endParaRPr lang="cs-CZ" dirty="0" smtClean="0"/>
          </a:p>
          <a:p>
            <a:pPr marL="0" lvl="1" indent="-274320"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cs-CZ" dirty="0" smtClean="0"/>
              <a:t>staví </a:t>
            </a:r>
            <a:r>
              <a:rPr lang="cs-CZ" dirty="0"/>
              <a:t>se </a:t>
            </a:r>
            <a:r>
              <a:rPr lang="cs-CZ" b="1" dirty="0"/>
              <a:t>megalitické </a:t>
            </a:r>
            <a:r>
              <a:rPr lang="cs-CZ" b="1" dirty="0" smtClean="0"/>
              <a:t>stavby</a:t>
            </a:r>
          </a:p>
          <a:p>
            <a:pPr marL="0" lvl="1" indent="0">
              <a:buClr>
                <a:schemeClr val="accent1"/>
              </a:buClr>
              <a:buSzPct val="80000"/>
              <a:buNone/>
            </a:pPr>
            <a:r>
              <a:rPr lang="cs-CZ" dirty="0"/>
              <a:t>	</a:t>
            </a:r>
            <a:r>
              <a:rPr lang="cs-CZ" dirty="0" smtClean="0"/>
              <a:t> </a:t>
            </a:r>
            <a:r>
              <a:rPr lang="cs-CZ" dirty="0"/>
              <a:t>(menhiry, </a:t>
            </a:r>
            <a:r>
              <a:rPr lang="cs-CZ" dirty="0" smtClean="0"/>
              <a:t>dolmeny</a:t>
            </a:r>
            <a:r>
              <a:rPr lang="cs-CZ" sz="2800" dirty="0"/>
              <a:t>)</a:t>
            </a:r>
          </a:p>
          <a:p>
            <a:endParaRPr lang="cs-CZ" dirty="0" smtClean="0"/>
          </a:p>
        </p:txBody>
      </p:sp>
      <p:pic>
        <p:nvPicPr>
          <p:cNvPr id="3074" name="Picture 2" descr="C:\Users\Demeter\AppData\Local\Microsoft\Windows\Temporary Internet Files\Content.IE5\19R17NCT\MP90040054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861048"/>
            <a:ext cx="4176464" cy="278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58687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ZMĚNA SPOLEČNOSTI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00200"/>
            <a:ext cx="7632848" cy="4525963"/>
          </a:xfrm>
        </p:spPr>
        <p:txBody>
          <a:bodyPr/>
          <a:lstStyle/>
          <a:p>
            <a:r>
              <a:rPr lang="cs-CZ" dirty="0" smtClean="0"/>
              <a:t>muž vykonává nejnamáhavější práce</a:t>
            </a:r>
          </a:p>
          <a:p>
            <a:r>
              <a:rPr lang="cs-CZ" dirty="0" smtClean="0"/>
              <a:t>muž – otec získává rozhodující  postavení</a:t>
            </a:r>
          </a:p>
          <a:p>
            <a:r>
              <a:rPr lang="cs-CZ" dirty="0" smtClean="0"/>
              <a:t>přechod k </a:t>
            </a:r>
            <a:r>
              <a:rPr lang="cs-CZ" b="1" dirty="0" smtClean="0"/>
              <a:t>patriarchální společnosti</a:t>
            </a:r>
          </a:p>
          <a:p>
            <a:r>
              <a:rPr lang="cs-CZ" dirty="0" smtClean="0"/>
              <a:t>zaniká kult ženy-matky </a:t>
            </a:r>
          </a:p>
          <a:p>
            <a:r>
              <a:rPr lang="cs-CZ" dirty="0"/>
              <a:t>l</a:t>
            </a:r>
            <a:r>
              <a:rPr lang="cs-CZ" dirty="0" smtClean="0"/>
              <a:t>idé začínají věřit v mnoho bohů- bůh Slunce, ochránce vesnice, půdy, </a:t>
            </a:r>
          </a:p>
          <a:p>
            <a:r>
              <a:rPr lang="cs-CZ" dirty="0" smtClean="0"/>
              <a:t>vzniká </a:t>
            </a:r>
            <a:r>
              <a:rPr lang="cs-CZ" dirty="0"/>
              <a:t>soukromý majetek a majetková nerovnoměrnost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656452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CHALKOLIT – doba měděná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40030" indent="-514350">
              <a:buFont typeface="+mj-lt"/>
              <a:buAutoNum type="arabicPeriod"/>
            </a:pPr>
            <a:r>
              <a:rPr lang="cs-CZ" dirty="0" smtClean="0"/>
              <a:t>Lidé poprvé využívají háku, dřevěného oradla taženého dobytkem, kolového vozu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Zpracovávají  poprvé kovy- MĚĎ – při výrobě nástrojů, zbraní, šperků a ozdob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Díky bohaté úrodě se všichni lidé nemuseli věnovat zemědělství, část se zaměří na výrobu (řemeslo)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dirty="0" smtClean="0"/>
              <a:t>hrnčíř, tkadlec, tesař, kovář, kovotepec, kovolitec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dirty="0" smtClean="0"/>
              <a:t>dochází ke společenské dělbě práce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dirty="0" smtClean="0"/>
              <a:t>rozvíjí se obchod směnný i dálkový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65316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ENEOLIT – pozdní doba kamenná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5141168"/>
          </a:xfrm>
        </p:spPr>
        <p:txBody>
          <a:bodyPr>
            <a:normAutofit lnSpcReduction="10000"/>
          </a:bodyPr>
          <a:lstStyle/>
          <a:p>
            <a:pPr indent="0">
              <a:buNone/>
            </a:pPr>
            <a:r>
              <a:rPr lang="cs-CZ" dirty="0" smtClean="0"/>
              <a:t>Do Evropy se dostávají nové poznatky později</a:t>
            </a:r>
          </a:p>
          <a:p>
            <a:pPr marL="457200" indent="-457200"/>
            <a:r>
              <a:rPr lang="cs-CZ" dirty="0" smtClean="0"/>
              <a:t>převládá výroba z kamene (pazourku), kámen se těží v dolech</a:t>
            </a:r>
          </a:p>
          <a:p>
            <a:pPr marL="457200" indent="-457200"/>
            <a:r>
              <a:rPr lang="cs-CZ" dirty="0"/>
              <a:t>l</a:t>
            </a:r>
            <a:r>
              <a:rPr lang="cs-CZ" dirty="0" smtClean="0"/>
              <a:t>idé staví menší domy ve vesnicích</a:t>
            </a:r>
          </a:p>
          <a:p>
            <a:pPr marL="514350" indent="-514350"/>
            <a:r>
              <a:rPr lang="cs-CZ" dirty="0" smtClean="0"/>
              <a:t>vznikají opevněná sídliště – </a:t>
            </a:r>
            <a:r>
              <a:rPr lang="cs-CZ" b="1" dirty="0" smtClean="0"/>
              <a:t>hradiště</a:t>
            </a:r>
          </a:p>
          <a:p>
            <a:pPr marL="514350" indent="-514350"/>
            <a:r>
              <a:rPr lang="cs-CZ" dirty="0" smtClean="0"/>
              <a:t>staví se megalitické stavby (dolmen, menhir)</a:t>
            </a:r>
          </a:p>
          <a:p>
            <a:pPr marL="514350" indent="-514350"/>
            <a:r>
              <a:rPr lang="cs-CZ" dirty="0" smtClean="0"/>
              <a:t>vznikají </a:t>
            </a:r>
            <a:r>
              <a:rPr lang="cs-CZ" b="1" dirty="0" smtClean="0"/>
              <a:t>sousedské občiny</a:t>
            </a:r>
          </a:p>
          <a:p>
            <a:pPr marL="514350" indent="-514350"/>
            <a:r>
              <a:rPr lang="cs-CZ" dirty="0" smtClean="0"/>
              <a:t>vedoucí postavení získává MUŽ (náčelník, řemeslník, zemědělec, bojovník,…)</a:t>
            </a:r>
          </a:p>
          <a:p>
            <a:pPr marL="514350" indent="-514350"/>
            <a:r>
              <a:rPr lang="cs-CZ" dirty="0" smtClean="0"/>
              <a:t>vzniká </a:t>
            </a:r>
            <a:r>
              <a:rPr lang="cs-CZ" b="1" dirty="0" smtClean="0"/>
              <a:t>patriarchální společnost</a:t>
            </a:r>
          </a:p>
          <a:p>
            <a:pPr marL="514350" indent="-514350"/>
            <a:r>
              <a:rPr lang="cs-CZ" dirty="0" smtClean="0"/>
              <a:t>vzniká soukromý majetek, majetková nerovnoměrnost</a:t>
            </a:r>
          </a:p>
          <a:p>
            <a:pPr marL="514350" indent="-514350"/>
            <a:r>
              <a:rPr lang="cs-CZ" dirty="0" smtClean="0"/>
              <a:t>lidé věří v mnoho bohů</a:t>
            </a:r>
            <a:endParaRPr lang="cs-CZ" dirty="0"/>
          </a:p>
          <a:p>
            <a:pPr marL="514350" indent="-514350"/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1629151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45990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832648"/>
          </a:xfrm>
        </p:spPr>
        <p:txBody>
          <a:bodyPr>
            <a:normAutofit fontScale="62500" lnSpcReduction="20000"/>
          </a:bodyPr>
          <a:lstStyle/>
          <a:p>
            <a:pPr indent="0">
              <a:buNone/>
            </a:pPr>
            <a:r>
              <a:rPr lang="cs-CZ" dirty="0" smtClean="0"/>
              <a:t>1. Mezi první používané kovy nepatří:</a:t>
            </a:r>
          </a:p>
          <a:p>
            <a:pPr indent="0">
              <a:buNone/>
            </a:pPr>
            <a:r>
              <a:rPr lang="cs-CZ" dirty="0" smtClean="0"/>
              <a:t>	a) zlato	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b) železo	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c) </a:t>
            </a:r>
            <a:r>
              <a:rPr lang="cs-CZ" dirty="0"/>
              <a:t>stříbro</a:t>
            </a:r>
            <a:r>
              <a:rPr lang="cs-CZ" dirty="0" smtClean="0"/>
              <a:t>	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d)</a:t>
            </a:r>
            <a:r>
              <a:rPr lang="cs-CZ" dirty="0"/>
              <a:t> </a:t>
            </a:r>
            <a:r>
              <a:rPr lang="cs-CZ" dirty="0" smtClean="0"/>
              <a:t>měď</a:t>
            </a:r>
          </a:p>
          <a:p>
            <a:pPr indent="0">
              <a:buNone/>
            </a:pPr>
            <a:r>
              <a:rPr lang="cs-CZ" dirty="0" smtClean="0"/>
              <a:t>2. V zemědělství lidé začali využívat:</a:t>
            </a:r>
          </a:p>
          <a:p>
            <a:pPr indent="0">
              <a:buNone/>
            </a:pPr>
            <a:r>
              <a:rPr lang="cs-CZ" dirty="0" smtClean="0"/>
              <a:t>	o) pluh	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p) traktor	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q) hrábě	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r) hák</a:t>
            </a:r>
          </a:p>
          <a:p>
            <a:pPr indent="0">
              <a:buNone/>
            </a:pPr>
            <a:r>
              <a:rPr lang="cs-CZ" dirty="0" smtClean="0"/>
              <a:t>3. Dřevěné </a:t>
            </a:r>
            <a:r>
              <a:rPr lang="cs-CZ" dirty="0"/>
              <a:t>oradlo tažené </a:t>
            </a:r>
            <a:r>
              <a:rPr lang="cs-CZ" dirty="0" smtClean="0"/>
              <a:t>dobytčaty bylo objeveno</a:t>
            </a:r>
            <a:r>
              <a:rPr lang="cs-CZ" dirty="0"/>
              <a:t> </a:t>
            </a:r>
            <a:r>
              <a:rPr lang="cs-CZ" dirty="0" smtClean="0"/>
              <a:t>v:</a:t>
            </a:r>
            <a:endParaRPr lang="cs-CZ" dirty="0" smtClean="0"/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m) neolitu	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n) mezolitu		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o) </a:t>
            </a:r>
            <a:r>
              <a:rPr lang="cs-CZ" dirty="0" err="1" smtClean="0"/>
              <a:t>eneolitu</a:t>
            </a:r>
            <a:r>
              <a:rPr lang="cs-CZ" dirty="0" smtClean="0"/>
              <a:t>	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p) paleolitu</a:t>
            </a:r>
            <a:endParaRPr lang="cs-CZ" dirty="0"/>
          </a:p>
          <a:p>
            <a:pPr indent="0">
              <a:buNone/>
            </a:pPr>
            <a:r>
              <a:rPr lang="cs-CZ" dirty="0" smtClean="0"/>
              <a:t>4. Velké vztyčené kameny nazýváme: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k) chrámy	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l) </a:t>
            </a:r>
            <a:r>
              <a:rPr lang="cs-CZ" dirty="0"/>
              <a:t>pazourky</a:t>
            </a:r>
            <a:r>
              <a:rPr lang="cs-CZ" dirty="0" smtClean="0"/>
              <a:t>	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m)</a:t>
            </a:r>
            <a:r>
              <a:rPr lang="cs-CZ" dirty="0"/>
              <a:t> tlupy</a:t>
            </a:r>
            <a:r>
              <a:rPr lang="cs-CZ" dirty="0" smtClean="0"/>
              <a:t> 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n) megality</a:t>
            </a:r>
          </a:p>
          <a:p>
            <a:pPr indent="0">
              <a:buNone/>
            </a:pPr>
            <a:r>
              <a:rPr lang="cs-CZ" dirty="0" smtClean="0"/>
              <a:t>5. Opevněná sídliště nazýváme:</a:t>
            </a:r>
          </a:p>
          <a:p>
            <a:pPr indent="0">
              <a:buNone/>
            </a:pPr>
            <a:r>
              <a:rPr lang="cs-CZ" dirty="0"/>
              <a:t>	v) </a:t>
            </a:r>
            <a:r>
              <a:rPr lang="cs-CZ" dirty="0" smtClean="0"/>
              <a:t>občiny	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x) ostrožny	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y) hrady	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z) hradiště	</a:t>
            </a:r>
          </a:p>
        </p:txBody>
      </p:sp>
    </p:spTree>
    <p:extLst>
      <p:ext uri="{BB962C8B-B14F-4D97-AF65-F5344CB8AC3E}">
        <p14:creationId xmlns:p14="http://schemas.microsoft.com/office/powerpoint/2010/main" xmlns="" val="266075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Ilustrace </a:t>
            </a:r>
            <a:r>
              <a:rPr lang="en-US" sz="2400" dirty="0" smtClean="0"/>
              <a:t>www.office.microsoft.com</a:t>
            </a:r>
            <a:r>
              <a:rPr lang="cs-CZ" sz="2400" dirty="0" smtClean="0"/>
              <a:t>  </a:t>
            </a:r>
          </a:p>
          <a:p>
            <a:r>
              <a:rPr lang="cs-CZ" sz="2400" dirty="0" smtClean="0"/>
              <a:t>DESCOUENS </a:t>
            </a:r>
            <a:r>
              <a:rPr lang="cs-CZ" sz="2400" dirty="0" err="1" smtClean="0"/>
              <a:t>Didier</a:t>
            </a:r>
            <a:r>
              <a:rPr lang="cs-CZ" sz="2400" dirty="0" smtClean="0"/>
              <a:t>.</a:t>
            </a:r>
            <a:r>
              <a:rPr lang="cs-CZ" sz="2400" dirty="0"/>
              <a:t> </a:t>
            </a:r>
            <a:r>
              <a:rPr lang="cs-CZ" sz="2400" i="1" dirty="0"/>
              <a:t>Http://cs.wikipedia.org</a:t>
            </a:r>
            <a:r>
              <a:rPr lang="cs-CZ" sz="2400" dirty="0"/>
              <a:t> [online]. </a:t>
            </a:r>
            <a:r>
              <a:rPr lang="cs-CZ" sz="2400" dirty="0" smtClean="0"/>
              <a:t>16.1. 2010, 08:58 </a:t>
            </a:r>
            <a:r>
              <a:rPr lang="cs-CZ" sz="2400" dirty="0"/>
              <a:t>[cit. </a:t>
            </a:r>
            <a:r>
              <a:rPr lang="cs-CZ" sz="2400" dirty="0" smtClean="0"/>
              <a:t>2011-10-20]. </a:t>
            </a:r>
            <a:r>
              <a:rPr lang="cs-CZ" sz="2400" b="1" dirty="0" smtClean="0"/>
              <a:t>File:Cuivre </a:t>
            </a:r>
            <a:r>
              <a:rPr lang="cs-CZ" sz="2400" b="1" dirty="0"/>
              <a:t>Michigan.jpg</a:t>
            </a:r>
            <a:r>
              <a:rPr lang="cs-CZ" sz="2400" dirty="0" smtClean="0"/>
              <a:t> </a:t>
            </a:r>
            <a:r>
              <a:rPr lang="cs-CZ" sz="2400" dirty="0"/>
              <a:t>Dostupné z WWW</a:t>
            </a:r>
            <a:r>
              <a:rPr lang="cs-CZ" sz="2400" dirty="0" smtClean="0"/>
              <a:t>:</a:t>
            </a:r>
          </a:p>
          <a:p>
            <a:pPr indent="0">
              <a:buNone/>
            </a:pPr>
            <a:r>
              <a:rPr lang="cs-CZ" sz="2400" dirty="0" smtClean="0"/>
              <a:t>&lt;http</a:t>
            </a:r>
            <a:r>
              <a:rPr lang="cs-CZ" sz="2400" dirty="0"/>
              <a:t>://cs.wikipedia.org/wiki/Soubor:Cuivre_Michigan.jpg &gt;.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8837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331</TotalTime>
  <Words>553</Words>
  <Application>Microsoft Office PowerPoint</Application>
  <PresentationFormat>Předvádění na obrazovce (4:3)</PresentationFormat>
  <Paragraphs>118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Human</vt:lpstr>
      <vt:lpstr>1_Human</vt:lpstr>
      <vt:lpstr>Snímek 1</vt:lpstr>
      <vt:lpstr>ANOTACE</vt:lpstr>
      <vt:lpstr>ENEOLIT  POZDNÍ DOBA KAMENNÁ</vt:lpstr>
      <vt:lpstr>NEJEDNOTNÝ VÝVOJ  Chalkolit – Přední východ Eneolit - Evropa </vt:lpstr>
      <vt:lpstr>OBJEVY V ZEMĚDĚLSTVÍ</vt:lpstr>
      <vt:lpstr>PRVNÍ VYUŽITÍ KOVŮ</vt:lpstr>
      <vt:lpstr>ROZVOJ ŘEMESLA</vt:lpstr>
      <vt:lpstr>ROZVOJ OBCHODU</vt:lpstr>
      <vt:lpstr>ZPŮSOB ŽIVOTA</vt:lpstr>
      <vt:lpstr>ZMĚNA SPOLEČNOSTI</vt:lpstr>
      <vt:lpstr>CHALKOLIT – doba měděná</vt:lpstr>
      <vt:lpstr>ENEOLIT – pozdní doba kamenná</vt:lpstr>
      <vt:lpstr>opakování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ENEOLIT  POZDNÍ DOBA KAMENNÁ</dc:title>
  <dc:creator>Demeter</dc:creator>
  <cp:lastModifiedBy>U1</cp:lastModifiedBy>
  <cp:revision>69</cp:revision>
  <dcterms:created xsi:type="dcterms:W3CDTF">2011-10-16T15:59:11Z</dcterms:created>
  <dcterms:modified xsi:type="dcterms:W3CDTF">2012-03-17T22:47:48Z</dcterms:modified>
</cp:coreProperties>
</file>