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0" r:id="rId2"/>
    <p:sldId id="269" r:id="rId3"/>
    <p:sldId id="256" r:id="rId4"/>
    <p:sldId id="257" r:id="rId5"/>
    <p:sldId id="267" r:id="rId6"/>
    <p:sldId id="258" r:id="rId7"/>
    <p:sldId id="259" r:id="rId8"/>
    <p:sldId id="260" r:id="rId9"/>
    <p:sldId id="261" r:id="rId10"/>
    <p:sldId id="268" r:id="rId11"/>
    <p:sldId id="263" r:id="rId12"/>
    <p:sldId id="262" r:id="rId13"/>
    <p:sldId id="264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9" autoAdjust="0"/>
    <p:restoredTop sz="94660"/>
  </p:normalViewPr>
  <p:slideViewPr>
    <p:cSldViewPr>
      <p:cViewPr>
        <p:scale>
          <a:sx n="80" d="100"/>
          <a:sy n="80" d="100"/>
        </p:scale>
        <p:origin x="-1092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11_D_09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D </a:t>
          </a:r>
          <a:r>
            <a:rPr lang="cs-CZ" sz="2000" smtClean="0">
              <a:solidFill>
                <a:srgbClr val="FF0000"/>
              </a:solidFill>
            </a:rPr>
            <a:t>– 7.B </a:t>
          </a:r>
          <a:r>
            <a:rPr lang="cs-CZ" sz="2000" dirty="0" smtClean="0">
              <a:solidFill>
                <a:srgbClr val="FF0000"/>
              </a:solidFill>
            </a:rPr>
            <a:t>– Velká Morava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F6C687-FCA3-4D96-B6FE-D630ABE72CA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910DFB-290F-463B-AF63-83BD6ECFE96A}" type="presOf" srcId="{B651F6E3-6281-48DB-9319-2AEAFDAE7572}" destId="{619D679B-A015-4ECF-8348-D1034C574F40}" srcOrd="0" destOrd="0" presId="urn:microsoft.com/office/officeart/2005/8/layout/target3"/>
    <dgm:cxn modelId="{F238D2F6-6100-4B89-9769-23CD5698F63B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972C8C-E686-4F5A-884E-64AAA691AFD0}" type="presOf" srcId="{D1B46980-6531-4606-95E6-44980827E919}" destId="{6140AFEC-043D-4C43-A2F9-D0F5331DF3A3}" srcOrd="0" destOrd="0" presId="urn:microsoft.com/office/officeart/2005/8/layout/target3"/>
    <dgm:cxn modelId="{2C8E8DE1-8F7F-43DC-B478-76E00E9A2F4F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AF7F06-BCD3-4D5A-BC45-53F6C5D3601B}" type="presOf" srcId="{4C35D32F-0EAB-4CD7-82EE-45574DC2A586}" destId="{890E4F0B-2866-4A3F-A3C7-2A14B1797930}" srcOrd="1" destOrd="0" presId="urn:microsoft.com/office/officeart/2005/8/layout/target3"/>
    <dgm:cxn modelId="{550CBBDF-8804-40C8-A817-F8300390AEA8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19C7A1-9286-4BC3-B42A-2FFB1ADC4ED3}" type="presOf" srcId="{D1D4F407-5343-4D3F-B5B9-D407B03CAEB4}" destId="{D005CE8C-CC26-4C3E-AC11-E15060ECD759}" srcOrd="0" destOrd="0" presId="urn:microsoft.com/office/officeart/2005/8/layout/target3"/>
    <dgm:cxn modelId="{05AA6827-764E-45A3-A1E9-C28DDAB16AC3}" type="presOf" srcId="{D1B46980-6531-4606-95E6-44980827E919}" destId="{2BE915AB-18AA-4053-B92C-3BFC9ED204BB}" srcOrd="1" destOrd="0" presId="urn:microsoft.com/office/officeart/2005/8/layout/target3"/>
    <dgm:cxn modelId="{EE8C22D9-56C6-45E5-8E92-482D21C7CF74}" type="presOf" srcId="{D8197B8C-B260-4A16-BDF4-0947B075E274}" destId="{5A5FFA88-C948-4069-8E93-59FA12366E83}" srcOrd="1" destOrd="0" presId="urn:microsoft.com/office/officeart/2005/8/layout/target3"/>
    <dgm:cxn modelId="{788C88E2-1BAA-46C4-820F-322765A0B170}" type="presOf" srcId="{757F3AB3-0718-4624-B441-E567A8F0AB56}" destId="{333A1088-737F-45CB-B68E-254E46348037}" srcOrd="0" destOrd="0" presId="urn:microsoft.com/office/officeart/2005/8/layout/target3"/>
    <dgm:cxn modelId="{CEC6A0C8-75C9-49C2-9473-3186B41BF220}" type="presParOf" srcId="{333A1088-737F-45CB-B68E-254E46348037}" destId="{F5ABB229-8D3B-4694-996A-96F23CF14429}" srcOrd="0" destOrd="0" presId="urn:microsoft.com/office/officeart/2005/8/layout/target3"/>
    <dgm:cxn modelId="{C5C1CBD0-D9E4-4651-AF52-2666F5152C0F}" type="presParOf" srcId="{333A1088-737F-45CB-B68E-254E46348037}" destId="{F41139FD-01EE-4571-8B17-4FB00FC51163}" srcOrd="1" destOrd="0" presId="urn:microsoft.com/office/officeart/2005/8/layout/target3"/>
    <dgm:cxn modelId="{0161DC11-4691-4786-95F0-D4940BCB300F}" type="presParOf" srcId="{333A1088-737F-45CB-B68E-254E46348037}" destId="{D005CE8C-CC26-4C3E-AC11-E15060ECD759}" srcOrd="2" destOrd="0" presId="urn:microsoft.com/office/officeart/2005/8/layout/target3"/>
    <dgm:cxn modelId="{1B748461-1448-4009-9397-CED82F1B42A2}" type="presParOf" srcId="{333A1088-737F-45CB-B68E-254E46348037}" destId="{2C702D82-9B77-49B7-9568-BB8EB47C3372}" srcOrd="3" destOrd="0" presId="urn:microsoft.com/office/officeart/2005/8/layout/target3"/>
    <dgm:cxn modelId="{B8FB66C7-4A30-401E-8576-9E05A7A4923A}" type="presParOf" srcId="{333A1088-737F-45CB-B68E-254E46348037}" destId="{A52A0455-90FF-4808-ABD0-F02540D31D5A}" srcOrd="4" destOrd="0" presId="urn:microsoft.com/office/officeart/2005/8/layout/target3"/>
    <dgm:cxn modelId="{E204988B-3854-4A5E-BBB0-16372F9F5A67}" type="presParOf" srcId="{333A1088-737F-45CB-B68E-254E46348037}" destId="{6140AFEC-043D-4C43-A2F9-D0F5331DF3A3}" srcOrd="5" destOrd="0" presId="urn:microsoft.com/office/officeart/2005/8/layout/target3"/>
    <dgm:cxn modelId="{E05ABA30-8714-48B2-8E26-932D74251DFE}" type="presParOf" srcId="{333A1088-737F-45CB-B68E-254E46348037}" destId="{9358AC05-5D7D-4327-9F80-1AD486AEA664}" srcOrd="6" destOrd="0" presId="urn:microsoft.com/office/officeart/2005/8/layout/target3"/>
    <dgm:cxn modelId="{3231FEF6-656D-445B-AF19-5DA5728E49FA}" type="presParOf" srcId="{333A1088-737F-45CB-B68E-254E46348037}" destId="{313FC574-E1CD-4FB4-B054-0B805CE0447D}" srcOrd="7" destOrd="0" presId="urn:microsoft.com/office/officeart/2005/8/layout/target3"/>
    <dgm:cxn modelId="{C45EB081-05EB-42B0-AD42-DF64F80C068B}" type="presParOf" srcId="{333A1088-737F-45CB-B68E-254E46348037}" destId="{619D679B-A015-4ECF-8348-D1034C574F40}" srcOrd="8" destOrd="0" presId="urn:microsoft.com/office/officeart/2005/8/layout/target3"/>
    <dgm:cxn modelId="{D184C8C1-61E9-4828-914A-29D2B617FF87}" type="presParOf" srcId="{333A1088-737F-45CB-B68E-254E46348037}" destId="{322283A8-4A27-4CDA-BAE3-F381106A9174}" srcOrd="9" destOrd="0" presId="urn:microsoft.com/office/officeart/2005/8/layout/target3"/>
    <dgm:cxn modelId="{22264B2B-B446-4169-9197-15CE7BA12EAD}" type="presParOf" srcId="{333A1088-737F-45CB-B68E-254E46348037}" destId="{FFC9F71D-1B4F-4AD9-A4A6-86ADEFC8AF5C}" srcOrd="10" destOrd="0" presId="urn:microsoft.com/office/officeart/2005/8/layout/target3"/>
    <dgm:cxn modelId="{BDCACA33-4BEF-4CC4-864E-909249008D58}" type="presParOf" srcId="{333A1088-737F-45CB-B68E-254E46348037}" destId="{25B08C86-7E15-44DC-BE7F-FFB55DD49D12}" srcOrd="11" destOrd="0" presId="urn:microsoft.com/office/officeart/2005/8/layout/target3"/>
    <dgm:cxn modelId="{C9973744-E87B-4D8B-8AA5-51F4D25D0690}" type="presParOf" srcId="{333A1088-737F-45CB-B68E-254E46348037}" destId="{76644BE8-9D7C-4C09-B250-3D10AF48CBB7}" srcOrd="12" destOrd="0" presId="urn:microsoft.com/office/officeart/2005/8/layout/target3"/>
    <dgm:cxn modelId="{BD7B4EE0-4E83-4BC8-8F89-407BFD151B77}" type="presParOf" srcId="{333A1088-737F-45CB-B68E-254E46348037}" destId="{EE85B701-7295-41C0-BA7A-34D3756A2AE6}" srcOrd="13" destOrd="0" presId="urn:microsoft.com/office/officeart/2005/8/layout/target3"/>
    <dgm:cxn modelId="{DD076005-D395-49B5-B7C8-D6384CA899AC}" type="presParOf" srcId="{333A1088-737F-45CB-B68E-254E46348037}" destId="{8BEBB6EC-1DAA-4CAC-8A25-BC0FCBD5DBD5}" srcOrd="14" destOrd="0" presId="urn:microsoft.com/office/officeart/2005/8/layout/target3"/>
    <dgm:cxn modelId="{4C4C8BDF-7A9E-4D14-A838-53F4D46D2FB5}" type="presParOf" srcId="{333A1088-737F-45CB-B68E-254E46348037}" destId="{AED2198E-93D5-4001-81B4-73124B309672}" srcOrd="15" destOrd="0" presId="urn:microsoft.com/office/officeart/2005/8/layout/target3"/>
    <dgm:cxn modelId="{F67F8EBB-9A26-408D-BB4E-083A2C34E19B}" type="presParOf" srcId="{333A1088-737F-45CB-B68E-254E46348037}" destId="{2BE915AB-18AA-4053-B92C-3BFC9ED204BB}" srcOrd="16" destOrd="0" presId="urn:microsoft.com/office/officeart/2005/8/layout/target3"/>
    <dgm:cxn modelId="{FABD173A-2B63-44CA-8405-598E878A6F79}" type="presParOf" srcId="{333A1088-737F-45CB-B68E-254E46348037}" destId="{6BB5E863-4638-4E1D-BFDE-399D028AC4ED}" srcOrd="17" destOrd="0" presId="urn:microsoft.com/office/officeart/2005/8/layout/target3"/>
    <dgm:cxn modelId="{43BD4FD1-E5BE-44BF-965D-29F321444A8A}" type="presParOf" srcId="{333A1088-737F-45CB-B68E-254E46348037}" destId="{5A5FFA88-C948-4069-8E93-59FA12366E83}" srcOrd="18" destOrd="0" presId="urn:microsoft.com/office/officeart/2005/8/layout/target3"/>
    <dgm:cxn modelId="{08971E43-4FAF-4DA6-BEF0-92B128E4F23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11_D_09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D </a:t>
          </a:r>
          <a:r>
            <a:rPr lang="cs-CZ" sz="2000" kern="1200" smtClean="0">
              <a:solidFill>
                <a:srgbClr val="FF0000"/>
              </a:solidFill>
            </a:rPr>
            <a:t>– 7.B </a:t>
          </a:r>
          <a:r>
            <a:rPr lang="cs-CZ" sz="2000" kern="1200" dirty="0" smtClean="0">
              <a:solidFill>
                <a:srgbClr val="FF0000"/>
              </a:solidFill>
            </a:rPr>
            <a:t>– Velká Morava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F44260-B552-4F10-8268-668AADD34D4E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E37B15-C692-4424-BD23-58979AF09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8536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776512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808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1800" dirty="0" smtClean="0"/>
              <a:t>Tento výukový materiál slouží k výkladu a ověření dějepisného učiva 7.ročníku. Prezentaci předcházely dvě exkurze (do Památníku Velké Moravy                                   a </a:t>
            </a:r>
            <a:r>
              <a:rPr lang="cs-CZ" sz="1800" dirty="0" err="1" smtClean="0"/>
              <a:t>Archeoskanzenu</a:t>
            </a:r>
            <a:r>
              <a:rPr lang="cs-CZ" sz="1800" dirty="0" smtClean="0"/>
              <a:t> Modrá), které byly spojeny                                  s výkladem o období Velké Moravy.  Proto je hlavním cílem prezentace ověřit orientaci žáků v tomto učivu. Žáci si pomocí testových otázek kontrolují získané znalosti a upevňují  je pomocí názorného přehledu učiva – přehledu jednotlivých velkomoravských knížat           a hlavních událostí jejich vlády.</a:t>
            </a:r>
          </a:p>
          <a:p>
            <a:pPr algn="just"/>
            <a:r>
              <a:rPr lang="cs-CZ" sz="1800" dirty="0" smtClean="0"/>
              <a:t>Žáci reagovali pozitivně. Díky plnění jednotlivých úkolů mohli získat známky (motivace), upevnili si </a:t>
            </a:r>
            <a:r>
              <a:rPr lang="cs-CZ" sz="1800" smtClean="0"/>
              <a:t>získané poznatky.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21291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VELKÁ MORAVA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Období 9. – 10.století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8399352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TEST – VELKÁ 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7209365" cy="4968552"/>
          </a:xfrm>
        </p:spPr>
        <p:txBody>
          <a:bodyPr>
            <a:normAutofit fontScale="62500" lnSpcReduction="20000"/>
          </a:bodyPr>
          <a:lstStyle/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1. Jak se nazýval první státní útvar na našem území, který vznikl v 9.století?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a)Český stát	b) Sámova říše	c) Velká Morava	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2. Velkomoravský kníže Mojmír měl velkého soupeře: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dirty="0" smtClean="0"/>
              <a:t>	a) Svatopluka	b) Fridricha II. 	c) knížete </a:t>
            </a:r>
            <a:r>
              <a:rPr lang="cs-CZ" dirty="0" err="1" smtClean="0"/>
              <a:t>Pribinu</a:t>
            </a:r>
            <a:endParaRPr lang="cs-CZ" dirty="0" smtClean="0"/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3. V </a:t>
            </a:r>
            <a:r>
              <a:rPr lang="cs-CZ" b="1" dirty="0"/>
              <a:t>letech 846-870 </a:t>
            </a:r>
            <a:r>
              <a:rPr lang="cs-CZ" b="1" dirty="0" smtClean="0"/>
              <a:t>stál v čele Velké Moravy </a:t>
            </a:r>
            <a:r>
              <a:rPr lang="cs-CZ" b="1" dirty="0"/>
              <a:t>kníže </a:t>
            </a:r>
            <a:r>
              <a:rPr lang="cs-CZ" b="1" dirty="0" smtClean="0"/>
              <a:t>Rastislav, byl Mojmírův</a:t>
            </a:r>
            <a:endParaRPr lang="cs-CZ" b="1" dirty="0"/>
          </a:p>
          <a:p>
            <a:pPr marL="68580" indent="0">
              <a:lnSpc>
                <a:spcPct val="120000"/>
              </a:lnSpc>
              <a:buNone/>
            </a:pPr>
            <a:r>
              <a:rPr lang="cs-CZ" dirty="0" smtClean="0"/>
              <a:t>	a</a:t>
            </a:r>
            <a:r>
              <a:rPr lang="cs-CZ" dirty="0"/>
              <a:t>) otec </a:t>
            </a:r>
            <a:r>
              <a:rPr lang="cs-CZ" dirty="0" smtClean="0"/>
              <a:t>		b) </a:t>
            </a:r>
            <a:r>
              <a:rPr lang="cs-CZ" dirty="0"/>
              <a:t>synovec </a:t>
            </a:r>
            <a:r>
              <a:rPr lang="cs-CZ" dirty="0" smtClean="0"/>
              <a:t>	c</a:t>
            </a:r>
            <a:r>
              <a:rPr lang="cs-CZ" dirty="0"/>
              <a:t>) </a:t>
            </a:r>
            <a:r>
              <a:rPr lang="cs-CZ" dirty="0" smtClean="0"/>
              <a:t>syn 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4. Kníže </a:t>
            </a:r>
            <a:r>
              <a:rPr lang="cs-CZ" b="1" dirty="0"/>
              <a:t>Rastislav pozval na </a:t>
            </a:r>
            <a:r>
              <a:rPr lang="cs-CZ" b="1" dirty="0" smtClean="0"/>
              <a:t>VM bratry </a:t>
            </a:r>
            <a:r>
              <a:rPr lang="cs-CZ" b="1" dirty="0"/>
              <a:t>Konstantina a </a:t>
            </a:r>
            <a:r>
              <a:rPr lang="cs-CZ" b="1" dirty="0" smtClean="0"/>
              <a:t>Metoděje, </a:t>
            </a:r>
            <a:r>
              <a:rPr lang="cs-CZ" b="1" dirty="0"/>
              <a:t>aby šířili víru v jazyce srozumitelném moravskému lidu. O jakou víru šlo</a:t>
            </a:r>
            <a:r>
              <a:rPr lang="cs-CZ" b="1" dirty="0" smtClean="0"/>
              <a:t>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/>
              <a:t>	</a:t>
            </a:r>
            <a:r>
              <a:rPr lang="cs-CZ" dirty="0" smtClean="0"/>
              <a:t>a) křesťanství	b</a:t>
            </a:r>
            <a:r>
              <a:rPr lang="cs-CZ" dirty="0"/>
              <a:t>) </a:t>
            </a:r>
            <a:r>
              <a:rPr lang="cs-CZ" dirty="0" smtClean="0"/>
              <a:t>hinduismus	c</a:t>
            </a:r>
            <a:r>
              <a:rPr lang="cs-CZ" dirty="0"/>
              <a:t>) islám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5. Jak </a:t>
            </a:r>
            <a:r>
              <a:rPr lang="cs-CZ" b="1" dirty="0"/>
              <a:t>se jmenoval kníže, za jehož vlády dosáhla Velká Morava největšího územního rozmachu?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/>
              <a:t>	</a:t>
            </a:r>
            <a:r>
              <a:rPr lang="cs-CZ" dirty="0" smtClean="0"/>
              <a:t>a) Svatopluk</a:t>
            </a:r>
            <a:r>
              <a:rPr lang="cs-CZ" dirty="0"/>
              <a:t>	</a:t>
            </a:r>
            <a:r>
              <a:rPr lang="cs-CZ" dirty="0" smtClean="0"/>
              <a:t>b</a:t>
            </a:r>
            <a:r>
              <a:rPr lang="cs-CZ" dirty="0"/>
              <a:t>) </a:t>
            </a:r>
            <a:r>
              <a:rPr lang="cs-CZ" dirty="0" smtClean="0"/>
              <a:t>Mojmír		c</a:t>
            </a:r>
            <a:r>
              <a:rPr lang="cs-CZ" dirty="0"/>
              <a:t>) Rastislav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6. Nájezdy </a:t>
            </a:r>
            <a:r>
              <a:rPr lang="cs-CZ" b="1" dirty="0"/>
              <a:t>bojovných Maďarů vedly k zániku Velké Moravy. Jak se jmenoval náčelník maďarských kmenů?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a) Sámo</a:t>
            </a:r>
            <a:r>
              <a:rPr lang="cs-CZ" dirty="0"/>
              <a:t>	</a:t>
            </a:r>
            <a:r>
              <a:rPr lang="cs-CZ" dirty="0" smtClean="0"/>
              <a:t>	b) Arpád</a:t>
            </a:r>
            <a:r>
              <a:rPr lang="cs-CZ" dirty="0"/>
              <a:t>	</a:t>
            </a:r>
            <a:r>
              <a:rPr lang="cs-CZ" dirty="0" smtClean="0"/>
              <a:t>	c</a:t>
            </a:r>
            <a:r>
              <a:rPr lang="cs-CZ" dirty="0"/>
              <a:t>) Boleslav Chrabrý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7. </a:t>
            </a:r>
            <a:r>
              <a:rPr lang="cs-CZ" b="1" dirty="0"/>
              <a:t>P</a:t>
            </a:r>
            <a:r>
              <a:rPr lang="cs-CZ" b="1" dirty="0" smtClean="0"/>
              <a:t>osledním </a:t>
            </a:r>
            <a:r>
              <a:rPr lang="cs-CZ" b="1" dirty="0"/>
              <a:t>knížetem Velké </a:t>
            </a:r>
            <a:r>
              <a:rPr lang="cs-CZ" b="1" dirty="0" smtClean="0"/>
              <a:t>Moravy byl?</a:t>
            </a:r>
            <a:endParaRPr lang="cs-CZ" b="1" dirty="0"/>
          </a:p>
          <a:p>
            <a:pPr marL="68580" indent="0">
              <a:lnSpc>
                <a:spcPct val="120000"/>
              </a:lnSpc>
              <a:buNone/>
            </a:pPr>
            <a:r>
              <a:rPr lang="cs-CZ" dirty="0" smtClean="0"/>
              <a:t>	a</a:t>
            </a:r>
            <a:r>
              <a:rPr lang="cs-CZ" dirty="0"/>
              <a:t>) </a:t>
            </a:r>
            <a:r>
              <a:rPr lang="cs-CZ" dirty="0" smtClean="0"/>
              <a:t>Rastislav	b</a:t>
            </a:r>
            <a:r>
              <a:rPr lang="cs-CZ" dirty="0"/>
              <a:t>) </a:t>
            </a:r>
            <a:r>
              <a:rPr lang="cs-CZ" dirty="0" smtClean="0"/>
              <a:t>Svatopluk	c) </a:t>
            </a:r>
            <a:r>
              <a:rPr lang="cs-CZ" dirty="0"/>
              <a:t>Mojmír II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2859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TEST – VELKÁ 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7209365" cy="4968552"/>
          </a:xfrm>
        </p:spPr>
        <p:txBody>
          <a:bodyPr>
            <a:normAutofit fontScale="62500" lnSpcReduction="20000"/>
          </a:bodyPr>
          <a:lstStyle/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1. Jak se nazýval první státní útvar na našem území, který vznikl v 9.století?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a)Český stát	b) Sámova říše	</a:t>
            </a:r>
            <a:r>
              <a:rPr lang="cs-CZ" b="1" dirty="0" smtClean="0">
                <a:solidFill>
                  <a:srgbClr val="FF0000"/>
                </a:solidFill>
              </a:rPr>
              <a:t>c) Velká Morava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2. Velkomoravský kníže Mojmír porazil a vyhnal z nitranského knížectví: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dirty="0" smtClean="0"/>
              <a:t>	a) Svatopluka	b) Fridricha II. 	</a:t>
            </a:r>
            <a:r>
              <a:rPr lang="cs-CZ" b="1" dirty="0" smtClean="0">
                <a:solidFill>
                  <a:srgbClr val="FF0000"/>
                </a:solidFill>
              </a:rPr>
              <a:t>c) </a:t>
            </a:r>
            <a:r>
              <a:rPr lang="cs-CZ" b="1" dirty="0" err="1" smtClean="0">
                <a:solidFill>
                  <a:srgbClr val="FF0000"/>
                </a:solidFill>
              </a:rPr>
              <a:t>Pribinu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3. Kníže Rastislav (846-870) byl Mojmírův:</a:t>
            </a:r>
            <a:endParaRPr lang="cs-CZ" b="1" dirty="0"/>
          </a:p>
          <a:p>
            <a:pPr marL="68580" indent="0">
              <a:lnSpc>
                <a:spcPct val="120000"/>
              </a:lnSpc>
              <a:buNone/>
            </a:pPr>
            <a:r>
              <a:rPr lang="cs-CZ" dirty="0" smtClean="0"/>
              <a:t>	a</a:t>
            </a:r>
            <a:r>
              <a:rPr lang="cs-CZ" dirty="0"/>
              <a:t>) otec 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b) </a:t>
            </a:r>
            <a:r>
              <a:rPr lang="cs-CZ" b="1" dirty="0">
                <a:solidFill>
                  <a:srgbClr val="FF0000"/>
                </a:solidFill>
              </a:rPr>
              <a:t>synovec </a:t>
            </a:r>
            <a:r>
              <a:rPr lang="cs-CZ" dirty="0" smtClean="0"/>
              <a:t>	c</a:t>
            </a:r>
            <a:r>
              <a:rPr lang="cs-CZ" dirty="0"/>
              <a:t>) </a:t>
            </a:r>
            <a:r>
              <a:rPr lang="cs-CZ" dirty="0" smtClean="0"/>
              <a:t>syn 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4. Kníže </a:t>
            </a:r>
            <a:r>
              <a:rPr lang="cs-CZ" b="1" dirty="0"/>
              <a:t>Rastislav pozval na </a:t>
            </a:r>
            <a:r>
              <a:rPr lang="cs-CZ" b="1" dirty="0" smtClean="0"/>
              <a:t>VM bratry </a:t>
            </a:r>
            <a:r>
              <a:rPr lang="cs-CZ" b="1" dirty="0"/>
              <a:t>Konstantina a </a:t>
            </a:r>
            <a:r>
              <a:rPr lang="cs-CZ" b="1" dirty="0" smtClean="0"/>
              <a:t>Metoděje, </a:t>
            </a:r>
            <a:r>
              <a:rPr lang="cs-CZ" b="1" dirty="0"/>
              <a:t>aby šířili víru v jazyce srozumitelném moravskému lidu. O jakou víru šlo</a:t>
            </a:r>
            <a:r>
              <a:rPr lang="cs-CZ" b="1" dirty="0" smtClean="0"/>
              <a:t>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a) křesťanství</a:t>
            </a:r>
            <a:r>
              <a:rPr lang="cs-CZ" dirty="0" smtClean="0"/>
              <a:t>	b</a:t>
            </a:r>
            <a:r>
              <a:rPr lang="cs-CZ" dirty="0"/>
              <a:t>) </a:t>
            </a:r>
            <a:r>
              <a:rPr lang="cs-CZ" dirty="0" smtClean="0"/>
              <a:t>hinduismus	c</a:t>
            </a:r>
            <a:r>
              <a:rPr lang="cs-CZ" dirty="0"/>
              <a:t>) islám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5. Jak </a:t>
            </a:r>
            <a:r>
              <a:rPr lang="cs-CZ" b="1" dirty="0"/>
              <a:t>se jmenoval kníže, za jehož vlády dosáhla Velká Morava největšího územního rozmachu?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a) Svatopluk</a:t>
            </a:r>
            <a:r>
              <a:rPr lang="cs-CZ" dirty="0"/>
              <a:t>	</a:t>
            </a:r>
            <a:r>
              <a:rPr lang="cs-CZ" dirty="0" smtClean="0"/>
              <a:t>b</a:t>
            </a:r>
            <a:r>
              <a:rPr lang="cs-CZ" dirty="0"/>
              <a:t>) </a:t>
            </a:r>
            <a:r>
              <a:rPr lang="cs-CZ" dirty="0" smtClean="0"/>
              <a:t>Mojmír		c</a:t>
            </a:r>
            <a:r>
              <a:rPr lang="cs-CZ" dirty="0"/>
              <a:t>) Rastislav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6. Nájezdy </a:t>
            </a:r>
            <a:r>
              <a:rPr lang="cs-CZ" b="1" dirty="0"/>
              <a:t>bojovných Maďarů vedly k zániku Velké Moravy. Jak se jmenoval náčelník maďarských kmenů?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a) Sámo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b) Arpád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	c</a:t>
            </a:r>
            <a:r>
              <a:rPr lang="cs-CZ" dirty="0"/>
              <a:t>) Boleslav Chrabrý</a:t>
            </a:r>
          </a:p>
          <a:p>
            <a:pPr marL="68580" indent="0">
              <a:lnSpc>
                <a:spcPct val="120000"/>
              </a:lnSpc>
              <a:buNone/>
            </a:pPr>
            <a:r>
              <a:rPr lang="cs-CZ" b="1" dirty="0" smtClean="0"/>
              <a:t>7. </a:t>
            </a:r>
            <a:r>
              <a:rPr lang="cs-CZ" b="1" dirty="0"/>
              <a:t>P</a:t>
            </a:r>
            <a:r>
              <a:rPr lang="cs-CZ" b="1" dirty="0" smtClean="0"/>
              <a:t>osledním </a:t>
            </a:r>
            <a:r>
              <a:rPr lang="cs-CZ" b="1" dirty="0"/>
              <a:t>knížetem Velké </a:t>
            </a:r>
            <a:r>
              <a:rPr lang="cs-CZ" b="1" dirty="0" smtClean="0"/>
              <a:t>Moravy byl?</a:t>
            </a:r>
            <a:endParaRPr lang="cs-CZ" b="1" dirty="0"/>
          </a:p>
          <a:p>
            <a:pPr marL="68580" indent="0">
              <a:lnSpc>
                <a:spcPct val="120000"/>
              </a:lnSpc>
              <a:buNone/>
            </a:pPr>
            <a:r>
              <a:rPr lang="cs-CZ" dirty="0" smtClean="0"/>
              <a:t>	a</a:t>
            </a:r>
            <a:r>
              <a:rPr lang="cs-CZ" dirty="0"/>
              <a:t>) </a:t>
            </a:r>
            <a:r>
              <a:rPr lang="cs-CZ" dirty="0" smtClean="0"/>
              <a:t>Rastislav	b</a:t>
            </a:r>
            <a:r>
              <a:rPr lang="cs-CZ" dirty="0"/>
              <a:t>) </a:t>
            </a:r>
            <a:r>
              <a:rPr lang="cs-CZ" dirty="0" smtClean="0"/>
              <a:t>Svatopluk	</a:t>
            </a:r>
            <a:r>
              <a:rPr lang="cs-CZ" b="1" dirty="0" smtClean="0">
                <a:solidFill>
                  <a:srgbClr val="FF0000"/>
                </a:solidFill>
              </a:rPr>
              <a:t>c) </a:t>
            </a:r>
            <a:r>
              <a:rPr lang="cs-CZ" b="1" dirty="0">
                <a:solidFill>
                  <a:srgbClr val="FF0000"/>
                </a:solidFill>
              </a:rPr>
              <a:t>Mojmír II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2624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VZNIK VELKOMORAVSKÉ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 prvním pokusům o sjednocení slovanských kmenů došlo na jižní Moravě a jižním </a:t>
            </a:r>
            <a:r>
              <a:rPr lang="cs-CZ" dirty="0" smtClean="0"/>
              <a:t>Slovensku</a:t>
            </a:r>
            <a:endParaRPr lang="cs-CZ" dirty="0" smtClean="0"/>
          </a:p>
          <a:p>
            <a:r>
              <a:rPr lang="cs-CZ" dirty="0" smtClean="0"/>
              <a:t>na Slovensku byla hlavním střediskem Nitra</a:t>
            </a:r>
          </a:p>
          <a:p>
            <a:r>
              <a:rPr lang="cs-CZ" dirty="0" smtClean="0"/>
              <a:t>asi v roce 833 vyhnal moravský kníže Mojmír nitranského knížete </a:t>
            </a:r>
            <a:r>
              <a:rPr lang="cs-CZ" dirty="0" err="1" smtClean="0"/>
              <a:t>Pribinu</a:t>
            </a:r>
            <a:endParaRPr lang="cs-CZ" dirty="0" smtClean="0"/>
          </a:p>
          <a:p>
            <a:r>
              <a:rPr lang="cs-CZ" dirty="0" smtClean="0"/>
              <a:t>vzniká první státní útvar na našem území</a:t>
            </a:r>
          </a:p>
          <a:p>
            <a:r>
              <a:rPr lang="cs-CZ" dirty="0" smtClean="0"/>
              <a:t>centrum mezi řekami Moravou a Dyjí</a:t>
            </a:r>
          </a:p>
        </p:txBody>
      </p:sp>
    </p:spTree>
    <p:extLst>
      <p:ext uri="{BB962C8B-B14F-4D97-AF65-F5344CB8AC3E}">
        <p14:creationId xmlns:p14="http://schemas.microsoft.com/office/powerpoint/2010/main" xmlns="" val="51082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27664"/>
            <a:ext cx="7704856" cy="8891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Vládnoucí dynastie - MOJMÍROVCI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endParaRPr lang="cs-CZ" b="1" dirty="0"/>
          </a:p>
          <a:p>
            <a:pPr marL="68580" indent="0">
              <a:buNone/>
            </a:pPr>
            <a:endParaRPr lang="cs-CZ" b="1" dirty="0" smtClean="0"/>
          </a:p>
          <a:p>
            <a:pPr marL="582930" indent="-514350">
              <a:buAutoNum type="arabicPeriod"/>
            </a:pPr>
            <a:r>
              <a:rPr lang="cs-CZ" sz="3200" dirty="0" smtClean="0">
                <a:solidFill>
                  <a:schemeClr val="accent1"/>
                </a:solidFill>
              </a:rPr>
              <a:t>kníže Mojmír (830 – 846)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r</a:t>
            </a:r>
            <a:r>
              <a:rPr lang="cs-CZ" dirty="0" smtClean="0"/>
              <a:t>. 833 vyhnal </a:t>
            </a:r>
            <a:r>
              <a:rPr lang="cs-CZ" dirty="0" err="1" smtClean="0"/>
              <a:t>Pribinu</a:t>
            </a:r>
            <a:r>
              <a:rPr lang="cs-CZ" dirty="0" smtClean="0"/>
              <a:t> a sjednotil říši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Frankům odváděl tribut (mírovou daň)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31249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</a:t>
            </a:r>
            <a:r>
              <a:rPr lang="cs-CZ" dirty="0"/>
              <a:t>k</a:t>
            </a:r>
            <a:r>
              <a:rPr lang="cs-CZ" dirty="0" smtClean="0"/>
              <a:t>níže Rastislav </a:t>
            </a:r>
            <a:br>
              <a:rPr lang="cs-CZ" dirty="0" smtClean="0"/>
            </a:br>
            <a:r>
              <a:rPr lang="cs-CZ" dirty="0" smtClean="0"/>
              <a:t>(846 – 870)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edl s Franky úspěšnou válku, uhájil samostatnost velkomoravské říše</a:t>
            </a:r>
          </a:p>
          <a:p>
            <a:r>
              <a:rPr lang="cs-CZ" dirty="0"/>
              <a:t>z</a:t>
            </a:r>
            <a:r>
              <a:rPr lang="cs-CZ" dirty="0" smtClean="0"/>
              <a:t> východofranské říše přichází misionáři, aby šířili křesťanství</a:t>
            </a:r>
          </a:p>
          <a:p>
            <a:r>
              <a:rPr lang="cs-CZ" dirty="0" smtClean="0"/>
              <a:t>chtěli dostat VM do závislosti na francké říši</a:t>
            </a:r>
          </a:p>
          <a:p>
            <a:r>
              <a:rPr lang="cs-CZ" dirty="0" smtClean="0"/>
              <a:t>Rastislav požádal o pomoc byzantského císaře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R. 863 přichází byzantští kněží mluvící slovanským jazykem -  bratři KONSTANTIN a METODĚJ - na Moravu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2354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TEST – KONSTANTIN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1. Konstantin </a:t>
            </a:r>
            <a:r>
              <a:rPr lang="cs-CZ" sz="2300" b="1" dirty="0"/>
              <a:t>a </a:t>
            </a:r>
            <a:r>
              <a:rPr lang="cs-CZ" sz="2300" b="1" dirty="0" smtClean="0"/>
              <a:t>Metoděj přišli na VM, </a:t>
            </a:r>
            <a:r>
              <a:rPr lang="cs-CZ" sz="2300" b="1" dirty="0"/>
              <a:t>aby šířili víru v jazyce srozumitelném moravskému </a:t>
            </a:r>
            <a:r>
              <a:rPr lang="cs-CZ" sz="2300" b="1" dirty="0" smtClean="0"/>
              <a:t>lidu,  a to:</a:t>
            </a:r>
            <a:endParaRPr lang="cs-CZ" sz="2300" b="1" dirty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dirty="0" smtClean="0"/>
              <a:t>	a) islám		b</a:t>
            </a:r>
            <a:r>
              <a:rPr lang="cs-CZ" sz="2300" dirty="0"/>
              <a:t>) </a:t>
            </a:r>
            <a:r>
              <a:rPr lang="cs-CZ" sz="2300" dirty="0" smtClean="0"/>
              <a:t>křesťanství</a:t>
            </a:r>
            <a:r>
              <a:rPr lang="cs-CZ" sz="2300" dirty="0"/>
              <a:t>	</a:t>
            </a:r>
            <a:r>
              <a:rPr lang="cs-CZ" sz="2300" dirty="0" smtClean="0"/>
              <a:t>c)pohanství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2. </a:t>
            </a:r>
            <a:r>
              <a:rPr lang="cs-CZ" sz="2300" b="1" dirty="0"/>
              <a:t>Jak se nazývá jazyk, který </a:t>
            </a:r>
            <a:r>
              <a:rPr lang="cs-CZ" sz="2300" b="1" dirty="0" smtClean="0"/>
              <a:t>vytvořili?</a:t>
            </a:r>
            <a:endParaRPr lang="cs-CZ" sz="2300" dirty="0" smtClean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dirty="0" smtClean="0"/>
              <a:t>	a</a:t>
            </a:r>
            <a:r>
              <a:rPr lang="cs-CZ" sz="2300" dirty="0"/>
              <a:t>) slovanský</a:t>
            </a:r>
            <a:r>
              <a:rPr lang="cs-CZ" sz="2300" dirty="0" smtClean="0"/>
              <a:t>	b) slovenský	c) staroslověnský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3. </a:t>
            </a:r>
            <a:r>
              <a:rPr lang="cs-CZ" sz="2300" b="1" dirty="0"/>
              <a:t>Jak </a:t>
            </a:r>
            <a:r>
              <a:rPr lang="cs-CZ" sz="2300" b="1" dirty="0" smtClean="0"/>
              <a:t>říkáme písmu, </a:t>
            </a:r>
            <a:r>
              <a:rPr lang="cs-CZ" sz="2300" b="1" dirty="0"/>
              <a:t>kterým bylo možné zaznamenat slovanský </a:t>
            </a:r>
            <a:r>
              <a:rPr lang="cs-CZ" sz="2300" b="1" dirty="0" smtClean="0"/>
              <a:t>jazyk?</a:t>
            </a:r>
            <a:endParaRPr lang="cs-CZ" sz="2300" b="1" dirty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/>
              <a:t>	</a:t>
            </a:r>
            <a:r>
              <a:rPr lang="cs-CZ" sz="2300" dirty="0" smtClean="0"/>
              <a:t>a) hlaholice	b</a:t>
            </a:r>
            <a:r>
              <a:rPr lang="cs-CZ" sz="2300" dirty="0"/>
              <a:t>) </a:t>
            </a:r>
            <a:r>
              <a:rPr lang="cs-CZ" sz="2300" dirty="0" smtClean="0"/>
              <a:t>latinka		c</a:t>
            </a:r>
            <a:r>
              <a:rPr lang="cs-CZ" sz="2300" dirty="0"/>
              <a:t>) </a:t>
            </a:r>
            <a:r>
              <a:rPr lang="cs-CZ" sz="2300" dirty="0" smtClean="0"/>
              <a:t>cyrilice</a:t>
            </a:r>
            <a:endParaRPr lang="cs-CZ" sz="2300" dirty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4. Metoděj </a:t>
            </a:r>
            <a:r>
              <a:rPr lang="cs-CZ" sz="2300" b="1" dirty="0"/>
              <a:t>byl </a:t>
            </a:r>
            <a:r>
              <a:rPr lang="cs-CZ" sz="2300" b="1" dirty="0" smtClean="0"/>
              <a:t>jmenován </a:t>
            </a:r>
            <a:r>
              <a:rPr lang="cs-CZ" sz="2300" b="1" dirty="0"/>
              <a:t>arcibiskupem. Jeho sídlem byl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cs-CZ" sz="2300" dirty="0" smtClean="0"/>
              <a:t>	a</a:t>
            </a:r>
            <a:r>
              <a:rPr lang="cs-CZ" sz="2300" dirty="0"/>
              <a:t>) </a:t>
            </a:r>
            <a:r>
              <a:rPr lang="cs-CZ" sz="2300" dirty="0" smtClean="0"/>
              <a:t>Hrad		b</a:t>
            </a:r>
            <a:r>
              <a:rPr lang="cs-CZ" sz="2300" dirty="0"/>
              <a:t>) </a:t>
            </a:r>
            <a:r>
              <a:rPr lang="cs-CZ" sz="2300" dirty="0" smtClean="0"/>
              <a:t>Mikulčice</a:t>
            </a:r>
            <a:r>
              <a:rPr lang="cs-CZ" sz="2300" dirty="0"/>
              <a:t>	</a:t>
            </a:r>
            <a:r>
              <a:rPr lang="cs-CZ" sz="2300" dirty="0" smtClean="0"/>
              <a:t>c</a:t>
            </a:r>
            <a:r>
              <a:rPr lang="cs-CZ" sz="2300" dirty="0"/>
              <a:t>) </a:t>
            </a:r>
            <a:r>
              <a:rPr lang="cs-CZ" sz="2300" dirty="0" smtClean="0"/>
              <a:t>Velehrad</a:t>
            </a:r>
            <a:endParaRPr lang="cs-CZ" sz="23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152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F52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F52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TEST – KONSTANTIN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1. Konstantin </a:t>
            </a:r>
            <a:r>
              <a:rPr lang="cs-CZ" sz="2300" b="1" dirty="0"/>
              <a:t>a </a:t>
            </a:r>
            <a:r>
              <a:rPr lang="cs-CZ" sz="2300" b="1" dirty="0" smtClean="0"/>
              <a:t>Metoděj přišli na VM, </a:t>
            </a:r>
            <a:r>
              <a:rPr lang="cs-CZ" sz="2300" b="1" dirty="0"/>
              <a:t>aby šířili víru v jazyce srozumitelném moravskému </a:t>
            </a:r>
            <a:r>
              <a:rPr lang="cs-CZ" sz="2300" b="1" dirty="0" smtClean="0"/>
              <a:t>lidu,  a to:</a:t>
            </a:r>
            <a:endParaRPr lang="cs-CZ" sz="2300" b="1" dirty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dirty="0" smtClean="0"/>
              <a:t>	a) islám		</a:t>
            </a:r>
            <a:r>
              <a:rPr lang="cs-CZ" sz="2300" b="1" dirty="0" smtClean="0">
                <a:solidFill>
                  <a:srgbClr val="FF0000"/>
                </a:solidFill>
              </a:rPr>
              <a:t>b</a:t>
            </a:r>
            <a:r>
              <a:rPr lang="cs-CZ" sz="2300" b="1" dirty="0">
                <a:solidFill>
                  <a:srgbClr val="FF0000"/>
                </a:solidFill>
              </a:rPr>
              <a:t>) </a:t>
            </a:r>
            <a:r>
              <a:rPr lang="cs-CZ" sz="2300" b="1" dirty="0" smtClean="0">
                <a:solidFill>
                  <a:srgbClr val="FF0000"/>
                </a:solidFill>
              </a:rPr>
              <a:t>křesťanství</a:t>
            </a:r>
            <a:r>
              <a:rPr lang="cs-CZ" sz="2300" dirty="0"/>
              <a:t>	</a:t>
            </a:r>
            <a:r>
              <a:rPr lang="cs-CZ" sz="2300" dirty="0" smtClean="0"/>
              <a:t>c)pohanství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2. </a:t>
            </a:r>
            <a:r>
              <a:rPr lang="cs-CZ" sz="2300" b="1" dirty="0"/>
              <a:t>Jak se nazývá jazyk, který </a:t>
            </a:r>
            <a:r>
              <a:rPr lang="cs-CZ" sz="2300" b="1" dirty="0" smtClean="0"/>
              <a:t>vytvořili?</a:t>
            </a:r>
            <a:endParaRPr lang="cs-CZ" sz="2300" dirty="0" smtClean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dirty="0" smtClean="0"/>
              <a:t>	a</a:t>
            </a:r>
            <a:r>
              <a:rPr lang="cs-CZ" sz="2300" dirty="0"/>
              <a:t>) slovanský</a:t>
            </a:r>
            <a:r>
              <a:rPr lang="cs-CZ" sz="2300" dirty="0" smtClean="0"/>
              <a:t>	b) slovenský	</a:t>
            </a:r>
            <a:r>
              <a:rPr lang="cs-CZ" sz="2300" b="1" dirty="0" smtClean="0">
                <a:solidFill>
                  <a:srgbClr val="FF0000"/>
                </a:solidFill>
              </a:rPr>
              <a:t>c) staroslověnský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3. </a:t>
            </a:r>
            <a:r>
              <a:rPr lang="cs-CZ" sz="2300" b="1" dirty="0"/>
              <a:t>Jak </a:t>
            </a:r>
            <a:r>
              <a:rPr lang="cs-CZ" sz="2300" b="1" dirty="0" smtClean="0"/>
              <a:t>říkáme písmu, </a:t>
            </a:r>
            <a:r>
              <a:rPr lang="cs-CZ" sz="2300" b="1" dirty="0"/>
              <a:t>kterým bylo možné zaznamenat slovanský </a:t>
            </a:r>
            <a:r>
              <a:rPr lang="cs-CZ" sz="2300" b="1" dirty="0" smtClean="0"/>
              <a:t>jazyk?</a:t>
            </a:r>
            <a:endParaRPr lang="cs-CZ" sz="2300" b="1" dirty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/>
              <a:t>	</a:t>
            </a:r>
            <a:r>
              <a:rPr lang="cs-CZ" sz="2300" b="1" dirty="0" smtClean="0">
                <a:solidFill>
                  <a:srgbClr val="FF0000"/>
                </a:solidFill>
              </a:rPr>
              <a:t>a) hlaholice</a:t>
            </a:r>
            <a:r>
              <a:rPr lang="cs-CZ" sz="2300" dirty="0" smtClean="0"/>
              <a:t>	b</a:t>
            </a:r>
            <a:r>
              <a:rPr lang="cs-CZ" sz="2300" dirty="0"/>
              <a:t>) </a:t>
            </a:r>
            <a:r>
              <a:rPr lang="cs-CZ" sz="2300" dirty="0" smtClean="0"/>
              <a:t>latinka		c</a:t>
            </a:r>
            <a:r>
              <a:rPr lang="cs-CZ" sz="2300" dirty="0"/>
              <a:t>) </a:t>
            </a:r>
            <a:r>
              <a:rPr lang="cs-CZ" sz="2300" dirty="0" smtClean="0"/>
              <a:t>cyrilice</a:t>
            </a:r>
            <a:endParaRPr lang="cs-CZ" sz="2300" dirty="0"/>
          </a:p>
          <a:p>
            <a:pPr marL="68580" indent="0">
              <a:lnSpc>
                <a:spcPct val="170000"/>
              </a:lnSpc>
              <a:buNone/>
            </a:pPr>
            <a:r>
              <a:rPr lang="cs-CZ" sz="2300" b="1" dirty="0" smtClean="0"/>
              <a:t>4. Metoděj </a:t>
            </a:r>
            <a:r>
              <a:rPr lang="cs-CZ" sz="2300" b="1" dirty="0"/>
              <a:t>byl </a:t>
            </a:r>
            <a:r>
              <a:rPr lang="cs-CZ" sz="2300" b="1" dirty="0" smtClean="0"/>
              <a:t>jmenován </a:t>
            </a:r>
            <a:r>
              <a:rPr lang="cs-CZ" sz="2300" b="1" dirty="0"/>
              <a:t>arcibiskupem. Jeho sídlem byl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cs-CZ" sz="2300" dirty="0" smtClean="0"/>
              <a:t>	a</a:t>
            </a:r>
            <a:r>
              <a:rPr lang="cs-CZ" sz="2300" dirty="0"/>
              <a:t>) </a:t>
            </a:r>
            <a:r>
              <a:rPr lang="cs-CZ" sz="2300" dirty="0" smtClean="0"/>
              <a:t>Hrad		b</a:t>
            </a:r>
            <a:r>
              <a:rPr lang="cs-CZ" sz="2300" dirty="0"/>
              <a:t>) </a:t>
            </a:r>
            <a:r>
              <a:rPr lang="cs-CZ" sz="2300" dirty="0" smtClean="0"/>
              <a:t>Mikulčice</a:t>
            </a:r>
            <a:r>
              <a:rPr lang="cs-CZ" sz="2300" dirty="0"/>
              <a:t>	</a:t>
            </a:r>
            <a:r>
              <a:rPr lang="cs-CZ" sz="2300" b="1" dirty="0" smtClean="0">
                <a:solidFill>
                  <a:srgbClr val="FF0000"/>
                </a:solidFill>
              </a:rPr>
              <a:t>c</a:t>
            </a:r>
            <a:r>
              <a:rPr lang="cs-CZ" sz="2300" b="1" dirty="0">
                <a:solidFill>
                  <a:srgbClr val="FF0000"/>
                </a:solidFill>
              </a:rPr>
              <a:t>) </a:t>
            </a:r>
            <a:r>
              <a:rPr lang="cs-CZ" sz="2300" b="1" dirty="0" smtClean="0">
                <a:solidFill>
                  <a:srgbClr val="FF0000"/>
                </a:solidFill>
              </a:rPr>
              <a:t>Velehrad</a:t>
            </a:r>
            <a:endParaRPr lang="cs-CZ" sz="23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762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4424" y="2996952"/>
            <a:ext cx="3300984" cy="1126992"/>
          </a:xfrm>
        </p:spPr>
        <p:txBody>
          <a:bodyPr/>
          <a:lstStyle/>
          <a:p>
            <a:r>
              <a:rPr lang="cs-CZ" dirty="0" smtClean="0"/>
              <a:t>Konstantin a Metoděj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15" b="211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Bratři, kteří patřili mezi nejmoudřejší učence na císařské škole v Konstantinopoli.</a:t>
            </a:r>
          </a:p>
          <a:p>
            <a:r>
              <a:rPr lang="cs-CZ" dirty="0" smtClean="0"/>
              <a:t>Pocházeli ze Soluně, kde se tehdy mluvilo slovanským jazykem.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531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Cyrilometodějská misie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200916" cy="3508977"/>
          </a:xfrm>
        </p:spPr>
        <p:txBody>
          <a:bodyPr/>
          <a:lstStyle/>
          <a:p>
            <a:r>
              <a:rPr lang="cs-CZ" dirty="0" smtClean="0"/>
              <a:t>vytvořili spisovný slovanský jazyk –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STAROSLOVĚNŠTINU</a:t>
            </a:r>
          </a:p>
          <a:p>
            <a:r>
              <a:rPr lang="cs-CZ" dirty="0"/>
              <a:t>p</a:t>
            </a:r>
            <a:r>
              <a:rPr lang="cs-CZ" dirty="0" smtClean="0"/>
              <a:t>řeložili bibli a texty nezbytné pro bohoslužbu</a:t>
            </a:r>
          </a:p>
          <a:p>
            <a:r>
              <a:rPr lang="cs-CZ" dirty="0"/>
              <a:t>vytvořili nové písmo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HLAHOLICI</a:t>
            </a:r>
          </a:p>
          <a:p>
            <a:r>
              <a:rPr lang="cs-CZ" dirty="0" smtClean="0"/>
              <a:t>na Moravě šíří křesťanství a vzdělanost (čtení, psaní)</a:t>
            </a:r>
          </a:p>
          <a:p>
            <a:r>
              <a:rPr lang="cs-CZ" dirty="0" smtClean="0"/>
              <a:t>obhájili slovanskou liturgii před papežem</a:t>
            </a:r>
          </a:p>
        </p:txBody>
      </p:sp>
    </p:spTree>
    <p:extLst>
      <p:ext uri="{BB962C8B-B14F-4D97-AF65-F5344CB8AC3E}">
        <p14:creationId xmlns:p14="http://schemas.microsoft.com/office/powerpoint/2010/main" xmlns="" val="209045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</a:t>
            </a:r>
            <a:r>
              <a:rPr lang="cs-CZ" dirty="0"/>
              <a:t>k</a:t>
            </a:r>
            <a:r>
              <a:rPr lang="cs-CZ" dirty="0" smtClean="0"/>
              <a:t>níže Svatopluk </a:t>
            </a:r>
            <a:br>
              <a:rPr lang="cs-CZ" dirty="0" smtClean="0"/>
            </a:br>
            <a:r>
              <a:rPr lang="cs-CZ" dirty="0" smtClean="0"/>
              <a:t>(871-894)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Frankové donuceni uznat nezávislost VM</a:t>
            </a:r>
          </a:p>
          <a:p>
            <a:r>
              <a:rPr lang="cs-CZ" b="1" dirty="0"/>
              <a:t>n</a:t>
            </a:r>
            <a:r>
              <a:rPr lang="cs-CZ" b="1" dirty="0" smtClean="0"/>
              <a:t>ejvětší územní rozsah: MORAVA, SLOVENSKO, ČECHY, POLSKO, MAĎARSKO</a:t>
            </a:r>
          </a:p>
          <a:p>
            <a:r>
              <a:rPr lang="cs-CZ" dirty="0" smtClean="0"/>
              <a:t>r.880 bylo na Moravě založeno arcibiskupství</a:t>
            </a:r>
          </a:p>
          <a:p>
            <a:r>
              <a:rPr lang="cs-CZ" dirty="0" smtClean="0"/>
              <a:t>Metoděj se stal prvním arcibiskupem</a:t>
            </a:r>
          </a:p>
          <a:p>
            <a:r>
              <a:rPr lang="cs-CZ" dirty="0" smtClean="0"/>
              <a:t>pokřtil českého knížete Bořivoje z rodu Přemyslovců a jeho manželku Ludmilu</a:t>
            </a:r>
          </a:p>
        </p:txBody>
      </p:sp>
    </p:spTree>
    <p:extLst>
      <p:ext uri="{BB962C8B-B14F-4D97-AF65-F5344CB8AC3E}">
        <p14:creationId xmlns:p14="http://schemas.microsoft.com/office/powerpoint/2010/main" xmlns="" val="420425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</a:t>
            </a:r>
            <a:r>
              <a:rPr lang="cs-CZ" dirty="0"/>
              <a:t>k</a:t>
            </a:r>
            <a:r>
              <a:rPr lang="cs-CZ" dirty="0" smtClean="0"/>
              <a:t>níže Mojmír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oslední panovník VM</a:t>
            </a:r>
          </a:p>
          <a:p>
            <a:r>
              <a:rPr lang="cs-CZ" dirty="0"/>
              <a:t>s</a:t>
            </a:r>
            <a:r>
              <a:rPr lang="cs-CZ" dirty="0" smtClean="0"/>
              <a:t>pory s bratrem</a:t>
            </a:r>
          </a:p>
          <a:p>
            <a:r>
              <a:rPr lang="cs-CZ" dirty="0"/>
              <a:t>s</a:t>
            </a:r>
            <a:r>
              <a:rPr lang="cs-CZ" dirty="0" smtClean="0"/>
              <a:t>lovanské kmeny se odtrhávají, chtějí samostatnost</a:t>
            </a:r>
          </a:p>
          <a:p>
            <a:r>
              <a:rPr lang="cs-CZ" dirty="0"/>
              <a:t>z</a:t>
            </a:r>
            <a:r>
              <a:rPr lang="cs-CZ" dirty="0" smtClean="0"/>
              <a:t>ačínají nájezdy kočovných Maďarů a útoky Franků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r.906 končí písemné zprávy o velkomoravské říši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18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Ilustrace  - volná díla dostupná z:</a:t>
            </a:r>
          </a:p>
          <a:p>
            <a:pPr marL="68580" indent="0">
              <a:buNone/>
            </a:pPr>
            <a:r>
              <a:rPr lang="cs-CZ">
                <a:solidFill>
                  <a:schemeClr val="tx1"/>
                </a:solidFill>
              </a:rPr>
              <a:t>http://upload.wikimedia.org/wikipedia/commons/7/7f/Cyril_and_Methodius.jpg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349</TotalTime>
  <Words>509</Words>
  <Application>Microsoft Office PowerPoint</Application>
  <PresentationFormat>Předvádění na obrazovce (4:3)</PresentationFormat>
  <Paragraphs>102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Snímek 1</vt:lpstr>
      <vt:lpstr>anotace</vt:lpstr>
      <vt:lpstr>VELKÁ MORAVA</vt:lpstr>
      <vt:lpstr>TEST – VELKÁ MORAVA</vt:lpstr>
      <vt:lpstr>TEST – VELKÁ MORAVA</vt:lpstr>
      <vt:lpstr>VZNIK VELKOMORAVSKÉ ŘÍŠE</vt:lpstr>
      <vt:lpstr>Vládnoucí dynastie - MOJMÍROVCI</vt:lpstr>
      <vt:lpstr>2. kníže Rastislav  (846 – 870)</vt:lpstr>
      <vt:lpstr>TEST – KONSTANTIN A METODĚJ</vt:lpstr>
      <vt:lpstr>TEST – KONSTANTIN A METODĚJ</vt:lpstr>
      <vt:lpstr>Konstantin a Metoděj</vt:lpstr>
      <vt:lpstr>Cyrilometodějská misie</vt:lpstr>
      <vt:lpstr>3. kníže Svatopluk  (871-894)</vt:lpstr>
      <vt:lpstr>4. kníže Mojmír II.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MORAVA</dc:title>
  <dc:creator>Demeter</dc:creator>
  <cp:lastModifiedBy>U1</cp:lastModifiedBy>
  <cp:revision>64</cp:revision>
  <dcterms:created xsi:type="dcterms:W3CDTF">2011-10-18T13:47:57Z</dcterms:created>
  <dcterms:modified xsi:type="dcterms:W3CDTF">2012-03-17T22:53:57Z</dcterms:modified>
</cp:coreProperties>
</file>