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8" r:id="rId3"/>
    <p:sldId id="256" r:id="rId4"/>
    <p:sldId id="258" r:id="rId5"/>
    <p:sldId id="257" r:id="rId6"/>
    <p:sldId id="260" r:id="rId7"/>
    <p:sldId id="261" r:id="rId8"/>
    <p:sldId id="259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image" Target="../media/image1.wmf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image" Target="../media/image13.wmf"/><Relationship Id="rId4" Type="http://schemas.openxmlformats.org/officeDocument/2006/relationships/image" Target="../media/image16.wmf"/></Relationships>
</file>

<file path=ppt/drawings/_rels/vmlDrawing6.v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12" Type="http://schemas.openxmlformats.org/officeDocument/2006/relationships/image" Target="../media/image28.wmf"/><Relationship Id="rId2" Type="http://schemas.openxmlformats.org/officeDocument/2006/relationships/image" Target="../media/image18.wmf"/><Relationship Id="rId1" Type="http://schemas.openxmlformats.org/officeDocument/2006/relationships/image" Target="../media/image17.wmf"/><Relationship Id="rId6" Type="http://schemas.openxmlformats.org/officeDocument/2006/relationships/image" Target="../media/image22.wmf"/><Relationship Id="rId11" Type="http://schemas.openxmlformats.org/officeDocument/2006/relationships/image" Target="../media/image27.wmf"/><Relationship Id="rId5" Type="http://schemas.openxmlformats.org/officeDocument/2006/relationships/image" Target="../media/image21.wmf"/><Relationship Id="rId10" Type="http://schemas.openxmlformats.org/officeDocument/2006/relationships/image" Target="../media/image26.wmf"/><Relationship Id="rId4" Type="http://schemas.openxmlformats.org/officeDocument/2006/relationships/image" Target="../media/image20.wmf"/><Relationship Id="rId9" Type="http://schemas.openxmlformats.org/officeDocument/2006/relationships/image" Target="../media/image25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image" Target="../media/image30.wmf"/><Relationship Id="rId1" Type="http://schemas.openxmlformats.org/officeDocument/2006/relationships/image" Target="../media/image29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image" Target="../media/image33.wmf"/><Relationship Id="rId1" Type="http://schemas.openxmlformats.org/officeDocument/2006/relationships/image" Target="../media/image32.wmf"/><Relationship Id="rId5" Type="http://schemas.openxmlformats.org/officeDocument/2006/relationships/image" Target="../media/image36.wmf"/><Relationship Id="rId4" Type="http://schemas.openxmlformats.org/officeDocument/2006/relationships/image" Target="../media/image35.wmf"/></Relationships>
</file>

<file path=ppt/drawings/_rels/vmlDrawing9.vml.rels><?xml version="1.0" encoding="UTF-8" standalone="yes"?>
<Relationships xmlns="http://schemas.openxmlformats.org/package/2006/relationships"><Relationship Id="rId8" Type="http://schemas.openxmlformats.org/officeDocument/2006/relationships/image" Target="../media/image44.wmf"/><Relationship Id="rId3" Type="http://schemas.openxmlformats.org/officeDocument/2006/relationships/image" Target="../media/image39.wmf"/><Relationship Id="rId7" Type="http://schemas.openxmlformats.org/officeDocument/2006/relationships/image" Target="../media/image43.wmf"/><Relationship Id="rId2" Type="http://schemas.openxmlformats.org/officeDocument/2006/relationships/image" Target="../media/image38.wmf"/><Relationship Id="rId1" Type="http://schemas.openxmlformats.org/officeDocument/2006/relationships/image" Target="../media/image37.wmf"/><Relationship Id="rId6" Type="http://schemas.openxmlformats.org/officeDocument/2006/relationships/image" Target="../media/image42.wmf"/><Relationship Id="rId5" Type="http://schemas.openxmlformats.org/officeDocument/2006/relationships/image" Target="../media/image41.wmf"/><Relationship Id="rId4" Type="http://schemas.openxmlformats.org/officeDocument/2006/relationships/image" Target="../media/image40.wmf"/></Relationships>
</file>

<file path=ppt/drawings/_rels/vmlDrawing10.vml.rels><?xml version="1.0" encoding="UTF-8" standalone="yes"?>
<Relationships xmlns="http://schemas.openxmlformats.org/package/2006/relationships"><Relationship Id="rId8" Type="http://schemas.openxmlformats.org/officeDocument/2006/relationships/image" Target="../media/image52.wmf"/><Relationship Id="rId3" Type="http://schemas.openxmlformats.org/officeDocument/2006/relationships/image" Target="../media/image47.wmf"/><Relationship Id="rId7" Type="http://schemas.openxmlformats.org/officeDocument/2006/relationships/image" Target="../media/image51.wmf"/><Relationship Id="rId12" Type="http://schemas.openxmlformats.org/officeDocument/2006/relationships/image" Target="../media/image56.wmf"/><Relationship Id="rId2" Type="http://schemas.openxmlformats.org/officeDocument/2006/relationships/image" Target="../media/image46.wmf"/><Relationship Id="rId1" Type="http://schemas.openxmlformats.org/officeDocument/2006/relationships/image" Target="../media/image45.wmf"/><Relationship Id="rId6" Type="http://schemas.openxmlformats.org/officeDocument/2006/relationships/image" Target="../media/image50.wmf"/><Relationship Id="rId11" Type="http://schemas.openxmlformats.org/officeDocument/2006/relationships/image" Target="../media/image55.wmf"/><Relationship Id="rId5" Type="http://schemas.openxmlformats.org/officeDocument/2006/relationships/image" Target="../media/image49.wmf"/><Relationship Id="rId10" Type="http://schemas.openxmlformats.org/officeDocument/2006/relationships/image" Target="../media/image54.wmf"/><Relationship Id="rId4" Type="http://schemas.openxmlformats.org/officeDocument/2006/relationships/image" Target="../media/image48.wmf"/><Relationship Id="rId9" Type="http://schemas.openxmlformats.org/officeDocument/2006/relationships/image" Target="../media/image5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7D44C-4C1E-4C70-8236-463C75CD0259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5C21-E078-46C2-BBE5-223BC1417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7D44C-4C1E-4C70-8236-463C75CD0259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5C21-E078-46C2-BBE5-223BC1417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7D44C-4C1E-4C70-8236-463C75CD0259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5C21-E078-46C2-BBE5-223BC1417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7D44C-4C1E-4C70-8236-463C75CD0259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5C21-E078-46C2-BBE5-223BC1417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7D44C-4C1E-4C70-8236-463C75CD0259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5C21-E078-46C2-BBE5-223BC1417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7D44C-4C1E-4C70-8236-463C75CD0259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5C21-E078-46C2-BBE5-223BC1417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7D44C-4C1E-4C70-8236-463C75CD0259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5C21-E078-46C2-BBE5-223BC1417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7D44C-4C1E-4C70-8236-463C75CD0259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5C21-E078-46C2-BBE5-223BC1417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7D44C-4C1E-4C70-8236-463C75CD0259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5C21-E078-46C2-BBE5-223BC1417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7D44C-4C1E-4C70-8236-463C75CD0259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5C21-E078-46C2-BBE5-223BC1417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7D44C-4C1E-4C70-8236-463C75CD0259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5C21-E078-46C2-BBE5-223BC1417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727D44C-4C1E-4C70-8236-463C75CD0259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F65C21-E078-46C2-BBE5-223BC1417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727D44C-4C1E-4C70-8236-463C75CD0259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F65C21-E078-46C2-BBE5-223BC1417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727D44C-4C1E-4C70-8236-463C75CD0259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F65C21-E078-46C2-BBE5-223BC1417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727D44C-4C1E-4C70-8236-463C75CD0259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F65C21-E078-46C2-BBE5-223BC1417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727D44C-4C1E-4C70-8236-463C75CD0259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F65C21-E078-46C2-BBE5-223BC1417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727D44C-4C1E-4C70-8236-463C75CD0259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F65C21-E078-46C2-BBE5-223BC1417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727D44C-4C1E-4C70-8236-463C75CD0259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F65C21-E078-46C2-BBE5-223BC1417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727D44C-4C1E-4C70-8236-463C75CD0259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F65C21-E078-46C2-BBE5-223BC1417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727D44C-4C1E-4C70-8236-463C75CD0259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F65C21-E078-46C2-BBE5-223BC1417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727D44C-4C1E-4C70-8236-463C75CD0259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F65C21-E078-46C2-BBE5-223BC1417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727D44C-4C1E-4C70-8236-463C75CD0259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F65C21-E078-46C2-BBE5-223BC1417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27D44C-4C1E-4C70-8236-463C75CD0259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F65C21-E078-46C2-BBE5-223BC1417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5727D44C-4C1E-4C70-8236-463C75CD0259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DDF65C21-E078-46C2-BBE5-223BC1417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5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1.bin"/><Relationship Id="rId5" Type="http://schemas.openxmlformats.org/officeDocument/2006/relationships/oleObject" Target="../embeddings/oleObject10.bin"/><Relationship Id="rId4" Type="http://schemas.openxmlformats.org/officeDocument/2006/relationships/oleObject" Target="../embeddings/oleObject9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oleObject" Target="../embeddings/oleObject14.bin"/><Relationship Id="rId4" Type="http://schemas.openxmlformats.org/officeDocument/2006/relationships/oleObject" Target="../embeddings/oleObject13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8.bin"/><Relationship Id="rId5" Type="http://schemas.openxmlformats.org/officeDocument/2006/relationships/oleObject" Target="../embeddings/oleObject17.bin"/><Relationship Id="rId4" Type="http://schemas.openxmlformats.org/officeDocument/2006/relationships/oleObject" Target="../embeddings/oleObject16.bin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4.bin"/><Relationship Id="rId13" Type="http://schemas.openxmlformats.org/officeDocument/2006/relationships/oleObject" Target="../embeddings/oleObject29.bin"/><Relationship Id="rId3" Type="http://schemas.openxmlformats.org/officeDocument/2006/relationships/oleObject" Target="../embeddings/oleObject19.bin"/><Relationship Id="rId7" Type="http://schemas.openxmlformats.org/officeDocument/2006/relationships/oleObject" Target="../embeddings/oleObject23.bin"/><Relationship Id="rId12" Type="http://schemas.openxmlformats.org/officeDocument/2006/relationships/oleObject" Target="../embeddings/oleObject2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22.bin"/><Relationship Id="rId11" Type="http://schemas.openxmlformats.org/officeDocument/2006/relationships/oleObject" Target="../embeddings/oleObject27.bin"/><Relationship Id="rId5" Type="http://schemas.openxmlformats.org/officeDocument/2006/relationships/oleObject" Target="../embeddings/oleObject21.bin"/><Relationship Id="rId10" Type="http://schemas.openxmlformats.org/officeDocument/2006/relationships/oleObject" Target="../embeddings/oleObject26.bin"/><Relationship Id="rId4" Type="http://schemas.openxmlformats.org/officeDocument/2006/relationships/oleObject" Target="../embeddings/oleObject20.bin"/><Relationship Id="rId9" Type="http://schemas.openxmlformats.org/officeDocument/2006/relationships/oleObject" Target="../embeddings/oleObject25.bin"/><Relationship Id="rId14" Type="http://schemas.openxmlformats.org/officeDocument/2006/relationships/oleObject" Target="../embeddings/oleObject30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5" Type="http://schemas.openxmlformats.org/officeDocument/2006/relationships/oleObject" Target="../embeddings/oleObject33.bin"/><Relationship Id="rId4" Type="http://schemas.openxmlformats.org/officeDocument/2006/relationships/oleObject" Target="../embeddings/oleObject32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4.bin"/><Relationship Id="rId7" Type="http://schemas.openxmlformats.org/officeDocument/2006/relationships/oleObject" Target="../embeddings/oleObject3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37.bin"/><Relationship Id="rId5" Type="http://schemas.openxmlformats.org/officeDocument/2006/relationships/oleObject" Target="../embeddings/oleObject36.bin"/><Relationship Id="rId4" Type="http://schemas.openxmlformats.org/officeDocument/2006/relationships/oleObject" Target="../embeddings/oleObject35.bin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4.bin"/><Relationship Id="rId3" Type="http://schemas.openxmlformats.org/officeDocument/2006/relationships/oleObject" Target="../embeddings/oleObject39.bin"/><Relationship Id="rId7" Type="http://schemas.openxmlformats.org/officeDocument/2006/relationships/oleObject" Target="../embeddings/oleObject4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oleObject" Target="../embeddings/oleObject42.bin"/><Relationship Id="rId5" Type="http://schemas.openxmlformats.org/officeDocument/2006/relationships/oleObject" Target="../embeddings/oleObject41.bin"/><Relationship Id="rId10" Type="http://schemas.openxmlformats.org/officeDocument/2006/relationships/oleObject" Target="../embeddings/oleObject46.bin"/><Relationship Id="rId4" Type="http://schemas.openxmlformats.org/officeDocument/2006/relationships/oleObject" Target="../embeddings/oleObject40.bin"/><Relationship Id="rId9" Type="http://schemas.openxmlformats.org/officeDocument/2006/relationships/oleObject" Target="../embeddings/oleObject45.bin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2.bin"/><Relationship Id="rId13" Type="http://schemas.openxmlformats.org/officeDocument/2006/relationships/oleObject" Target="../embeddings/oleObject57.bin"/><Relationship Id="rId3" Type="http://schemas.openxmlformats.org/officeDocument/2006/relationships/oleObject" Target="../embeddings/oleObject47.bin"/><Relationship Id="rId7" Type="http://schemas.openxmlformats.org/officeDocument/2006/relationships/oleObject" Target="../embeddings/oleObject51.bin"/><Relationship Id="rId12" Type="http://schemas.openxmlformats.org/officeDocument/2006/relationships/oleObject" Target="../embeddings/oleObject5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oleObject" Target="../embeddings/oleObject50.bin"/><Relationship Id="rId11" Type="http://schemas.openxmlformats.org/officeDocument/2006/relationships/oleObject" Target="../embeddings/oleObject55.bin"/><Relationship Id="rId5" Type="http://schemas.openxmlformats.org/officeDocument/2006/relationships/oleObject" Target="../embeddings/oleObject49.bin"/><Relationship Id="rId10" Type="http://schemas.openxmlformats.org/officeDocument/2006/relationships/oleObject" Target="../embeddings/oleObject54.bin"/><Relationship Id="rId4" Type="http://schemas.openxmlformats.org/officeDocument/2006/relationships/oleObject" Target="../embeddings/oleObject48.bin"/><Relationship Id="rId9" Type="http://schemas.openxmlformats.org/officeDocument/2006/relationships/oleObject" Target="../embeddings/oleObject53.bin"/><Relationship Id="rId14" Type="http://schemas.openxmlformats.org/officeDocument/2006/relationships/oleObject" Target="../embeddings/oleObject58.bin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VY_42_INOVACE_15_2_Zlomky </a:t>
            </a:r>
            <a:r>
              <a:rPr lang="cs-CZ" sz="1700" smtClean="0"/>
              <a:t>– smíšené </a:t>
            </a:r>
            <a:r>
              <a:rPr lang="cs-CZ" sz="1700" dirty="0" smtClean="0"/>
              <a:t>číslo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seznámení s pojmem smíšené číslo. Převádění nepravých zlomků na smíšená čísla a naopak.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10.12.2012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10.12.2012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0451481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Zlomk</a:t>
            </a:r>
            <a:r>
              <a:rPr lang="cs-CZ" dirty="0"/>
              <a:t>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Smíšená čísla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zlomků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Pravé zlomky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4040188" cy="4350469"/>
          </a:xfrm>
        </p:spPr>
        <p:txBody>
          <a:bodyPr/>
          <a:lstStyle/>
          <a:p>
            <a:r>
              <a:rPr lang="cs-CZ" dirty="0" smtClean="0"/>
              <a:t>Čitatel je menší než jmenovatel.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Zlomek je menší než 1.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Nepravé zlomky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5025" y="2174874"/>
            <a:ext cx="4041775" cy="4494485"/>
          </a:xfrm>
        </p:spPr>
        <p:txBody>
          <a:bodyPr/>
          <a:lstStyle/>
          <a:p>
            <a:r>
              <a:rPr lang="cs-CZ" dirty="0" smtClean="0"/>
              <a:t>Čitatel je větší než jmenovatel.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Zlomek je větší než 1.</a:t>
            </a:r>
            <a:endParaRPr lang="cs-CZ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1187625" y="3068960"/>
          <a:ext cx="357080" cy="1252414"/>
        </p:xfrm>
        <a:graphic>
          <a:graphicData uri="http://schemas.openxmlformats.org/presentationml/2006/ole">
            <p:oleObj spid="_x0000_s1038" name="Rovnice" r:id="rId3" imgW="152334" imgH="393529" progId="Equation.3">
              <p:embed/>
            </p:oleObj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1619672" y="4581128"/>
          <a:ext cx="921222" cy="1252414"/>
        </p:xfrm>
        <a:graphic>
          <a:graphicData uri="http://schemas.openxmlformats.org/presentationml/2006/ole">
            <p:oleObj spid="_x0000_s1039" name="Rovnice" r:id="rId4" imgW="304536" imgH="393359" progId="Equation.3">
              <p:embed/>
            </p:oleObj>
          </a:graphicData>
        </a:graphic>
      </p:graphicFrame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2603573" y="3212976"/>
          <a:ext cx="672283" cy="1252414"/>
        </p:xfrm>
        <a:graphic>
          <a:graphicData uri="http://schemas.openxmlformats.org/presentationml/2006/ole">
            <p:oleObj spid="_x0000_s1040" name="Rovnice" r:id="rId5" imgW="203112" imgH="393529" progId="Equation.3">
              <p:embed/>
            </p:oleObj>
          </a:graphicData>
        </a:graphic>
      </p:graphicFrame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5291162" y="3068960"/>
          <a:ext cx="357188" cy="1252537"/>
        </p:xfrm>
        <a:graphic>
          <a:graphicData uri="http://schemas.openxmlformats.org/presentationml/2006/ole">
            <p:oleObj spid="_x0000_s1041" name="Rovnice" r:id="rId6" imgW="152334" imgH="393529" progId="Equation.3">
              <p:embed/>
            </p:oleObj>
          </a:graphicData>
        </a:graphic>
      </p:graphicFrame>
      <p:graphicFrame>
        <p:nvGraphicFramePr>
          <p:cNvPr id="1030" name="Object 6"/>
          <p:cNvGraphicFramePr>
            <a:graphicFrameLocks noChangeAspect="1"/>
          </p:cNvGraphicFramePr>
          <p:nvPr/>
        </p:nvGraphicFramePr>
        <p:xfrm>
          <a:off x="5722962" y="4581847"/>
          <a:ext cx="922338" cy="1252538"/>
        </p:xfrm>
        <a:graphic>
          <a:graphicData uri="http://schemas.openxmlformats.org/presentationml/2006/ole">
            <p:oleObj spid="_x0000_s1042" name="Rovnice" r:id="rId7" imgW="304536" imgH="393359" progId="Equation.3">
              <p:embed/>
            </p:oleObj>
          </a:graphicData>
        </a:graphic>
      </p:graphicFrame>
      <p:graphicFrame>
        <p:nvGraphicFramePr>
          <p:cNvPr id="1031" name="Object 7"/>
          <p:cNvGraphicFramePr>
            <a:graphicFrameLocks noChangeAspect="1"/>
          </p:cNvGraphicFramePr>
          <p:nvPr/>
        </p:nvGraphicFramePr>
        <p:xfrm>
          <a:off x="6707212" y="3213422"/>
          <a:ext cx="673100" cy="1252538"/>
        </p:xfrm>
        <a:graphic>
          <a:graphicData uri="http://schemas.openxmlformats.org/presentationml/2006/ole">
            <p:oleObj spid="_x0000_s1043" name="Rovnice" r:id="rId8" imgW="203112" imgH="393529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Smíšená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Nepravé zlomky lze zapsat pomocí smíšených čísel, která se zapisují pomocí přirozeného čísla </a:t>
            </a:r>
            <a:r>
              <a:rPr lang="cs-CZ" dirty="0" smtClean="0"/>
              <a:t>    a </a:t>
            </a:r>
            <a:r>
              <a:rPr lang="cs-CZ" dirty="0" smtClean="0"/>
              <a:t>zlomku menšího než 1.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755576" y="3212976"/>
          <a:ext cx="1338436" cy="2305084"/>
        </p:xfrm>
        <a:graphic>
          <a:graphicData uri="http://schemas.openxmlformats.org/presentationml/2006/ole">
            <p:oleObj spid="_x0000_s2052" name="Rovnice" r:id="rId3" imgW="228501" imgH="393529" progId="Equation.3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203848" y="4221088"/>
            <a:ext cx="50753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Čteme: tři a jedna čtvrtina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Výseč 57"/>
          <p:cNvSpPr/>
          <p:nvPr/>
        </p:nvSpPr>
        <p:spPr>
          <a:xfrm rot="5400000">
            <a:off x="6948464" y="3573016"/>
            <a:ext cx="1800000" cy="1800200"/>
          </a:xfrm>
          <a:prstGeom prst="pie">
            <a:avLst>
              <a:gd name="adj1" fmla="val 10771878"/>
              <a:gd name="adj2" fmla="val 16200000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Smíšené 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79712" y="3140968"/>
            <a:ext cx="4395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=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836312" y="3142709"/>
            <a:ext cx="4395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+</a:t>
            </a:r>
            <a:endParaRPr lang="cs-CZ" sz="4400" dirty="0"/>
          </a:p>
        </p:txBody>
      </p:sp>
      <p:sp>
        <p:nvSpPr>
          <p:cNvPr id="13" name="Elipsa 12"/>
          <p:cNvSpPr/>
          <p:nvPr/>
        </p:nvSpPr>
        <p:spPr>
          <a:xfrm>
            <a:off x="4932040" y="1556792"/>
            <a:ext cx="1800000" cy="18002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6948464" y="1556792"/>
            <a:ext cx="1800000" cy="18002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4932040" y="3573016"/>
            <a:ext cx="1800000" cy="18002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6948464" y="3573016"/>
            <a:ext cx="1800000" cy="18002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ovací čára 26"/>
          <p:cNvCxnSpPr>
            <a:stCxn id="26" idx="0"/>
            <a:endCxn id="26" idx="4"/>
          </p:cNvCxnSpPr>
          <p:nvPr/>
        </p:nvCxnSpPr>
        <p:spPr>
          <a:xfrm>
            <a:off x="7848464" y="3573016"/>
            <a:ext cx="0" cy="18002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>
            <a:stCxn id="26" idx="6"/>
            <a:endCxn id="26" idx="2"/>
          </p:cNvCxnSpPr>
          <p:nvPr/>
        </p:nvCxnSpPr>
        <p:spPr>
          <a:xfrm flipH="1">
            <a:off x="6948464" y="4473116"/>
            <a:ext cx="180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5593456" y="2134597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7668344" y="2134597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5652120" y="4150821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graphicFrame>
        <p:nvGraphicFramePr>
          <p:cNvPr id="4101" name="Object 5"/>
          <p:cNvGraphicFramePr>
            <a:graphicFrameLocks noChangeAspect="1"/>
          </p:cNvGraphicFramePr>
          <p:nvPr/>
        </p:nvGraphicFramePr>
        <p:xfrm>
          <a:off x="785466" y="2348086"/>
          <a:ext cx="1338262" cy="2305050"/>
        </p:xfrm>
        <a:graphic>
          <a:graphicData uri="http://schemas.openxmlformats.org/presentationml/2006/ole">
            <p:oleObj spid="_x0000_s4109" name="Rovnice" r:id="rId3" imgW="228501" imgH="393529" progId="Equation.3">
              <p:embed/>
            </p:oleObj>
          </a:graphicData>
        </a:graphic>
      </p:graphicFrame>
      <p:graphicFrame>
        <p:nvGraphicFramePr>
          <p:cNvPr id="4102" name="Object 6"/>
          <p:cNvGraphicFramePr>
            <a:graphicFrameLocks noChangeAspect="1"/>
          </p:cNvGraphicFramePr>
          <p:nvPr/>
        </p:nvGraphicFramePr>
        <p:xfrm>
          <a:off x="2317899" y="2980110"/>
          <a:ext cx="669925" cy="1039812"/>
        </p:xfrm>
        <a:graphic>
          <a:graphicData uri="http://schemas.openxmlformats.org/presentationml/2006/ole">
            <p:oleObj spid="_x0000_s4110" name="Rovnice" r:id="rId4" imgW="114102" imgH="177492" progId="Equation.3">
              <p:embed/>
            </p:oleObj>
          </a:graphicData>
        </a:graphic>
      </p:graphicFrame>
      <p:graphicFrame>
        <p:nvGraphicFramePr>
          <p:cNvPr id="4103" name="Object 7"/>
          <p:cNvGraphicFramePr>
            <a:graphicFrameLocks noChangeAspect="1"/>
          </p:cNvGraphicFramePr>
          <p:nvPr/>
        </p:nvGraphicFramePr>
        <p:xfrm>
          <a:off x="3175769" y="2348086"/>
          <a:ext cx="892175" cy="2305050"/>
        </p:xfrm>
        <a:graphic>
          <a:graphicData uri="http://schemas.openxmlformats.org/presentationml/2006/ole">
            <p:oleObj spid="_x0000_s4111" name="Rovnice" r:id="rId5" imgW="152334" imgH="393529" progId="Equation.3">
              <p:embed/>
            </p:oleObj>
          </a:graphicData>
        </a:graphic>
      </p:graphicFrame>
      <p:graphicFrame>
        <p:nvGraphicFramePr>
          <p:cNvPr id="4104" name="Object 8"/>
          <p:cNvGraphicFramePr>
            <a:graphicFrameLocks noChangeAspect="1"/>
          </p:cNvGraphicFramePr>
          <p:nvPr/>
        </p:nvGraphicFramePr>
        <p:xfrm>
          <a:off x="7997982" y="3645024"/>
          <a:ext cx="318434" cy="822715"/>
        </p:xfrm>
        <a:graphic>
          <a:graphicData uri="http://schemas.openxmlformats.org/presentationml/2006/ole">
            <p:oleObj spid="_x0000_s4112" name="Rovnice" r:id="rId6" imgW="152334" imgH="393529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 animBg="1"/>
      <p:bldP spid="3" grpId="0" build="p"/>
      <p:bldP spid="5" grpId="0"/>
      <p:bldP spid="9" grpId="0"/>
      <p:bldP spid="13" grpId="0" animBg="1"/>
      <p:bldP spid="20" grpId="0" animBg="1"/>
      <p:bldP spid="23" grpId="0" animBg="1"/>
      <p:bldP spid="26" grpId="0" animBg="1"/>
      <p:bldP spid="53" grpId="0"/>
      <p:bldP spid="54" grpId="0"/>
      <p:bldP spid="5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Výseč 57"/>
          <p:cNvSpPr/>
          <p:nvPr/>
        </p:nvSpPr>
        <p:spPr>
          <a:xfrm rot="5400000">
            <a:off x="6948264" y="3573016"/>
            <a:ext cx="1800000" cy="1800000"/>
          </a:xfrm>
          <a:prstGeom prst="pie">
            <a:avLst>
              <a:gd name="adj1" fmla="val 10800000"/>
              <a:gd name="adj2" fmla="val 16200000"/>
            </a:avLst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Převod smíšeného čísla na zlomek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30834" y="3140199"/>
            <a:ext cx="4395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=</a:t>
            </a:r>
          </a:p>
        </p:txBody>
      </p:sp>
      <p:sp>
        <p:nvSpPr>
          <p:cNvPr id="13" name="Elipsa 12"/>
          <p:cNvSpPr/>
          <p:nvPr/>
        </p:nvSpPr>
        <p:spPr>
          <a:xfrm>
            <a:off x="4932040" y="1556792"/>
            <a:ext cx="1800000" cy="18002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5" name="Přímá spojovací čára 14"/>
          <p:cNvCxnSpPr>
            <a:stCxn id="13" idx="0"/>
            <a:endCxn id="13" idx="4"/>
          </p:cNvCxnSpPr>
          <p:nvPr/>
        </p:nvCxnSpPr>
        <p:spPr>
          <a:xfrm>
            <a:off x="5832040" y="1556792"/>
            <a:ext cx="0" cy="18002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>
            <a:stCxn id="13" idx="6"/>
            <a:endCxn id="13" idx="2"/>
          </p:cNvCxnSpPr>
          <p:nvPr/>
        </p:nvCxnSpPr>
        <p:spPr>
          <a:xfrm flipH="1">
            <a:off x="4932040" y="2456892"/>
            <a:ext cx="180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Elipsa 19"/>
          <p:cNvSpPr/>
          <p:nvPr/>
        </p:nvSpPr>
        <p:spPr>
          <a:xfrm>
            <a:off x="6948464" y="1556792"/>
            <a:ext cx="1800000" cy="18002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ovací čára 20"/>
          <p:cNvCxnSpPr>
            <a:stCxn id="20" idx="0"/>
            <a:endCxn id="20" idx="4"/>
          </p:cNvCxnSpPr>
          <p:nvPr/>
        </p:nvCxnSpPr>
        <p:spPr>
          <a:xfrm>
            <a:off x="7848464" y="1556792"/>
            <a:ext cx="0" cy="18002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>
            <a:stCxn id="20" idx="6"/>
            <a:endCxn id="20" idx="2"/>
          </p:cNvCxnSpPr>
          <p:nvPr/>
        </p:nvCxnSpPr>
        <p:spPr>
          <a:xfrm flipH="1">
            <a:off x="6948464" y="2456892"/>
            <a:ext cx="180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Elipsa 22"/>
          <p:cNvSpPr/>
          <p:nvPr/>
        </p:nvSpPr>
        <p:spPr>
          <a:xfrm>
            <a:off x="4932040" y="3573016"/>
            <a:ext cx="1800000" cy="18002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ovací čára 23"/>
          <p:cNvCxnSpPr>
            <a:stCxn id="23" idx="0"/>
            <a:endCxn id="23" idx="4"/>
          </p:cNvCxnSpPr>
          <p:nvPr/>
        </p:nvCxnSpPr>
        <p:spPr>
          <a:xfrm>
            <a:off x="5832040" y="3573016"/>
            <a:ext cx="0" cy="18002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>
            <a:stCxn id="23" idx="6"/>
            <a:endCxn id="23" idx="2"/>
          </p:cNvCxnSpPr>
          <p:nvPr/>
        </p:nvCxnSpPr>
        <p:spPr>
          <a:xfrm flipH="1">
            <a:off x="4932040" y="4473116"/>
            <a:ext cx="180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Elipsa 25"/>
          <p:cNvSpPr/>
          <p:nvPr/>
        </p:nvSpPr>
        <p:spPr>
          <a:xfrm>
            <a:off x="6948464" y="3573016"/>
            <a:ext cx="1800000" cy="18002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ovací čára 26"/>
          <p:cNvCxnSpPr>
            <a:stCxn id="26" idx="0"/>
            <a:endCxn id="26" idx="4"/>
          </p:cNvCxnSpPr>
          <p:nvPr/>
        </p:nvCxnSpPr>
        <p:spPr>
          <a:xfrm>
            <a:off x="7848464" y="3573016"/>
            <a:ext cx="0" cy="18002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>
            <a:stCxn id="26" idx="6"/>
            <a:endCxn id="26" idx="2"/>
          </p:cNvCxnSpPr>
          <p:nvPr/>
        </p:nvCxnSpPr>
        <p:spPr>
          <a:xfrm flipH="1">
            <a:off x="6948464" y="4473116"/>
            <a:ext cx="180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5292080" y="3790781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9</a:t>
            </a:r>
            <a:endParaRPr lang="cs-CZ" sz="3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148064" y="4510861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11</a:t>
            </a:r>
            <a:endParaRPr lang="cs-CZ" sz="3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796136" y="4509120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12</a:t>
            </a:r>
            <a:endParaRPr lang="cs-CZ" sz="36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796136" y="3789040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</a:t>
            </a:r>
            <a:endParaRPr lang="cs-CZ" sz="36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879697" y="3789040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13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5305424" y="1774557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940152" y="177281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292080" y="2566645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953496" y="256490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236296" y="1774557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8028384" y="177281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249640" y="2566645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8041728" y="2566645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593456" y="2134597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7668344" y="2134597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5652120" y="4150821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graphicFrame>
        <p:nvGraphicFramePr>
          <p:cNvPr id="4101" name="Object 5"/>
          <p:cNvGraphicFramePr>
            <a:graphicFrameLocks noChangeAspect="1"/>
          </p:cNvGraphicFramePr>
          <p:nvPr/>
        </p:nvGraphicFramePr>
        <p:xfrm>
          <a:off x="1036588" y="2347317"/>
          <a:ext cx="1338262" cy="2305050"/>
        </p:xfrm>
        <a:graphic>
          <a:graphicData uri="http://schemas.openxmlformats.org/presentationml/2006/ole">
            <p:oleObj spid="_x0000_s5129" name="Rovnice" r:id="rId3" imgW="228501" imgH="393529" progId="Equation.3">
              <p:embed/>
            </p:oleObj>
          </a:graphicData>
        </a:graphic>
      </p:graphicFrame>
      <p:graphicFrame>
        <p:nvGraphicFramePr>
          <p:cNvPr id="4103" name="Object 7"/>
          <p:cNvGraphicFramePr>
            <a:graphicFrameLocks noChangeAspect="1"/>
          </p:cNvGraphicFramePr>
          <p:nvPr/>
        </p:nvGraphicFramePr>
        <p:xfrm>
          <a:off x="2662882" y="2348086"/>
          <a:ext cx="1189038" cy="2305050"/>
        </p:xfrm>
        <a:graphic>
          <a:graphicData uri="http://schemas.openxmlformats.org/presentationml/2006/ole">
            <p:oleObj spid="_x0000_s5130" name="Rovnice" r:id="rId4" imgW="203112" imgH="393529" progId="Equation.3">
              <p:embed/>
            </p:oleObj>
          </a:graphicData>
        </a:graphic>
      </p:graphicFrame>
      <p:graphicFrame>
        <p:nvGraphicFramePr>
          <p:cNvPr id="5125" name="Object 5"/>
          <p:cNvGraphicFramePr>
            <a:graphicFrameLocks noChangeAspect="1"/>
          </p:cNvGraphicFramePr>
          <p:nvPr/>
        </p:nvGraphicFramePr>
        <p:xfrm>
          <a:off x="7997825" y="3644900"/>
          <a:ext cx="319088" cy="822325"/>
        </p:xfrm>
        <a:graphic>
          <a:graphicData uri="http://schemas.openxmlformats.org/presentationml/2006/ole">
            <p:oleObj spid="_x0000_s5131" name="Rovnice" r:id="rId5" imgW="152334" imgH="393529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500"/>
                            </p:stCondLst>
                            <p:childTnLst>
                              <p:par>
                                <p:cTn id="5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500"/>
                            </p:stCondLst>
                            <p:childTnLst>
                              <p:par>
                                <p:cTn id="6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3000"/>
                            </p:stCondLst>
                            <p:childTnLst>
                              <p:par>
                                <p:cTn id="7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500"/>
                            </p:stCondLst>
                            <p:childTnLst>
                              <p:par>
                                <p:cTn id="7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4000"/>
                            </p:stCondLst>
                            <p:childTnLst>
                              <p:par>
                                <p:cTn id="8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4500"/>
                            </p:stCondLst>
                            <p:childTnLst>
                              <p:par>
                                <p:cTn id="8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0"/>
                            </p:stCondLst>
                            <p:childTnLst>
                              <p:par>
                                <p:cTn id="9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5500"/>
                            </p:stCondLst>
                            <p:childTnLst>
                              <p:par>
                                <p:cTn id="10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6000"/>
                            </p:stCondLst>
                            <p:childTnLst>
                              <p:par>
                                <p:cTn id="10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9" grpId="0"/>
      <p:bldP spid="30" grpId="0"/>
      <p:bldP spid="31" grpId="0"/>
      <p:bldP spid="32" grpId="0"/>
      <p:bldP spid="34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53" grpId="0"/>
      <p:bldP spid="54" grpId="0"/>
      <p:bldP spid="5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Převod smíšeného čísla na zlomek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Čitatele výsledného zlomku určíme tak, že</a:t>
            </a:r>
          </a:p>
          <a:p>
            <a:pPr>
              <a:buNone/>
            </a:pPr>
            <a:r>
              <a:rPr lang="cs-CZ" dirty="0" smtClean="0"/>
              <a:t>	celé číslo vynásobíme jmenovatelem</a:t>
            </a:r>
          </a:p>
          <a:p>
            <a:pPr>
              <a:buNone/>
            </a:pPr>
            <a:r>
              <a:rPr lang="cs-CZ" dirty="0" smtClean="0"/>
              <a:t>	a přičteme čitatele.</a:t>
            </a:r>
          </a:p>
          <a:p>
            <a:r>
              <a:rPr lang="cs-CZ" dirty="0" smtClean="0"/>
              <a:t>Jmenovatele opíšeme.</a:t>
            </a:r>
            <a:endParaRPr lang="cs-CZ" dirty="0"/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971600" y="1268760"/>
          <a:ext cx="1338263" cy="2305050"/>
        </p:xfrm>
        <a:graphic>
          <a:graphicData uri="http://schemas.openxmlformats.org/presentationml/2006/ole">
            <p:oleObj spid="_x0000_s3083" name="Rovnice" r:id="rId3" imgW="228501" imgH="393529" progId="Equation.3">
              <p:embed/>
            </p:oleObj>
          </a:graphicData>
        </a:graphic>
      </p:graphicFrame>
      <p:cxnSp>
        <p:nvCxnSpPr>
          <p:cNvPr id="9" name="Přímá spojovací čára 8"/>
          <p:cNvCxnSpPr/>
          <p:nvPr/>
        </p:nvCxnSpPr>
        <p:spPr>
          <a:xfrm>
            <a:off x="1403648" y="2708920"/>
            <a:ext cx="288032" cy="28803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1403648" y="1844824"/>
            <a:ext cx="288032" cy="216024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lipsa 11"/>
          <p:cNvSpPr/>
          <p:nvPr/>
        </p:nvSpPr>
        <p:spPr>
          <a:xfrm>
            <a:off x="1331640" y="2924944"/>
            <a:ext cx="144000" cy="144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187624" y="1484784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+</a:t>
            </a:r>
            <a:endParaRPr lang="cs-CZ" sz="3200" b="1" dirty="0">
              <a:solidFill>
                <a:srgbClr val="00B0F0"/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3059832" y="2492896"/>
            <a:ext cx="7920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7275016" y="1340768"/>
          <a:ext cx="1041400" cy="1041400"/>
        </p:xfrm>
        <a:graphic>
          <a:graphicData uri="http://schemas.openxmlformats.org/presentationml/2006/ole">
            <p:oleObj spid="_x0000_s3084" name="Rovnice" r:id="rId4" imgW="177492" imgH="177492" progId="Equation.3">
              <p:embed/>
            </p:oleObj>
          </a:graphicData>
        </a:graphic>
      </p:graphicFrame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1523206" y="2564904"/>
          <a:ext cx="744538" cy="968375"/>
        </p:xfrm>
        <a:graphic>
          <a:graphicData uri="http://schemas.openxmlformats.org/presentationml/2006/ole">
            <p:oleObj spid="_x0000_s3085" name="Rovnice" r:id="rId5" imgW="126780" imgH="164814" progId="Equation.3">
              <p:embed/>
            </p:oleObj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2339752" y="2060848"/>
            <a:ext cx="49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16016" y="1518072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3 · 4</a:t>
            </a:r>
            <a:endParaRPr lang="cs-CZ" sz="4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012160" y="1518072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+ 1 =</a:t>
            </a:r>
            <a:endParaRPr lang="cs-CZ" sz="4800" dirty="0"/>
          </a:p>
        </p:txBody>
      </p:sp>
      <p:graphicFrame>
        <p:nvGraphicFramePr>
          <p:cNvPr id="3078" name="Object 6"/>
          <p:cNvGraphicFramePr>
            <a:graphicFrameLocks noChangeAspect="1"/>
          </p:cNvGraphicFramePr>
          <p:nvPr/>
        </p:nvGraphicFramePr>
        <p:xfrm>
          <a:off x="7275016" y="1340768"/>
          <a:ext cx="1041400" cy="1041400"/>
        </p:xfrm>
        <a:graphic>
          <a:graphicData uri="http://schemas.openxmlformats.org/presentationml/2006/ole">
            <p:oleObj spid="_x0000_s3086" name="Rovnice" r:id="rId6" imgW="177492" imgH="177492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0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3" dur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6.52325E-7 L -0.47066 -0.00255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542" y="-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6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2 0.00278 L 0.16667 0.00278 " pathEditMode="relative" rAng="0" ptsTypes="AA">
                                      <p:cBhvr>
                                        <p:cTn id="100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 smíšená čísla na zlomky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19458" name="Object 2"/>
          <p:cNvGraphicFramePr>
            <a:graphicFrameLocks noChangeAspect="1"/>
          </p:cNvGraphicFramePr>
          <p:nvPr/>
        </p:nvGraphicFramePr>
        <p:xfrm>
          <a:off x="636588" y="1773238"/>
          <a:ext cx="868362" cy="1584325"/>
        </p:xfrm>
        <a:graphic>
          <a:graphicData uri="http://schemas.openxmlformats.org/presentationml/2006/ole">
            <p:oleObj spid="_x0000_s19484" name="Rovnice" r:id="rId3" imgW="215713" imgH="393359" progId="Equation.3">
              <p:embed/>
            </p:oleObj>
          </a:graphicData>
        </a:graphic>
      </p:graphicFrame>
      <p:graphicFrame>
        <p:nvGraphicFramePr>
          <p:cNvPr id="19459" name="Object 3"/>
          <p:cNvGraphicFramePr>
            <a:graphicFrameLocks noChangeAspect="1"/>
          </p:cNvGraphicFramePr>
          <p:nvPr/>
        </p:nvGraphicFramePr>
        <p:xfrm>
          <a:off x="557213" y="3284538"/>
          <a:ext cx="969962" cy="1584325"/>
        </p:xfrm>
        <a:graphic>
          <a:graphicData uri="http://schemas.openxmlformats.org/presentationml/2006/ole">
            <p:oleObj spid="_x0000_s19485" name="Rovnice" r:id="rId4" imgW="241195" imgH="393529" progId="Equation.3">
              <p:embed/>
            </p:oleObj>
          </a:graphicData>
        </a:graphic>
      </p:graphicFrame>
      <p:graphicFrame>
        <p:nvGraphicFramePr>
          <p:cNvPr id="19460" name="Object 4"/>
          <p:cNvGraphicFramePr>
            <a:graphicFrameLocks noChangeAspect="1"/>
          </p:cNvGraphicFramePr>
          <p:nvPr/>
        </p:nvGraphicFramePr>
        <p:xfrm>
          <a:off x="585788" y="4868863"/>
          <a:ext cx="919162" cy="1584325"/>
        </p:xfrm>
        <a:graphic>
          <a:graphicData uri="http://schemas.openxmlformats.org/presentationml/2006/ole">
            <p:oleObj spid="_x0000_s19486" name="Rovnice" r:id="rId5" imgW="228501" imgH="393529" progId="Equation.3">
              <p:embed/>
            </p:oleObj>
          </a:graphicData>
        </a:graphic>
      </p:graphicFrame>
      <p:graphicFrame>
        <p:nvGraphicFramePr>
          <p:cNvPr id="19461" name="Object 5"/>
          <p:cNvGraphicFramePr>
            <a:graphicFrameLocks noChangeAspect="1"/>
          </p:cNvGraphicFramePr>
          <p:nvPr/>
        </p:nvGraphicFramePr>
        <p:xfrm>
          <a:off x="4589463" y="1773238"/>
          <a:ext cx="969962" cy="1584325"/>
        </p:xfrm>
        <a:graphic>
          <a:graphicData uri="http://schemas.openxmlformats.org/presentationml/2006/ole">
            <p:oleObj spid="_x0000_s19487" name="Rovnice" r:id="rId6" imgW="241195" imgH="393529" progId="Equation.3">
              <p:embed/>
            </p:oleObj>
          </a:graphicData>
        </a:graphic>
      </p:graphicFrame>
      <p:graphicFrame>
        <p:nvGraphicFramePr>
          <p:cNvPr id="19462" name="Object 6"/>
          <p:cNvGraphicFramePr>
            <a:graphicFrameLocks noChangeAspect="1"/>
          </p:cNvGraphicFramePr>
          <p:nvPr/>
        </p:nvGraphicFramePr>
        <p:xfrm>
          <a:off x="4586288" y="3284538"/>
          <a:ext cx="919162" cy="1584325"/>
        </p:xfrm>
        <a:graphic>
          <a:graphicData uri="http://schemas.openxmlformats.org/presentationml/2006/ole">
            <p:oleObj spid="_x0000_s19488" name="Rovnice" r:id="rId7" imgW="228501" imgH="393529" progId="Equation.3">
              <p:embed/>
            </p:oleObj>
          </a:graphicData>
        </a:graphic>
      </p:graphicFrame>
      <p:graphicFrame>
        <p:nvGraphicFramePr>
          <p:cNvPr id="19463" name="Object 7"/>
          <p:cNvGraphicFramePr>
            <a:graphicFrameLocks noChangeAspect="1"/>
          </p:cNvGraphicFramePr>
          <p:nvPr/>
        </p:nvGraphicFramePr>
        <p:xfrm>
          <a:off x="4333875" y="4868863"/>
          <a:ext cx="1430338" cy="1584325"/>
        </p:xfrm>
        <a:graphic>
          <a:graphicData uri="http://schemas.openxmlformats.org/presentationml/2006/ole">
            <p:oleObj spid="_x0000_s19489" name="Rovnice" r:id="rId8" imgW="355292" imgH="393359" progId="Equation.3">
              <p:embed/>
            </p:oleObj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488872" y="2165955"/>
            <a:ext cx="49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88872" y="3678123"/>
            <a:ext cx="49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88872" y="5262299"/>
            <a:ext cx="49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2165955"/>
            <a:ext cx="49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08104" y="3678123"/>
            <a:ext cx="49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65336" y="5262299"/>
            <a:ext cx="49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graphicFrame>
        <p:nvGraphicFramePr>
          <p:cNvPr id="19464" name="Object 8"/>
          <p:cNvGraphicFramePr>
            <a:graphicFrameLocks noChangeAspect="1"/>
          </p:cNvGraphicFramePr>
          <p:nvPr/>
        </p:nvGraphicFramePr>
        <p:xfrm>
          <a:off x="1987550" y="1773238"/>
          <a:ext cx="561975" cy="1584325"/>
        </p:xfrm>
        <a:graphic>
          <a:graphicData uri="http://schemas.openxmlformats.org/presentationml/2006/ole">
            <p:oleObj spid="_x0000_s19490" name="Rovnice" r:id="rId9" imgW="139639" imgH="393529" progId="Equation.3">
              <p:embed/>
            </p:oleObj>
          </a:graphicData>
        </a:graphic>
      </p:graphicFrame>
      <p:graphicFrame>
        <p:nvGraphicFramePr>
          <p:cNvPr id="19465" name="Object 9"/>
          <p:cNvGraphicFramePr>
            <a:graphicFrameLocks noChangeAspect="1"/>
          </p:cNvGraphicFramePr>
          <p:nvPr/>
        </p:nvGraphicFramePr>
        <p:xfrm>
          <a:off x="1903438" y="3284538"/>
          <a:ext cx="868362" cy="1584325"/>
        </p:xfrm>
        <a:graphic>
          <a:graphicData uri="http://schemas.openxmlformats.org/presentationml/2006/ole">
            <p:oleObj spid="_x0000_s19491" name="Rovnice" r:id="rId10" imgW="215713" imgH="393359" progId="Equation.3">
              <p:embed/>
            </p:oleObj>
          </a:graphicData>
        </a:graphic>
      </p:graphicFrame>
      <p:graphicFrame>
        <p:nvGraphicFramePr>
          <p:cNvPr id="19467" name="Object 11"/>
          <p:cNvGraphicFramePr>
            <a:graphicFrameLocks noChangeAspect="1"/>
          </p:cNvGraphicFramePr>
          <p:nvPr/>
        </p:nvGraphicFramePr>
        <p:xfrm>
          <a:off x="1878013" y="4868863"/>
          <a:ext cx="919162" cy="1584325"/>
        </p:xfrm>
        <a:graphic>
          <a:graphicData uri="http://schemas.openxmlformats.org/presentationml/2006/ole">
            <p:oleObj spid="_x0000_s19492" name="Rovnice" r:id="rId11" imgW="228501" imgH="393529" progId="Equation.3">
              <p:embed/>
            </p:oleObj>
          </a:graphicData>
        </a:graphic>
      </p:graphicFrame>
      <p:graphicFrame>
        <p:nvGraphicFramePr>
          <p:cNvPr id="19469" name="Object 13"/>
          <p:cNvGraphicFramePr>
            <a:graphicFrameLocks noChangeAspect="1"/>
          </p:cNvGraphicFramePr>
          <p:nvPr/>
        </p:nvGraphicFramePr>
        <p:xfrm>
          <a:off x="5895057" y="1773238"/>
          <a:ext cx="765175" cy="1584325"/>
        </p:xfrm>
        <a:graphic>
          <a:graphicData uri="http://schemas.openxmlformats.org/presentationml/2006/ole">
            <p:oleObj spid="_x0000_s19493" name="Rovnice" r:id="rId12" imgW="190417" imgH="393529" progId="Equation.3">
              <p:embed/>
            </p:oleObj>
          </a:graphicData>
        </a:graphic>
      </p:graphicFrame>
      <p:graphicFrame>
        <p:nvGraphicFramePr>
          <p:cNvPr id="19470" name="Object 14"/>
          <p:cNvGraphicFramePr>
            <a:graphicFrameLocks noChangeAspect="1"/>
          </p:cNvGraphicFramePr>
          <p:nvPr/>
        </p:nvGraphicFramePr>
        <p:xfrm>
          <a:off x="5910263" y="3284538"/>
          <a:ext cx="919162" cy="1584325"/>
        </p:xfrm>
        <a:graphic>
          <a:graphicData uri="http://schemas.openxmlformats.org/presentationml/2006/ole">
            <p:oleObj spid="_x0000_s19494" name="Rovnice" r:id="rId13" imgW="228501" imgH="393529" progId="Equation.3">
              <p:embed/>
            </p:oleObj>
          </a:graphicData>
        </a:graphic>
      </p:graphicFrame>
      <p:graphicFrame>
        <p:nvGraphicFramePr>
          <p:cNvPr id="19471" name="Object 15"/>
          <p:cNvGraphicFramePr>
            <a:graphicFrameLocks noChangeAspect="1"/>
          </p:cNvGraphicFramePr>
          <p:nvPr/>
        </p:nvGraphicFramePr>
        <p:xfrm>
          <a:off x="6041925" y="4868863"/>
          <a:ext cx="1122363" cy="1584325"/>
        </p:xfrm>
        <a:graphic>
          <a:graphicData uri="http://schemas.openxmlformats.org/presentationml/2006/ole">
            <p:oleObj spid="_x0000_s19495" name="Rovnice" r:id="rId14" imgW="279279" imgH="393529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Výseč 20"/>
          <p:cNvSpPr/>
          <p:nvPr/>
        </p:nvSpPr>
        <p:spPr>
          <a:xfrm>
            <a:off x="6948464" y="3573016"/>
            <a:ext cx="1800000" cy="1800000"/>
          </a:xfrm>
          <a:prstGeom prst="pie">
            <a:avLst>
              <a:gd name="adj1" fmla="val 5371446"/>
              <a:gd name="adj2" fmla="val 16200000"/>
            </a:avLst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Převod nepravého zlomku na smíšené 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20482" name="Object 2"/>
          <p:cNvGraphicFramePr>
            <a:graphicFrameLocks noChangeAspect="1"/>
          </p:cNvGraphicFramePr>
          <p:nvPr/>
        </p:nvGraphicFramePr>
        <p:xfrm>
          <a:off x="1115616" y="2277318"/>
          <a:ext cx="965306" cy="2502276"/>
        </p:xfrm>
        <a:graphic>
          <a:graphicData uri="http://schemas.openxmlformats.org/presentationml/2006/ole">
            <p:oleObj spid="_x0000_s20488" name="Rovnice" r:id="rId3" imgW="152334" imgH="393529" progId="Equation.3">
              <p:embed/>
            </p:oleObj>
          </a:graphicData>
        </a:graphic>
      </p:graphicFrame>
      <p:sp>
        <p:nvSpPr>
          <p:cNvPr id="5" name="Elipsa 4"/>
          <p:cNvSpPr/>
          <p:nvPr/>
        </p:nvSpPr>
        <p:spPr>
          <a:xfrm>
            <a:off x="4932040" y="1556792"/>
            <a:ext cx="1800000" cy="18002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6948464" y="1556792"/>
            <a:ext cx="1800000" cy="18002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932040" y="3573016"/>
            <a:ext cx="1800000" cy="18002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6948464" y="3573016"/>
            <a:ext cx="1800000" cy="18002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čára 9"/>
          <p:cNvCxnSpPr>
            <a:stCxn id="5" idx="0"/>
            <a:endCxn id="5" idx="4"/>
          </p:cNvCxnSpPr>
          <p:nvPr/>
        </p:nvCxnSpPr>
        <p:spPr>
          <a:xfrm>
            <a:off x="5832040" y="1556792"/>
            <a:ext cx="0" cy="18002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>
            <a:stCxn id="6" idx="0"/>
            <a:endCxn id="6" idx="4"/>
          </p:cNvCxnSpPr>
          <p:nvPr/>
        </p:nvCxnSpPr>
        <p:spPr>
          <a:xfrm>
            <a:off x="7848464" y="1556792"/>
            <a:ext cx="0" cy="18002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>
            <a:stCxn id="7" idx="0"/>
            <a:endCxn id="7" idx="4"/>
          </p:cNvCxnSpPr>
          <p:nvPr/>
        </p:nvCxnSpPr>
        <p:spPr>
          <a:xfrm>
            <a:off x="5832040" y="3573016"/>
            <a:ext cx="0" cy="18002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>
            <a:stCxn id="8" idx="0"/>
            <a:endCxn id="8" idx="4"/>
          </p:cNvCxnSpPr>
          <p:nvPr/>
        </p:nvCxnSpPr>
        <p:spPr>
          <a:xfrm>
            <a:off x="7848464" y="3573016"/>
            <a:ext cx="0" cy="18002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5233416" y="2134597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012160" y="213285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236296" y="213285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969720" y="213285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233416" y="4150821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025504" y="414908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236296" y="4150821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593456" y="213285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609680" y="213285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593456" y="414908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graphicFrame>
        <p:nvGraphicFramePr>
          <p:cNvPr id="20483" name="Object 3"/>
          <p:cNvGraphicFramePr>
            <a:graphicFrameLocks noChangeAspect="1"/>
          </p:cNvGraphicFramePr>
          <p:nvPr/>
        </p:nvGraphicFramePr>
        <p:xfrm>
          <a:off x="7236296" y="3899741"/>
          <a:ext cx="432048" cy="1113435"/>
        </p:xfrm>
        <a:graphic>
          <a:graphicData uri="http://schemas.openxmlformats.org/presentationml/2006/ole">
            <p:oleObj spid="_x0000_s20489" name="Rovnice" r:id="rId4" imgW="152334" imgH="393529" progId="Equation.3">
              <p:embed/>
            </p:oleObj>
          </a:graphicData>
        </a:graphic>
      </p:graphicFrame>
      <p:sp>
        <p:nvSpPr>
          <p:cNvPr id="34" name="TextovéPole 33"/>
          <p:cNvSpPr txBox="1"/>
          <p:nvPr/>
        </p:nvSpPr>
        <p:spPr>
          <a:xfrm>
            <a:off x="2051720" y="2979244"/>
            <a:ext cx="4908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=</a:t>
            </a:r>
            <a:endParaRPr lang="cs-CZ" sz="6600" dirty="0"/>
          </a:p>
        </p:txBody>
      </p:sp>
      <p:graphicFrame>
        <p:nvGraphicFramePr>
          <p:cNvPr id="20484" name="Object 4"/>
          <p:cNvGraphicFramePr>
            <a:graphicFrameLocks noChangeAspect="1"/>
          </p:cNvGraphicFramePr>
          <p:nvPr/>
        </p:nvGraphicFramePr>
        <p:xfrm>
          <a:off x="2618730" y="2276872"/>
          <a:ext cx="1449214" cy="2502276"/>
        </p:xfrm>
        <a:graphic>
          <a:graphicData uri="http://schemas.openxmlformats.org/presentationml/2006/ole">
            <p:oleObj spid="_x0000_s20490" name="Rovnice" r:id="rId5" imgW="228501" imgH="393529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1000"/>
                            </p:stCondLst>
                            <p:childTnLst>
                              <p:par>
                                <p:cTn id="1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1500"/>
                            </p:stCondLst>
                            <p:childTnLst>
                              <p:par>
                                <p:cTn id="12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5" grpId="0" animBg="1"/>
      <p:bldP spid="6" grpId="0" animBg="1"/>
      <p:bldP spid="7" grpId="0" animBg="1"/>
      <p:bldP spid="8" grpId="0" animBg="1"/>
      <p:bldP spid="22" grpId="0"/>
      <p:bldP spid="22" grpId="1"/>
      <p:bldP spid="23" grpId="0"/>
      <p:bldP spid="23" grpId="1"/>
      <p:bldP spid="24" grpId="0"/>
      <p:bldP spid="24" grpId="1"/>
      <p:bldP spid="25" grpId="0"/>
      <p:bldP spid="25" grpId="1"/>
      <p:bldP spid="26" grpId="0"/>
      <p:bldP spid="26" grpId="1"/>
      <p:bldP spid="27" grpId="0"/>
      <p:bldP spid="27" grpId="1"/>
      <p:bldP spid="28" grpId="0"/>
      <p:bldP spid="28" grpId="1"/>
      <p:bldP spid="30" grpId="0"/>
      <p:bldP spid="31" grpId="0"/>
      <p:bldP spid="32" grpId="0"/>
      <p:bldP spid="3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Převod nepravého zlomku na smíšené 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92514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Vydělíme čitatele jmenovatelem a určíme počet celků</a:t>
            </a:r>
          </a:p>
          <a:p>
            <a:r>
              <a:rPr lang="cs-CZ" dirty="0" smtClean="0"/>
              <a:t>Zbytek při dělení je pak čitatel zbývající části zlomku</a:t>
            </a:r>
          </a:p>
          <a:p>
            <a:pPr>
              <a:buNone/>
            </a:pPr>
            <a:r>
              <a:rPr lang="cs-CZ" dirty="0" smtClean="0"/>
              <a:t>	a jmenovatel je opět stejný jako u nepravého zlomku.</a:t>
            </a:r>
            <a:endParaRPr lang="cs-CZ" dirty="0"/>
          </a:p>
        </p:txBody>
      </p:sp>
      <p:graphicFrame>
        <p:nvGraphicFramePr>
          <p:cNvPr id="21506" name="Object 2"/>
          <p:cNvGraphicFramePr>
            <a:graphicFrameLocks noChangeAspect="1"/>
          </p:cNvGraphicFramePr>
          <p:nvPr/>
        </p:nvGraphicFramePr>
        <p:xfrm>
          <a:off x="894454" y="1412776"/>
          <a:ext cx="725218" cy="1873696"/>
        </p:xfrm>
        <a:graphic>
          <a:graphicData uri="http://schemas.openxmlformats.org/presentationml/2006/ole">
            <p:oleObj spid="_x0000_s21518" name="Rovnice" r:id="rId3" imgW="152334" imgH="393529" progId="Equation.3">
              <p:embed/>
            </p:oleObj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560880" y="1988840"/>
            <a:ext cx="49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79712" y="1909281"/>
            <a:ext cx="20882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7 : 2 =</a:t>
            </a:r>
            <a:endParaRPr lang="cs-CZ" sz="6000" dirty="0"/>
          </a:p>
        </p:txBody>
      </p:sp>
      <p:graphicFrame>
        <p:nvGraphicFramePr>
          <p:cNvPr id="21507" name="Object 3"/>
          <p:cNvGraphicFramePr>
            <a:graphicFrameLocks noChangeAspect="1"/>
          </p:cNvGraphicFramePr>
          <p:nvPr/>
        </p:nvGraphicFramePr>
        <p:xfrm>
          <a:off x="4014788" y="1988840"/>
          <a:ext cx="544512" cy="846137"/>
        </p:xfrm>
        <a:graphic>
          <a:graphicData uri="http://schemas.openxmlformats.org/presentationml/2006/ole">
            <p:oleObj spid="_x0000_s21519" name="Rovnice" r:id="rId4" imgW="114102" imgH="177492" progId="Equation.3">
              <p:embed/>
            </p:oleObj>
          </a:graphicData>
        </a:graphic>
      </p:graphicFrame>
      <p:graphicFrame>
        <p:nvGraphicFramePr>
          <p:cNvPr id="21508" name="Object 4"/>
          <p:cNvGraphicFramePr>
            <a:graphicFrameLocks noChangeAspect="1"/>
          </p:cNvGraphicFramePr>
          <p:nvPr/>
        </p:nvGraphicFramePr>
        <p:xfrm>
          <a:off x="2051720" y="2571179"/>
          <a:ext cx="423862" cy="785813"/>
        </p:xfrm>
        <a:graphic>
          <a:graphicData uri="http://schemas.openxmlformats.org/presentationml/2006/ole">
            <p:oleObj spid="_x0000_s21520" name="Rovnice" r:id="rId5" imgW="88707" imgH="164742" progId="Equation.3">
              <p:embed/>
            </p:oleObj>
          </a:graphicData>
        </a:graphic>
      </p:graphicFrame>
      <p:graphicFrame>
        <p:nvGraphicFramePr>
          <p:cNvPr id="21509" name="Object 5"/>
          <p:cNvGraphicFramePr>
            <a:graphicFrameLocks noChangeAspect="1"/>
          </p:cNvGraphicFramePr>
          <p:nvPr/>
        </p:nvGraphicFramePr>
        <p:xfrm>
          <a:off x="2051720" y="2564904"/>
          <a:ext cx="423863" cy="785813"/>
        </p:xfrm>
        <a:graphic>
          <a:graphicData uri="http://schemas.openxmlformats.org/presentationml/2006/ole">
            <p:oleObj spid="_x0000_s21521" name="Rovnice" r:id="rId6" imgW="88707" imgH="164742" progId="Equation.3">
              <p:embed/>
            </p:oleObj>
          </a:graphicData>
        </a:graphic>
      </p:graphicFrame>
      <p:cxnSp>
        <p:nvCxnSpPr>
          <p:cNvPr id="11" name="Přímá spojovací čára 10"/>
          <p:cNvCxnSpPr/>
          <p:nvPr/>
        </p:nvCxnSpPr>
        <p:spPr>
          <a:xfrm>
            <a:off x="4572000" y="2420888"/>
            <a:ext cx="6480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512" name="Object 8"/>
          <p:cNvGraphicFramePr>
            <a:graphicFrameLocks noChangeAspect="1"/>
          </p:cNvGraphicFramePr>
          <p:nvPr/>
        </p:nvGraphicFramePr>
        <p:xfrm>
          <a:off x="942827" y="2492896"/>
          <a:ext cx="604837" cy="785813"/>
        </p:xfrm>
        <a:graphic>
          <a:graphicData uri="http://schemas.openxmlformats.org/presentationml/2006/ole">
            <p:oleObj spid="_x0000_s21522" name="Rovnice" r:id="rId7" imgW="126780" imgH="164814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06383E-6 L 0.28402 -0.1306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00" y="-6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6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0.00023 L 0.39219 -0.00578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00" y="-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Smíšené číslo v základním tvaru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2)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115616" y="1628799"/>
          <a:ext cx="936104" cy="1612179"/>
        </p:xfrm>
        <a:graphic>
          <a:graphicData uri="http://schemas.openxmlformats.org/presentationml/2006/ole">
            <p:oleObj spid="_x0000_s22547" name="Rovnice" r:id="rId3" imgW="228501" imgH="393529" progId="Equation.3">
              <p:embed/>
            </p:oleObj>
          </a:graphicData>
        </a:graphic>
      </p:graphicFrame>
      <p:graphicFrame>
        <p:nvGraphicFramePr>
          <p:cNvPr id="22531" name="Object 3"/>
          <p:cNvGraphicFramePr>
            <a:graphicFrameLocks noChangeAspect="1"/>
          </p:cNvGraphicFramePr>
          <p:nvPr/>
        </p:nvGraphicFramePr>
        <p:xfrm>
          <a:off x="1115616" y="4132361"/>
          <a:ext cx="935646" cy="1612041"/>
        </p:xfrm>
        <a:graphic>
          <a:graphicData uri="http://schemas.openxmlformats.org/presentationml/2006/ole">
            <p:oleObj spid="_x0000_s22548" name="Rovnice" r:id="rId4" imgW="228501" imgH="393529" progId="Equation.3">
              <p:embed/>
            </p:oleObj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920920" y="2021939"/>
            <a:ext cx="49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20920" y="4542219"/>
            <a:ext cx="49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2021939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55 : 20 =</a:t>
            </a:r>
            <a:endParaRPr lang="cs-CZ" sz="4800" dirty="0"/>
          </a:p>
        </p:txBody>
      </p:sp>
      <p:graphicFrame>
        <p:nvGraphicFramePr>
          <p:cNvPr id="22532" name="Object 4"/>
          <p:cNvGraphicFramePr>
            <a:graphicFrameLocks noChangeAspect="1"/>
          </p:cNvGraphicFramePr>
          <p:nvPr/>
        </p:nvGraphicFramePr>
        <p:xfrm>
          <a:off x="4644008" y="2097088"/>
          <a:ext cx="519113" cy="676275"/>
        </p:xfrm>
        <a:graphic>
          <a:graphicData uri="http://schemas.openxmlformats.org/presentationml/2006/ole">
            <p:oleObj spid="_x0000_s22549" name="Rovnice" r:id="rId5" imgW="126780" imgH="164814" progId="Equation.3">
              <p:embed/>
            </p:oleObj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2339752" y="2525995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15</a:t>
            </a:r>
            <a:endParaRPr lang="cs-CZ" sz="4800" dirty="0"/>
          </a:p>
        </p:txBody>
      </p:sp>
      <p:graphicFrame>
        <p:nvGraphicFramePr>
          <p:cNvPr id="22533" name="Object 5"/>
          <p:cNvGraphicFramePr>
            <a:graphicFrameLocks noChangeAspect="1"/>
          </p:cNvGraphicFramePr>
          <p:nvPr/>
        </p:nvGraphicFramePr>
        <p:xfrm>
          <a:off x="5005115" y="1628800"/>
          <a:ext cx="935037" cy="1612900"/>
        </p:xfrm>
        <a:graphic>
          <a:graphicData uri="http://schemas.openxmlformats.org/presentationml/2006/ole">
            <p:oleObj spid="_x0000_s22550" name="Rovnice" r:id="rId6" imgW="228501" imgH="393529" progId="Equation.3">
              <p:embed/>
            </p:oleObj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5809352" y="2021939"/>
            <a:ext cx="49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graphicFrame>
        <p:nvGraphicFramePr>
          <p:cNvPr id="22534" name="Object 6"/>
          <p:cNvGraphicFramePr>
            <a:graphicFrameLocks noChangeAspect="1"/>
          </p:cNvGraphicFramePr>
          <p:nvPr/>
        </p:nvGraphicFramePr>
        <p:xfrm>
          <a:off x="6202363" y="1628775"/>
          <a:ext cx="987425" cy="1612900"/>
        </p:xfrm>
        <a:graphic>
          <a:graphicData uri="http://schemas.openxmlformats.org/presentationml/2006/ole">
            <p:oleObj spid="_x0000_s22551" name="Rovnice" r:id="rId7" imgW="241195" imgH="393529" progId="Equation.3">
              <p:embed/>
            </p:oleObj>
          </a:graphicData>
        </a:graphic>
      </p:graphicFrame>
      <p:graphicFrame>
        <p:nvGraphicFramePr>
          <p:cNvPr id="22536" name="Object 8"/>
          <p:cNvGraphicFramePr>
            <a:graphicFrameLocks noChangeAspect="1"/>
          </p:cNvGraphicFramePr>
          <p:nvPr/>
        </p:nvGraphicFramePr>
        <p:xfrm>
          <a:off x="2339752" y="4119563"/>
          <a:ext cx="779463" cy="1612900"/>
        </p:xfrm>
        <a:graphic>
          <a:graphicData uri="http://schemas.openxmlformats.org/presentationml/2006/ole">
            <p:oleObj spid="_x0000_s22552" name="Rovnice" r:id="rId8" imgW="190417" imgH="393529" progId="Equation.3">
              <p:embed/>
            </p:oleObj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3059832" y="4542219"/>
            <a:ext cx="49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19872" y="4542219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11 : 4 =</a:t>
            </a:r>
            <a:endParaRPr lang="cs-CZ" sz="4800" dirty="0"/>
          </a:p>
        </p:txBody>
      </p:sp>
      <p:graphicFrame>
        <p:nvGraphicFramePr>
          <p:cNvPr id="22537" name="Object 9"/>
          <p:cNvGraphicFramePr>
            <a:graphicFrameLocks noChangeAspect="1"/>
          </p:cNvGraphicFramePr>
          <p:nvPr/>
        </p:nvGraphicFramePr>
        <p:xfrm>
          <a:off x="5292080" y="4581128"/>
          <a:ext cx="519112" cy="676275"/>
        </p:xfrm>
        <a:graphic>
          <a:graphicData uri="http://schemas.openxmlformats.org/presentationml/2006/ole">
            <p:oleObj spid="_x0000_s22553" name="Rovnice" r:id="rId9" imgW="126780" imgH="164814" progId="Equation.3">
              <p:embed/>
            </p:oleObj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3707904" y="5046275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3</a:t>
            </a:r>
            <a:endParaRPr lang="cs-CZ" sz="4800" dirty="0"/>
          </a:p>
        </p:txBody>
      </p:sp>
      <p:graphicFrame>
        <p:nvGraphicFramePr>
          <p:cNvPr id="22538" name="Object 10"/>
          <p:cNvGraphicFramePr>
            <a:graphicFrameLocks noChangeAspect="1"/>
          </p:cNvGraphicFramePr>
          <p:nvPr/>
        </p:nvGraphicFramePr>
        <p:xfrm>
          <a:off x="5676304" y="4149725"/>
          <a:ext cx="623888" cy="1612900"/>
        </p:xfrm>
        <a:graphic>
          <a:graphicData uri="http://schemas.openxmlformats.org/presentationml/2006/ole">
            <p:oleObj spid="_x0000_s22554" name="Rovnice" r:id="rId10" imgW="152334" imgH="393529" progId="Equation.3">
              <p:embed/>
            </p:oleObj>
          </a:graphicData>
        </a:graphic>
      </p:graphicFrame>
      <p:cxnSp>
        <p:nvCxnSpPr>
          <p:cNvPr id="22" name="Přímá spojovací čára 21"/>
          <p:cNvCxnSpPr/>
          <p:nvPr/>
        </p:nvCxnSpPr>
        <p:spPr>
          <a:xfrm flipV="1">
            <a:off x="5148064" y="1772816"/>
            <a:ext cx="648072" cy="43204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5148064" y="2636912"/>
            <a:ext cx="648072" cy="43204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1259632" y="4293096"/>
            <a:ext cx="648072" cy="43204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1259632" y="5157192"/>
            <a:ext cx="648072" cy="43204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5769658" y="1556792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3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724128" y="2492896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4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835696" y="4077072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11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835696" y="4941168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4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0" dur="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7" dur="1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2" dur="1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7" dur="1" fill="hold"/>
                                        <p:tgtEl>
                                          <p:spTgt spid="2253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2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7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2" dur="1" fill="hold"/>
                                        <p:tgtEl>
                                          <p:spTgt spid="2253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7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2" dur="1" fill="hold"/>
                                        <p:tgtEl>
                                          <p:spTgt spid="2253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  <p:bldP spid="16" grpId="0"/>
      <p:bldP spid="17" grpId="0"/>
      <p:bldP spid="19" grpId="0"/>
      <p:bldP spid="26" grpId="0"/>
      <p:bldP spid="27" grpId="0"/>
      <p:bldP spid="28" grpId="0"/>
      <p:bldP spid="2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Převeď nepravé zlomky na smíšená čísla (v základním tvaru)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23554" name="Object 2"/>
          <p:cNvGraphicFramePr>
            <a:graphicFrameLocks noChangeAspect="1"/>
          </p:cNvGraphicFramePr>
          <p:nvPr/>
        </p:nvGraphicFramePr>
        <p:xfrm>
          <a:off x="738188" y="1557338"/>
          <a:ext cx="612775" cy="1584325"/>
        </p:xfrm>
        <a:graphic>
          <a:graphicData uri="http://schemas.openxmlformats.org/presentationml/2006/ole">
            <p:oleObj spid="_x0000_s23578" name="Rovnice" r:id="rId3" imgW="152334" imgH="393529" progId="Equation.3">
              <p:embed/>
            </p:oleObj>
          </a:graphicData>
        </a:graphic>
      </p:graphicFrame>
      <p:graphicFrame>
        <p:nvGraphicFramePr>
          <p:cNvPr id="23555" name="Object 3"/>
          <p:cNvGraphicFramePr>
            <a:graphicFrameLocks noChangeAspect="1"/>
          </p:cNvGraphicFramePr>
          <p:nvPr/>
        </p:nvGraphicFramePr>
        <p:xfrm>
          <a:off x="704850" y="3068638"/>
          <a:ext cx="817563" cy="1584325"/>
        </p:xfrm>
        <a:graphic>
          <a:graphicData uri="http://schemas.openxmlformats.org/presentationml/2006/ole">
            <p:oleObj spid="_x0000_s23579" name="Rovnice" r:id="rId4" imgW="203112" imgH="393529" progId="Equation.3">
              <p:embed/>
            </p:oleObj>
          </a:graphicData>
        </a:graphic>
      </p:graphicFrame>
      <p:graphicFrame>
        <p:nvGraphicFramePr>
          <p:cNvPr id="23556" name="Object 4"/>
          <p:cNvGraphicFramePr>
            <a:graphicFrameLocks noChangeAspect="1"/>
          </p:cNvGraphicFramePr>
          <p:nvPr/>
        </p:nvGraphicFramePr>
        <p:xfrm>
          <a:off x="679450" y="4652963"/>
          <a:ext cx="868363" cy="1584325"/>
        </p:xfrm>
        <a:graphic>
          <a:graphicData uri="http://schemas.openxmlformats.org/presentationml/2006/ole">
            <p:oleObj spid="_x0000_s23580" name="Rovnice" r:id="rId5" imgW="215713" imgH="393359" progId="Equation.3">
              <p:embed/>
            </p:oleObj>
          </a:graphicData>
        </a:graphic>
      </p:graphicFrame>
      <p:graphicFrame>
        <p:nvGraphicFramePr>
          <p:cNvPr id="23557" name="Object 5"/>
          <p:cNvGraphicFramePr>
            <a:graphicFrameLocks noChangeAspect="1"/>
          </p:cNvGraphicFramePr>
          <p:nvPr/>
        </p:nvGraphicFramePr>
        <p:xfrm>
          <a:off x="4645025" y="1557338"/>
          <a:ext cx="815975" cy="1584325"/>
        </p:xfrm>
        <a:graphic>
          <a:graphicData uri="http://schemas.openxmlformats.org/presentationml/2006/ole">
            <p:oleObj spid="_x0000_s23581" name="Rovnice" r:id="rId6" imgW="203112" imgH="393529" progId="Equation.3">
              <p:embed/>
            </p:oleObj>
          </a:graphicData>
        </a:graphic>
      </p:graphicFrame>
      <p:graphicFrame>
        <p:nvGraphicFramePr>
          <p:cNvPr id="23558" name="Object 6"/>
          <p:cNvGraphicFramePr>
            <a:graphicFrameLocks noChangeAspect="1"/>
          </p:cNvGraphicFramePr>
          <p:nvPr/>
        </p:nvGraphicFramePr>
        <p:xfrm>
          <a:off x="4686300" y="3068638"/>
          <a:ext cx="919163" cy="1584325"/>
        </p:xfrm>
        <a:graphic>
          <a:graphicData uri="http://schemas.openxmlformats.org/presentationml/2006/ole">
            <p:oleObj spid="_x0000_s23582" name="Rovnice" r:id="rId7" imgW="228501" imgH="393529" progId="Equation.3">
              <p:embed/>
            </p:oleObj>
          </a:graphicData>
        </a:graphic>
      </p:graphicFrame>
      <p:graphicFrame>
        <p:nvGraphicFramePr>
          <p:cNvPr id="23559" name="Object 7"/>
          <p:cNvGraphicFramePr>
            <a:graphicFrameLocks noChangeAspect="1"/>
          </p:cNvGraphicFramePr>
          <p:nvPr/>
        </p:nvGraphicFramePr>
        <p:xfrm>
          <a:off x="4703763" y="4652963"/>
          <a:ext cx="917575" cy="1584325"/>
        </p:xfrm>
        <a:graphic>
          <a:graphicData uri="http://schemas.openxmlformats.org/presentationml/2006/ole">
            <p:oleObj spid="_x0000_s23583" name="Rovnice" r:id="rId8" imgW="228501" imgH="393529" progId="Equation.3">
              <p:embed/>
            </p:oleObj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416864" y="1916832"/>
            <a:ext cx="49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16864" y="3429000"/>
            <a:ext cx="49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16864" y="5013176"/>
            <a:ext cx="49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1916832"/>
            <a:ext cx="49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36096" y="3429000"/>
            <a:ext cx="49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93328" y="5013176"/>
            <a:ext cx="49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graphicFrame>
        <p:nvGraphicFramePr>
          <p:cNvPr id="23560" name="Object 8"/>
          <p:cNvGraphicFramePr>
            <a:graphicFrameLocks noChangeAspect="1"/>
          </p:cNvGraphicFramePr>
          <p:nvPr/>
        </p:nvGraphicFramePr>
        <p:xfrm>
          <a:off x="1831430" y="1557338"/>
          <a:ext cx="868362" cy="1584325"/>
        </p:xfrm>
        <a:graphic>
          <a:graphicData uri="http://schemas.openxmlformats.org/presentationml/2006/ole">
            <p:oleObj spid="_x0000_s23584" name="Rovnice" r:id="rId9" imgW="215713" imgH="393359" progId="Equation.3">
              <p:embed/>
            </p:oleObj>
          </a:graphicData>
        </a:graphic>
      </p:graphicFrame>
      <p:graphicFrame>
        <p:nvGraphicFramePr>
          <p:cNvPr id="23561" name="Object 9"/>
          <p:cNvGraphicFramePr>
            <a:graphicFrameLocks noChangeAspect="1"/>
          </p:cNvGraphicFramePr>
          <p:nvPr/>
        </p:nvGraphicFramePr>
        <p:xfrm>
          <a:off x="1809750" y="3068638"/>
          <a:ext cx="919163" cy="1584325"/>
        </p:xfrm>
        <a:graphic>
          <a:graphicData uri="http://schemas.openxmlformats.org/presentationml/2006/ole">
            <p:oleObj spid="_x0000_s23585" name="Rovnice" r:id="rId10" imgW="228501" imgH="393529" progId="Equation.3">
              <p:embed/>
            </p:oleObj>
          </a:graphicData>
        </a:graphic>
      </p:graphicFrame>
      <p:graphicFrame>
        <p:nvGraphicFramePr>
          <p:cNvPr id="23562" name="Object 10"/>
          <p:cNvGraphicFramePr>
            <a:graphicFrameLocks noChangeAspect="1"/>
          </p:cNvGraphicFramePr>
          <p:nvPr/>
        </p:nvGraphicFramePr>
        <p:xfrm>
          <a:off x="1852613" y="4652963"/>
          <a:ext cx="969962" cy="1584325"/>
        </p:xfrm>
        <a:graphic>
          <a:graphicData uri="http://schemas.openxmlformats.org/presentationml/2006/ole">
            <p:oleObj spid="_x0000_s23586" name="Rovnice" r:id="rId11" imgW="241195" imgH="393529" progId="Equation.3">
              <p:embed/>
            </p:oleObj>
          </a:graphicData>
        </a:graphic>
      </p:graphicFrame>
      <p:graphicFrame>
        <p:nvGraphicFramePr>
          <p:cNvPr id="23563" name="Object 11"/>
          <p:cNvGraphicFramePr>
            <a:graphicFrameLocks noChangeAspect="1"/>
          </p:cNvGraphicFramePr>
          <p:nvPr/>
        </p:nvGraphicFramePr>
        <p:xfrm>
          <a:off x="5834286" y="1556643"/>
          <a:ext cx="969962" cy="1584325"/>
        </p:xfrm>
        <a:graphic>
          <a:graphicData uri="http://schemas.openxmlformats.org/presentationml/2006/ole">
            <p:oleObj spid="_x0000_s23587" name="Rovnice" r:id="rId12" imgW="241195" imgH="393529" progId="Equation.3">
              <p:embed/>
            </p:oleObj>
          </a:graphicData>
        </a:graphic>
      </p:graphicFrame>
      <p:graphicFrame>
        <p:nvGraphicFramePr>
          <p:cNvPr id="23564" name="Object 12"/>
          <p:cNvGraphicFramePr>
            <a:graphicFrameLocks noChangeAspect="1"/>
          </p:cNvGraphicFramePr>
          <p:nvPr/>
        </p:nvGraphicFramePr>
        <p:xfrm>
          <a:off x="5796136" y="3068811"/>
          <a:ext cx="969962" cy="1584325"/>
        </p:xfrm>
        <a:graphic>
          <a:graphicData uri="http://schemas.openxmlformats.org/presentationml/2006/ole">
            <p:oleObj spid="_x0000_s23588" name="Rovnice" r:id="rId13" imgW="241195" imgH="393529" progId="Equation.3">
              <p:embed/>
            </p:oleObj>
          </a:graphicData>
        </a:graphic>
      </p:graphicFrame>
      <p:graphicFrame>
        <p:nvGraphicFramePr>
          <p:cNvPr id="23565" name="Objec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539829639"/>
              </p:ext>
            </p:extLst>
          </p:nvPr>
        </p:nvGraphicFramePr>
        <p:xfrm>
          <a:off x="6011863" y="4652987"/>
          <a:ext cx="969962" cy="1584325"/>
        </p:xfrm>
        <a:graphic>
          <a:graphicData uri="http://schemas.openxmlformats.org/presentationml/2006/ole">
            <p:oleObj spid="_x0000_s23589" name="Rovnice" r:id="rId14" imgW="241195" imgH="393529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35796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171</TotalTime>
  <Words>419</Words>
  <Application>Microsoft Office PowerPoint</Application>
  <PresentationFormat>Předvádění na obrazovce (4:3)</PresentationFormat>
  <Paragraphs>149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Motiv sady Office</vt:lpstr>
      <vt:lpstr>1_Motiv sady Office</vt:lpstr>
      <vt:lpstr>Rovnice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Zlomky</vt:lpstr>
      <vt:lpstr>Druhy zlomků</vt:lpstr>
      <vt:lpstr>Smíšená čísla</vt:lpstr>
      <vt:lpstr>Smíšené číslo</vt:lpstr>
      <vt:lpstr>Převod smíšeného čísla na zlomek</vt:lpstr>
      <vt:lpstr>Převod smíšeného čísla na zlomek</vt:lpstr>
      <vt:lpstr>Převeď smíšená čísla na zlomky</vt:lpstr>
      <vt:lpstr>Převod nepravého zlomku na smíšené číslo</vt:lpstr>
      <vt:lpstr>Převod nepravého zlomku na smíšené číslo</vt:lpstr>
      <vt:lpstr>Smíšené číslo v základním tvaru</vt:lpstr>
      <vt:lpstr>Převeď nepravé zlomky na smíšená čísla (v základním tvaru)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Zlomky</dc:title>
  <dc:creator>Roman</dc:creator>
  <cp:lastModifiedBy>Dum</cp:lastModifiedBy>
  <cp:revision>20</cp:revision>
  <dcterms:created xsi:type="dcterms:W3CDTF">2012-12-08T12:33:07Z</dcterms:created>
  <dcterms:modified xsi:type="dcterms:W3CDTF">2013-05-03T18:36:24Z</dcterms:modified>
</cp:coreProperties>
</file>