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0A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EF2BD90-A49E-49DE-903E-26D80EC4D244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VY_42_INOVACE_17_2_Sčítání mnohočlenů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se sčítáním jednočlenů </a:t>
            </a:r>
            <a:r>
              <a:rPr lang="cs-CZ" sz="1700" smtClean="0"/>
              <a:t>a mnohočlenů</a:t>
            </a:r>
            <a:r>
              <a:rPr lang="cs-CZ" sz="1700" dirty="0" smtClean="0"/>
              <a:t>. Řešení příkladů na sčítání jednočlenů, mnohočlenů a určování hodnoty součtu  mnohočlenů.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??.12.2012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??.12.2012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55908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Mnohočleny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Sčítání mnohočlenů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jednočlenů</a:t>
            </a:r>
            <a:endParaRPr lang="cs-CZ" dirty="0"/>
          </a:p>
        </p:txBody>
      </p:sp>
      <p:pic>
        <p:nvPicPr>
          <p:cNvPr id="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50812" y="5391045"/>
            <a:ext cx="1385684" cy="100538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736679" y="4951328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5</a:t>
            </a:r>
            <a:endParaRPr lang="cs-CZ" sz="11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7639" y="509546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12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5543"/>
            <a:ext cx="1385684" cy="1005385"/>
          </a:xfrm>
          <a:prstGeom prst="rect">
            <a:avLst/>
          </a:prstGeom>
          <a:noFill/>
        </p:spPr>
      </p:pic>
      <p:pic>
        <p:nvPicPr>
          <p:cNvPr id="13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855663"/>
            <a:ext cx="1385684" cy="1005385"/>
          </a:xfrm>
          <a:prstGeom prst="rect">
            <a:avLst/>
          </a:prstGeom>
          <a:noFill/>
        </p:spPr>
      </p:pic>
      <p:pic>
        <p:nvPicPr>
          <p:cNvPr id="1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271487"/>
            <a:ext cx="1385684" cy="1005385"/>
          </a:xfrm>
          <a:prstGeom prst="rect">
            <a:avLst/>
          </a:prstGeom>
          <a:noFill/>
        </p:spPr>
      </p:pic>
      <p:pic>
        <p:nvPicPr>
          <p:cNvPr id="15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4308" y="2351607"/>
            <a:ext cx="1385684" cy="1005385"/>
          </a:xfrm>
          <a:prstGeom prst="rect">
            <a:avLst/>
          </a:prstGeom>
          <a:noFill/>
        </p:spPr>
      </p:pic>
      <p:pic>
        <p:nvPicPr>
          <p:cNvPr id="1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503735"/>
            <a:ext cx="1385684" cy="1005385"/>
          </a:xfrm>
          <a:prstGeom prst="rect">
            <a:avLst/>
          </a:prstGeom>
          <a:noFill/>
        </p:spPr>
      </p:pic>
      <p:pic>
        <p:nvPicPr>
          <p:cNvPr id="17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6796" y="1268760"/>
            <a:ext cx="1385684" cy="1005385"/>
          </a:xfrm>
          <a:prstGeom prst="rect">
            <a:avLst/>
          </a:prstGeom>
          <a:noFill/>
        </p:spPr>
      </p:pic>
      <p:pic>
        <p:nvPicPr>
          <p:cNvPr id="1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9264" y="2348880"/>
            <a:ext cx="1385684" cy="1005385"/>
          </a:xfrm>
          <a:prstGeom prst="rect">
            <a:avLst/>
          </a:prstGeom>
          <a:noFill/>
        </p:spPr>
      </p:pic>
      <p:pic>
        <p:nvPicPr>
          <p:cNvPr id="19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34788" y="3501008"/>
            <a:ext cx="1385684" cy="1005385"/>
          </a:xfrm>
          <a:prstGeom prst="rect">
            <a:avLst/>
          </a:prstGeom>
          <a:noFill/>
        </p:spPr>
      </p:pic>
      <p:pic>
        <p:nvPicPr>
          <p:cNvPr id="2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66636" y="1775543"/>
            <a:ext cx="1385684" cy="1005385"/>
          </a:xfrm>
          <a:prstGeom prst="rect">
            <a:avLst/>
          </a:prstGeom>
          <a:noFill/>
        </p:spPr>
      </p:pic>
      <p:pic>
        <p:nvPicPr>
          <p:cNvPr id="21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9104" y="2855663"/>
            <a:ext cx="1385684" cy="1005385"/>
          </a:xfrm>
          <a:prstGeom prst="rect">
            <a:avLst/>
          </a:prstGeom>
          <a:noFill/>
        </p:spPr>
      </p:pic>
      <p:pic>
        <p:nvPicPr>
          <p:cNvPr id="23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380767"/>
            <a:ext cx="1385684" cy="1005385"/>
          </a:xfrm>
          <a:prstGeom prst="rect">
            <a:avLst/>
          </a:prstGeom>
          <a:noFill/>
        </p:spPr>
      </p:pic>
      <p:pic>
        <p:nvPicPr>
          <p:cNvPr id="2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7421" y="5383494"/>
            <a:ext cx="1385684" cy="1005385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380575" y="4941050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2</a:t>
            </a:r>
            <a:endParaRPr lang="cs-CZ" sz="115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4933499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3</a:t>
            </a:r>
            <a:endParaRPr lang="cs-CZ" sz="115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35411" y="5085184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35696" y="1772816"/>
            <a:ext cx="106631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/>
              <a:t>+</a:t>
            </a:r>
            <a:endParaRPr lang="cs-CZ" sz="13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60032" y="1772816"/>
            <a:ext cx="106631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/>
              <a:t>=</a:t>
            </a:r>
            <a:endParaRPr lang="cs-CZ" sz="13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jednočlenů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4800" dirty="0" smtClean="0"/>
              <a:t>2a + 3a =</a:t>
            </a:r>
          </a:p>
          <a:p>
            <a:pPr>
              <a:buNone/>
            </a:pPr>
            <a:r>
              <a:rPr lang="cs-CZ" sz="4800" dirty="0" smtClean="0"/>
              <a:t>3b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+ 6b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 </a:t>
            </a:r>
          </a:p>
          <a:p>
            <a:pPr>
              <a:buNone/>
            </a:pPr>
            <a:r>
              <a:rPr lang="cs-CZ" sz="4800" dirty="0" smtClean="0"/>
              <a:t>c</a:t>
            </a:r>
            <a:r>
              <a:rPr lang="cs-CZ" sz="4800" baseline="30000" dirty="0" smtClean="0"/>
              <a:t>3</a:t>
            </a:r>
            <a:r>
              <a:rPr lang="cs-CZ" sz="4800" dirty="0" smtClean="0"/>
              <a:t> + 12c</a:t>
            </a:r>
            <a:r>
              <a:rPr lang="cs-CZ" sz="4800" baseline="30000" dirty="0" smtClean="0"/>
              <a:t>3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x + 3x + 5x =</a:t>
            </a:r>
            <a:endParaRPr lang="cs-CZ" sz="4800" dirty="0"/>
          </a:p>
        </p:txBody>
      </p:sp>
      <p:pic>
        <p:nvPicPr>
          <p:cNvPr id="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23265" y="1654298"/>
            <a:ext cx="1385684" cy="100538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63608" y="1214581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5</a:t>
            </a:r>
            <a:endParaRPr lang="cs-CZ" sz="11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32560" y="1358715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7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553" y="1644020"/>
            <a:ext cx="1385684" cy="1005385"/>
          </a:xfrm>
          <a:prstGeom prst="rect">
            <a:avLst/>
          </a:prstGeom>
          <a:noFill/>
        </p:spPr>
      </p:pic>
      <p:pic>
        <p:nvPicPr>
          <p:cNvPr id="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52342" y="1646747"/>
            <a:ext cx="1385684" cy="100538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496" y="1204303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2</a:t>
            </a:r>
            <a:endParaRPr lang="cs-CZ" sz="11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18809" y="1196752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3</a:t>
            </a:r>
            <a:endParaRPr lang="cs-CZ" sz="11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90332" y="1348437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499992" y="1600200"/>
            <a:ext cx="4038600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4800" dirty="0"/>
              <a:t>+ </a:t>
            </a:r>
            <a:r>
              <a:rPr lang="cs-CZ" sz="4800" dirty="0" smtClean="0"/>
              <a:t>y</a:t>
            </a:r>
            <a:r>
              <a:rPr lang="cs-CZ" sz="4800" baseline="30000" dirty="0" smtClean="0"/>
              <a:t>2 </a:t>
            </a:r>
            <a:r>
              <a:rPr lang="cs-CZ" sz="4800" dirty="0" smtClean="0"/>
              <a:t>+ 3y</a:t>
            </a:r>
            <a:r>
              <a:rPr lang="cs-CZ" sz="4800" baseline="30000" dirty="0" smtClean="0"/>
              <a:t>2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8v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 (</a:t>
            </a:r>
            <a:r>
              <a:rPr kumimoji="0" lang="cs-CZ" sz="4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–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6v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)= 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4800" dirty="0" smtClean="0"/>
              <a:t>–9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+ 6s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cd + 5cd + cd =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771683" y="2886035"/>
            <a:ext cx="7922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5a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82511" y="3750131"/>
            <a:ext cx="10294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9b</a:t>
            </a:r>
            <a:r>
              <a:rPr lang="cs-CZ" sz="4800" baseline="30000" dirty="0" smtClean="0"/>
              <a:t>2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10503" y="4653136"/>
            <a:ext cx="1277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13c</a:t>
            </a:r>
            <a:r>
              <a:rPr lang="cs-CZ" sz="4800" baseline="30000" dirty="0" smtClean="0"/>
              <a:t>3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5550331"/>
            <a:ext cx="7633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9x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63031" y="2924944"/>
            <a:ext cx="9845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5y</a:t>
            </a:r>
            <a:r>
              <a:rPr lang="cs-CZ" sz="4800" baseline="30000" dirty="0" smtClean="0"/>
              <a:t>2</a:t>
            </a:r>
            <a:endParaRPr lang="cs-CZ" sz="4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19015" y="3750131"/>
            <a:ext cx="9829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2v</a:t>
            </a:r>
            <a:r>
              <a:rPr lang="cs-CZ" sz="4800" baseline="30000" dirty="0" smtClean="0"/>
              <a:t>4</a:t>
            </a:r>
            <a:endParaRPr lang="cs-CZ" sz="4800" dirty="0"/>
          </a:p>
        </p:txBody>
      </p:sp>
      <p:sp>
        <p:nvSpPr>
          <p:cNvPr id="20" name="Obdélník 19"/>
          <p:cNvSpPr/>
          <p:nvPr/>
        </p:nvSpPr>
        <p:spPr>
          <a:xfrm>
            <a:off x="7740352" y="4653136"/>
            <a:ext cx="146065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–3s</a:t>
            </a:r>
            <a:r>
              <a:rPr lang="cs-CZ" sz="4800" baseline="30000" dirty="0" smtClean="0"/>
              <a:t>10</a:t>
            </a:r>
            <a:endParaRPr lang="cs-CZ" sz="4800" dirty="0"/>
          </a:p>
        </p:txBody>
      </p:sp>
      <p:sp>
        <p:nvSpPr>
          <p:cNvPr id="21" name="Obdélník 20"/>
          <p:cNvSpPr/>
          <p:nvPr/>
        </p:nvSpPr>
        <p:spPr>
          <a:xfrm>
            <a:off x="8171775" y="5550331"/>
            <a:ext cx="108074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7cd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</a:t>
            </a:r>
            <a:r>
              <a:rPr lang="cs-CZ" dirty="0" smtClean="0"/>
              <a:t>jednočlenů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000" dirty="0" smtClean="0"/>
              <a:t>2j + 3h + 4j + 5h =</a:t>
            </a:r>
          </a:p>
          <a:p>
            <a:pPr>
              <a:buNone/>
            </a:pPr>
            <a:r>
              <a:rPr lang="cs-CZ" sz="4000" dirty="0" smtClean="0"/>
              <a:t>6x + 8y + 3x + 4y =</a:t>
            </a:r>
          </a:p>
          <a:p>
            <a:pPr>
              <a:buNone/>
            </a:pPr>
            <a:r>
              <a:rPr lang="cs-CZ" sz="4000" dirty="0" smtClean="0"/>
              <a:t>7c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+ d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+ 3d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+ 4c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2" name="Picture 4" descr="C:\Users\Roman Marshner\AppData\Local\Microsoft\Windows\Temporary Internet Files\Content.IE5\4GBS6KAX\MC9003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57035" y="1778265"/>
            <a:ext cx="515365" cy="82752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072859" y="1412776"/>
            <a:ext cx="7782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20931" y="1453662"/>
            <a:ext cx="77820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5</a:t>
            </a:r>
            <a:endParaRPr lang="cs-CZ" sz="8800" dirty="0"/>
          </a:p>
        </p:txBody>
      </p:sp>
      <p:pic>
        <p:nvPicPr>
          <p:cNvPr id="17" name="Picture 3" descr="C:\Users\Roman Marshner\AppData\Local\Microsoft\Windows\Temporary Internet Files\Content.IE5\4GBS6KA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9964" y="1885711"/>
            <a:ext cx="735692" cy="735692"/>
          </a:xfrm>
          <a:prstGeom prst="rect">
            <a:avLst/>
          </a:prstGeom>
          <a:noFill/>
        </p:spPr>
      </p:pic>
      <p:pic>
        <p:nvPicPr>
          <p:cNvPr id="18" name="Picture 4" descr="C:\Users\Roman Marshner\AppData\Local\Microsoft\Windows\Temporary Internet Files\Content.IE5\4GBS6KAX\MC9003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741695"/>
            <a:ext cx="515365" cy="827526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5496" y="1463822"/>
            <a:ext cx="8275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2</a:t>
            </a:r>
            <a:endParaRPr lang="cs-CZ" sz="8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64347" y="1412776"/>
            <a:ext cx="7555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1453662"/>
            <a:ext cx="6835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3</a:t>
            </a:r>
            <a:endParaRPr lang="cs-CZ" sz="8800" dirty="0"/>
          </a:p>
        </p:txBody>
      </p:sp>
      <p:pic>
        <p:nvPicPr>
          <p:cNvPr id="22" name="Picture 3" descr="C:\Users\Roman Marshner\AppData\Local\Microsoft\Windows\Temporary Internet Files\Content.IE5\4GBS6KA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2779" y="1870099"/>
            <a:ext cx="735692" cy="735692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4560691" y="1463822"/>
            <a:ext cx="8275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4</a:t>
            </a:r>
            <a:endParaRPr lang="cs-CZ" sz="8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40611" y="1412776"/>
            <a:ext cx="6836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330297" y="1412776"/>
            <a:ext cx="7782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26" name="Picture 3" descr="C:\Users\Roman Marshner\AppData\Local\Microsoft\Windows\Temporary Internet Files\Content.IE5\4GBS6KA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4547" y="3037839"/>
            <a:ext cx="735692" cy="735692"/>
          </a:xfrm>
          <a:prstGeom prst="rect">
            <a:avLst/>
          </a:prstGeom>
          <a:noFill/>
        </p:spPr>
      </p:pic>
      <p:pic>
        <p:nvPicPr>
          <p:cNvPr id="27" name="Picture 4" descr="C:\Users\Roman Marshner\AppData\Local\Microsoft\Windows\Temporary Internet Files\Content.IE5\4GBS6KAX\MC9003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4827" y="2893823"/>
            <a:ext cx="515365" cy="827526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2652988" y="2615950"/>
            <a:ext cx="8275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6</a:t>
            </a:r>
            <a:endParaRPr lang="cs-CZ" sz="8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56635" y="2564904"/>
            <a:ext cx="7555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992739" y="2605790"/>
            <a:ext cx="6835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8</a:t>
            </a:r>
            <a:endParaRPr lang="cs-CZ" sz="8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211960" y="3933056"/>
            <a:ext cx="15824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6j + 8h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355976" y="4665330"/>
            <a:ext cx="21643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11x + 12y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860032" y="5457418"/>
            <a:ext cx="22813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+ 4d</a:t>
            </a:r>
            <a:r>
              <a:rPr lang="cs-CZ" sz="4000" baseline="30000" dirty="0" smtClean="0"/>
              <a:t>2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</a:t>
            </a:r>
            <a:r>
              <a:rPr lang="cs-CZ" dirty="0" smtClean="0"/>
              <a:t>jednočlenů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dirty="0" smtClean="0"/>
              <a:t>3x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+ 4x + 7y + 6x + 5y + 2x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=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6a</a:t>
            </a:r>
            <a:r>
              <a:rPr lang="cs-CZ" sz="4400" baseline="30000" dirty="0" smtClean="0"/>
              <a:t>3</a:t>
            </a:r>
            <a:r>
              <a:rPr lang="cs-CZ" sz="4400" dirty="0" smtClean="0"/>
              <a:t> + 7a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a + 7 + a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+ 3a + 4 =</a:t>
            </a:r>
            <a:br>
              <a:rPr lang="cs-CZ" sz="4400" dirty="0" smtClean="0"/>
            </a:br>
            <a:endParaRPr lang="cs-CZ" sz="4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59894"/>
            <a:ext cx="78550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Můžeme sčítat pouze členy, které mají stejnou</a:t>
            </a:r>
            <a:br>
              <a:rPr lang="cs-CZ" sz="3200" dirty="0" smtClean="0"/>
            </a:br>
            <a:r>
              <a:rPr lang="cs-CZ" sz="3200" dirty="0" smtClean="0"/>
              <a:t>proměnnou ve stejným mocninách.</a:t>
            </a:r>
            <a:endParaRPr lang="cs-CZ" sz="32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39552" y="2204864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012160" y="2204864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691680" y="2204864"/>
            <a:ext cx="64807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851920" y="2204864"/>
            <a:ext cx="64807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771800" y="2204864"/>
            <a:ext cx="64807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932040" y="2204864"/>
            <a:ext cx="64807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39552" y="5157192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835696" y="5157192"/>
            <a:ext cx="64807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572000" y="5157192"/>
            <a:ext cx="64807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5157192"/>
            <a:ext cx="43204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652120" y="5157192"/>
            <a:ext cx="64807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779912" y="5157192"/>
            <a:ext cx="432048" cy="0"/>
          </a:xfrm>
          <a:prstGeom prst="line">
            <a:avLst/>
          </a:prstGeom>
          <a:ln w="38100">
            <a:solidFill>
              <a:srgbClr val="A60A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732240" y="5157192"/>
            <a:ext cx="432048" cy="0"/>
          </a:xfrm>
          <a:prstGeom prst="line">
            <a:avLst/>
          </a:prstGeom>
          <a:ln w="38100">
            <a:solidFill>
              <a:srgbClr val="A60A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39552" y="2924944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763688" y="2924944"/>
            <a:ext cx="79208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131840" y="2924944"/>
            <a:ext cx="79208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539552" y="5877272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835696" y="5877272"/>
            <a:ext cx="64807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987824" y="5877272"/>
            <a:ext cx="64807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139952" y="5877272"/>
            <a:ext cx="576064" cy="0"/>
          </a:xfrm>
          <a:prstGeom prst="line">
            <a:avLst/>
          </a:prstGeom>
          <a:ln w="38100">
            <a:solidFill>
              <a:srgbClr val="A60A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67544" y="2276872"/>
            <a:ext cx="9044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5x</a:t>
            </a:r>
            <a:r>
              <a:rPr lang="cs-CZ" sz="4400" baseline="30000" dirty="0" smtClean="0"/>
              <a:t>2</a:t>
            </a:r>
            <a:endParaRPr lang="cs-CZ" sz="4400" dirty="0" smtClean="0"/>
          </a:p>
        </p:txBody>
      </p:sp>
      <p:sp>
        <p:nvSpPr>
          <p:cNvPr id="26" name="TextovéPole 25"/>
          <p:cNvSpPr txBox="1"/>
          <p:nvPr/>
        </p:nvSpPr>
        <p:spPr>
          <a:xfrm>
            <a:off x="1259632" y="2276872"/>
            <a:ext cx="14077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+ 10x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648966" y="2299519"/>
            <a:ext cx="14189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+ 12y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71983" y="5229200"/>
            <a:ext cx="9316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6a</a:t>
            </a:r>
            <a:r>
              <a:rPr lang="cs-CZ" sz="4400" baseline="30000" dirty="0" smtClean="0"/>
              <a:t>3</a:t>
            </a:r>
            <a:endParaRPr lang="cs-CZ" sz="4400" dirty="0" smtClean="0"/>
          </a:p>
        </p:txBody>
      </p:sp>
      <p:sp>
        <p:nvSpPr>
          <p:cNvPr id="34" name="TextovéPole 33"/>
          <p:cNvSpPr txBox="1"/>
          <p:nvPr/>
        </p:nvSpPr>
        <p:spPr>
          <a:xfrm>
            <a:off x="1331640" y="5229200"/>
            <a:ext cx="13404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+ 8a</a:t>
            </a:r>
            <a:r>
              <a:rPr lang="cs-CZ" sz="4400" baseline="30000" dirty="0" smtClean="0"/>
              <a:t>2</a:t>
            </a:r>
            <a:endParaRPr lang="cs-CZ" sz="4400" dirty="0" smtClean="0"/>
          </a:p>
        </p:txBody>
      </p:sp>
      <p:sp>
        <p:nvSpPr>
          <p:cNvPr id="35" name="TextovéPole 34"/>
          <p:cNvSpPr txBox="1"/>
          <p:nvPr/>
        </p:nvSpPr>
        <p:spPr>
          <a:xfrm>
            <a:off x="2583496" y="5229200"/>
            <a:ext cx="11496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+ 4a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663616" y="5229200"/>
            <a:ext cx="11641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2" dur="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2" dur="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2" dur="1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2" dur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25" grpId="0"/>
      <p:bldP spid="26" grpId="0"/>
      <p:bldP spid="32" grpId="0"/>
      <p:bldP spid="33" grpId="0"/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</a:t>
            </a:r>
            <a:r>
              <a:rPr lang="cs-CZ" dirty="0" smtClean="0"/>
              <a:t>mnohočlenů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400" dirty="0" smtClean="0"/>
              <a:t>(6x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3x + 7y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) + (–3x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+ 2x – 8) =</a:t>
            </a:r>
          </a:p>
          <a:p>
            <a:pPr>
              <a:buNone/>
            </a:pPr>
            <a:r>
              <a:rPr lang="cs-CZ" dirty="0" smtClean="0"/>
              <a:t>Nejdříve odstraníme závorky</a:t>
            </a:r>
          </a:p>
          <a:p>
            <a:pPr>
              <a:buNone/>
            </a:pPr>
            <a:r>
              <a:rPr lang="cs-CZ" sz="4400" dirty="0" smtClean="0"/>
              <a:t>6x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3x + 7y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3x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+ 2x – 8 =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r>
              <a:rPr lang="cs-CZ" dirty="0" smtClean="0"/>
              <a:t>poté členy sečteme (odečteme)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539552" y="3645024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403648" y="3645024"/>
            <a:ext cx="100811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771800" y="3645024"/>
            <a:ext cx="79208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012160" y="3645024"/>
            <a:ext cx="720080" cy="0"/>
          </a:xfrm>
          <a:prstGeom prst="line">
            <a:avLst/>
          </a:prstGeom>
          <a:ln w="38100">
            <a:solidFill>
              <a:srgbClr val="A60A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07904" y="3645024"/>
            <a:ext cx="100811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292080" y="3645024"/>
            <a:ext cx="64807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1983" y="4387751"/>
            <a:ext cx="9044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3x</a:t>
            </a:r>
            <a:r>
              <a:rPr lang="cs-CZ" sz="4400" baseline="30000" dirty="0" smtClean="0"/>
              <a:t>2</a:t>
            </a:r>
            <a:endParaRPr lang="cs-CZ" sz="4400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1286639" y="4387751"/>
            <a:ext cx="8370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– x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128167" y="4387751"/>
            <a:ext cx="13244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+ 7y</a:t>
            </a:r>
            <a:r>
              <a:rPr lang="cs-CZ" sz="4400" baseline="30000" dirty="0" smtClean="0"/>
              <a:t>2</a:t>
            </a:r>
            <a:endParaRPr lang="cs-CZ" sz="4400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3333193" y="4387751"/>
            <a:ext cx="8787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– 8</a:t>
            </a:r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539552" y="5013176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691680" y="5013176"/>
            <a:ext cx="43204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555776" y="5013176"/>
            <a:ext cx="79208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707904" y="5013176"/>
            <a:ext cx="504056" cy="0"/>
          </a:xfrm>
          <a:prstGeom prst="line">
            <a:avLst/>
          </a:prstGeom>
          <a:ln w="38100">
            <a:solidFill>
              <a:srgbClr val="A60A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Sečti mnohočleny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6512" y="1600200"/>
            <a:ext cx="943304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(3s + 2) + (–2s –7) =</a:t>
            </a:r>
          </a:p>
          <a:p>
            <a:pPr>
              <a:buNone/>
            </a:pPr>
            <a:r>
              <a:rPr lang="cs-CZ" dirty="0" smtClean="0"/>
              <a:t>(4e + 3f + 8g) + (e – 3f – 4g) =</a:t>
            </a:r>
          </a:p>
          <a:p>
            <a:pPr>
              <a:buNone/>
            </a:pPr>
            <a:r>
              <a:rPr lang="cs-CZ" dirty="0" smtClean="0"/>
              <a:t>(10t</a:t>
            </a:r>
            <a:r>
              <a:rPr lang="cs-CZ" baseline="30000" dirty="0" smtClean="0"/>
              <a:t>2</a:t>
            </a:r>
            <a:r>
              <a:rPr lang="cs-CZ" dirty="0" smtClean="0"/>
              <a:t>u –  tu – 4tu</a:t>
            </a:r>
            <a:r>
              <a:rPr lang="cs-CZ" baseline="30000" dirty="0" smtClean="0"/>
              <a:t>2</a:t>
            </a:r>
            <a:r>
              <a:rPr lang="cs-CZ" dirty="0" smtClean="0"/>
              <a:t>) + (2tu</a:t>
            </a:r>
            <a:r>
              <a:rPr lang="cs-CZ" baseline="30000" dirty="0" smtClean="0"/>
              <a:t> </a:t>
            </a:r>
            <a:r>
              <a:rPr lang="cs-CZ" dirty="0" smtClean="0"/>
              <a:t>+ 2tu</a:t>
            </a:r>
            <a:r>
              <a:rPr lang="cs-CZ" baseline="30000" dirty="0" smtClean="0"/>
              <a:t>2</a:t>
            </a:r>
            <a:r>
              <a:rPr lang="cs-CZ" dirty="0" smtClean="0"/>
              <a:t> – 9t</a:t>
            </a:r>
            <a:r>
              <a:rPr lang="cs-CZ" baseline="30000" dirty="0" smtClean="0"/>
              <a:t>2</a:t>
            </a:r>
            <a:r>
              <a:rPr lang="cs-CZ" dirty="0" smtClean="0"/>
              <a:t>u) =</a:t>
            </a:r>
          </a:p>
          <a:p>
            <a:pPr>
              <a:buNone/>
            </a:pPr>
            <a:r>
              <a:rPr lang="cs-CZ" dirty="0" smtClean="0"/>
              <a:t>(3,5p</a:t>
            </a:r>
            <a:r>
              <a:rPr lang="cs-CZ" baseline="30000" dirty="0" smtClean="0"/>
              <a:t>2</a:t>
            </a:r>
            <a:r>
              <a:rPr lang="cs-CZ" dirty="0" smtClean="0"/>
              <a:t> + 4,1p – 3) + (–2,1p + 0,5p</a:t>
            </a:r>
            <a:r>
              <a:rPr lang="cs-CZ" baseline="30000" dirty="0" smtClean="0"/>
              <a:t>2</a:t>
            </a:r>
            <a:r>
              <a:rPr lang="cs-CZ" dirty="0" smtClean="0"/>
              <a:t> + 3)= </a:t>
            </a:r>
          </a:p>
          <a:p>
            <a:pPr>
              <a:buNone/>
            </a:pPr>
            <a:r>
              <a:rPr lang="cs-CZ" dirty="0" smtClean="0"/>
              <a:t>z + 2z + 3z + 4z =</a:t>
            </a:r>
          </a:p>
          <a:p>
            <a:pPr>
              <a:buNone/>
            </a:pPr>
            <a:r>
              <a:rPr lang="cs-CZ" dirty="0" smtClean="0"/>
              <a:t>(4ab</a:t>
            </a:r>
            <a:r>
              <a:rPr lang="cs-CZ" baseline="30000" dirty="0" smtClean="0"/>
              <a:t>2</a:t>
            </a:r>
            <a:r>
              <a:rPr lang="cs-CZ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 + 3a</a:t>
            </a:r>
            <a:r>
              <a:rPr lang="cs-CZ" baseline="30000" dirty="0" smtClean="0"/>
              <a:t>2</a:t>
            </a:r>
            <a:r>
              <a:rPr lang="cs-CZ" dirty="0" smtClean="0"/>
              <a:t>b</a:t>
            </a:r>
            <a:r>
              <a:rPr lang="cs-CZ" baseline="30000" dirty="0" smtClean="0"/>
              <a:t>2</a:t>
            </a:r>
            <a:r>
              <a:rPr lang="cs-CZ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 – 3a</a:t>
            </a:r>
            <a:r>
              <a:rPr lang="cs-CZ" baseline="30000" dirty="0" smtClean="0"/>
              <a:t>2</a:t>
            </a:r>
            <a:r>
              <a:rPr lang="cs-CZ" dirty="0" smtClean="0"/>
              <a:t>bc) + (3ab</a:t>
            </a:r>
            <a:r>
              <a:rPr lang="cs-CZ" baseline="30000" dirty="0" smtClean="0"/>
              <a:t>2</a:t>
            </a:r>
            <a:r>
              <a:rPr lang="cs-CZ" dirty="0" smtClean="0"/>
              <a:t>c – 4a</a:t>
            </a:r>
            <a:r>
              <a:rPr lang="cs-CZ" baseline="30000" dirty="0" smtClean="0"/>
              <a:t>2</a:t>
            </a:r>
            <a:r>
              <a:rPr lang="cs-CZ" dirty="0" smtClean="0"/>
              <a:t>b</a:t>
            </a:r>
            <a:r>
              <a:rPr lang="cs-CZ" baseline="30000" dirty="0" smtClean="0"/>
              <a:t>2</a:t>
            </a:r>
            <a:r>
              <a:rPr lang="cs-CZ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 + 5ab</a:t>
            </a:r>
            <a:r>
              <a:rPr lang="cs-CZ" baseline="30000" dirty="0" smtClean="0"/>
              <a:t>2</a:t>
            </a:r>
            <a:r>
              <a:rPr lang="cs-CZ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) = </a:t>
            </a:r>
          </a:p>
          <a:p>
            <a:pPr>
              <a:buNone/>
            </a:pPr>
            <a:r>
              <a:rPr lang="cs-CZ" dirty="0" smtClean="0"/>
              <a:t>9ab</a:t>
            </a:r>
            <a:r>
              <a:rPr lang="cs-CZ" baseline="30000" dirty="0" smtClean="0"/>
              <a:t>2</a:t>
            </a:r>
            <a:r>
              <a:rPr lang="cs-CZ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 – a</a:t>
            </a:r>
            <a:r>
              <a:rPr lang="cs-CZ" baseline="30000" dirty="0" smtClean="0"/>
              <a:t>2</a:t>
            </a:r>
            <a:r>
              <a:rPr lang="cs-CZ" dirty="0" smtClean="0"/>
              <a:t>b</a:t>
            </a:r>
            <a:r>
              <a:rPr lang="cs-CZ" baseline="30000" dirty="0" smtClean="0"/>
              <a:t>2</a:t>
            </a:r>
            <a:r>
              <a:rPr lang="cs-CZ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 – 3a</a:t>
            </a:r>
            <a:r>
              <a:rPr lang="cs-CZ" baseline="30000" dirty="0" smtClean="0"/>
              <a:t>2</a:t>
            </a:r>
            <a:r>
              <a:rPr lang="cs-CZ" dirty="0" smtClean="0"/>
              <a:t>bc + 3ab</a:t>
            </a:r>
            <a:r>
              <a:rPr lang="cs-CZ" baseline="30000" dirty="0" smtClean="0"/>
              <a:t>2</a:t>
            </a:r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39479" y="1620089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 – 5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87626" y="2196153"/>
            <a:ext cx="14125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5e + 4g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5484" y="2772217"/>
            <a:ext cx="25170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u – 2tu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tu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3348281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4p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+ 2p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19116" y="3924345"/>
            <a:ext cx="7633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10z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Urči hodnotu součtů mnohočlenu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Pro s = 3</a:t>
            </a:r>
          </a:p>
          <a:p>
            <a:pPr>
              <a:buNone/>
            </a:pPr>
            <a:r>
              <a:rPr lang="cs-CZ" dirty="0" smtClean="0"/>
              <a:t>(3s</a:t>
            </a:r>
            <a:r>
              <a:rPr lang="cs-CZ" baseline="30000" dirty="0" smtClean="0"/>
              <a:t>2</a:t>
            </a:r>
            <a:r>
              <a:rPr lang="cs-CZ" dirty="0" smtClean="0"/>
              <a:t> + 6s + 3) + (– s</a:t>
            </a:r>
            <a:r>
              <a:rPr lang="cs-CZ" baseline="30000" dirty="0" smtClean="0"/>
              <a:t>2</a:t>
            </a:r>
            <a:r>
              <a:rPr lang="cs-CZ" dirty="0" smtClean="0"/>
              <a:t> + 3s – 7) = </a:t>
            </a:r>
          </a:p>
          <a:p>
            <a:pPr>
              <a:buNone/>
            </a:pPr>
            <a:r>
              <a:rPr lang="cs-CZ" dirty="0" smtClean="0"/>
              <a:t>3s</a:t>
            </a:r>
            <a:r>
              <a:rPr lang="cs-CZ" baseline="30000" dirty="0" smtClean="0"/>
              <a:t>2</a:t>
            </a:r>
            <a:r>
              <a:rPr lang="cs-CZ" dirty="0" smtClean="0"/>
              <a:t> + 6s + 3 – s</a:t>
            </a:r>
            <a:r>
              <a:rPr lang="cs-CZ" baseline="30000" dirty="0" smtClean="0"/>
              <a:t>2</a:t>
            </a:r>
            <a:r>
              <a:rPr lang="cs-CZ" dirty="0" smtClean="0"/>
              <a:t> + 3s – 7 = 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 u = 10</a:t>
            </a:r>
          </a:p>
          <a:p>
            <a:pPr>
              <a:buNone/>
            </a:pPr>
            <a:r>
              <a:rPr lang="cs-CZ" dirty="0" smtClean="0"/>
              <a:t>(3u</a:t>
            </a:r>
            <a:r>
              <a:rPr lang="cs-CZ" baseline="30000" dirty="0" smtClean="0"/>
              <a:t>3</a:t>
            </a:r>
            <a:r>
              <a:rPr lang="cs-CZ" dirty="0" smtClean="0"/>
              <a:t> + 6u</a:t>
            </a:r>
            <a:r>
              <a:rPr lang="cs-CZ" baseline="30000" dirty="0" smtClean="0"/>
              <a:t>2</a:t>
            </a:r>
            <a:r>
              <a:rPr lang="cs-CZ" dirty="0" smtClean="0"/>
              <a:t> – 4u + 3) + (–3u</a:t>
            </a:r>
            <a:r>
              <a:rPr lang="cs-CZ" baseline="30000" dirty="0" smtClean="0"/>
              <a:t>3</a:t>
            </a:r>
            <a:r>
              <a:rPr lang="cs-CZ" dirty="0" smtClean="0"/>
              <a:t> – 4u</a:t>
            </a:r>
            <a:r>
              <a:rPr lang="cs-CZ" baseline="30000" dirty="0" smtClean="0"/>
              <a:t>2</a:t>
            </a:r>
            <a:r>
              <a:rPr lang="cs-CZ" dirty="0" smtClean="0"/>
              <a:t> + 3u – 4) =</a:t>
            </a:r>
          </a:p>
          <a:p>
            <a:pPr>
              <a:buNone/>
            </a:pPr>
            <a:r>
              <a:rPr lang="cs-CZ" dirty="0" smtClean="0"/>
              <a:t>2u</a:t>
            </a:r>
            <a:r>
              <a:rPr lang="cs-CZ" baseline="30000" dirty="0" smtClean="0"/>
              <a:t>2</a:t>
            </a:r>
            <a:r>
              <a:rPr lang="cs-CZ" dirty="0" smtClean="0"/>
              <a:t> – u – 1</a:t>
            </a:r>
          </a:p>
          <a:p>
            <a:pPr>
              <a:buNone/>
            </a:pPr>
            <a:r>
              <a:rPr lang="cs-CZ" dirty="0" smtClean="0"/>
              <a:t>2 · 10</a:t>
            </a:r>
            <a:r>
              <a:rPr lang="cs-CZ" baseline="30000" dirty="0" smtClean="0"/>
              <a:t>2</a:t>
            </a:r>
            <a:r>
              <a:rPr lang="cs-CZ" dirty="0" smtClean="0"/>
              <a:t> – 10 – 1 =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780928"/>
            <a:ext cx="2121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2s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+ 9s – 4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284984"/>
            <a:ext cx="590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 ·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4666" y="3276273"/>
            <a:ext cx="344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67066" y="3276273"/>
            <a:ext cx="324128" cy="4206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93445" y="3284984"/>
            <a:ext cx="888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+ 9 ·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85533" y="3284984"/>
            <a:ext cx="344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8491" y="3276273"/>
            <a:ext cx="989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4 =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28498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328498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01393" y="3284984"/>
            <a:ext cx="2307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 + 27 – 4 =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10713" y="328498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41</a:t>
            </a:r>
            <a:endParaRPr lang="cs-CZ" sz="3200" u="dbl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5724545"/>
            <a:ext cx="2515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200 – 10 – 1 =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28976" y="5733256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189</a:t>
            </a:r>
            <a:endParaRPr lang="cs-CZ" sz="32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0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5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0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5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0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  <p:bldP spid="7" grpId="0"/>
      <p:bldP spid="10" grpId="0"/>
      <p:bldP spid="10" grpId="1"/>
      <p:bldP spid="11" grpId="0"/>
      <p:bldP spid="12" grpId="0"/>
      <p:bldP spid="13" grpId="0"/>
      <p:bldP spid="15" grpId="0"/>
      <p:bldP spid="16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r>
              <a:rPr lang="cs-CZ" dirty="0"/>
              <a:t>Obrázky použité v prezentaci jsou dostupné </a:t>
            </a:r>
            <a:br>
              <a:rPr lang="cs-CZ" dirty="0"/>
            </a:br>
            <a:r>
              <a:rPr lang="cs-CZ" dirty="0"/>
              <a:t>pod licencí Microsoft Office 2007 na </a:t>
            </a:r>
            <a:r>
              <a:rPr lang="cs-CZ" dirty="0" smtClean="0"/>
              <a:t>Office.com</a:t>
            </a:r>
          </a:p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811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637</Words>
  <Application>Microsoft Office PowerPoint</Application>
  <PresentationFormat>Předvádění na obrazovce (4:3)</PresentationFormat>
  <Paragraphs>153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Mnohočleny</vt:lpstr>
      <vt:lpstr>Sčítání jednočlenů</vt:lpstr>
      <vt:lpstr>Sčítání jednočlenů</vt:lpstr>
      <vt:lpstr>Sčítání jednočlenů</vt:lpstr>
      <vt:lpstr>Sčítání jednočlenů</vt:lpstr>
      <vt:lpstr>Sčítání mnohočlenů</vt:lpstr>
      <vt:lpstr>Sečti mnohočleny</vt:lpstr>
      <vt:lpstr>Urči hodnotu součtů mnohočlenu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Mnohočleny</dc:title>
  <dc:creator>Roman Marshner</dc:creator>
  <cp:lastModifiedBy>Roman Marschner</cp:lastModifiedBy>
  <cp:revision>24</cp:revision>
  <dcterms:created xsi:type="dcterms:W3CDTF">2012-12-11T15:24:38Z</dcterms:created>
  <dcterms:modified xsi:type="dcterms:W3CDTF">2013-05-03T09:29:40Z</dcterms:modified>
</cp:coreProperties>
</file>