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56" r:id="rId4"/>
    <p:sldId id="257" r:id="rId5"/>
    <p:sldId id="259" r:id="rId6"/>
    <p:sldId id="258" r:id="rId7"/>
    <p:sldId id="264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60A9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EF2BD90-A49E-49DE-903E-26D80EC4D244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C17CDCBC-6BDE-40D2-801D-C04A1A040EB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VY_42_INOVACE_19_2_Odčítání mnohočlenů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odčítáním </a:t>
            </a:r>
            <a:r>
              <a:rPr lang="cs-CZ" sz="1700" smtClean="0"/>
              <a:t>jednočlenů a </a:t>
            </a:r>
            <a:r>
              <a:rPr lang="cs-CZ" sz="1700" dirty="0" smtClean="0"/>
              <a:t>mnohočlenů. Řešení příkladů na odčítání jednočlenů, odstraňování závorek, odčítání mnohočlenů a určování hodnoty rozdílu  mnohočlenů.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17.12.2012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17.12.2012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663470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Mnohočleny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Odčítání mnohočlenů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jednočlenů</a:t>
            </a:r>
            <a:endParaRPr lang="cs-CZ" dirty="0"/>
          </a:p>
        </p:txBody>
      </p:sp>
      <p:pic>
        <p:nvPicPr>
          <p:cNvPr id="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50812" y="5391045"/>
            <a:ext cx="1385684" cy="100538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736679" y="4951328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2</a:t>
            </a:r>
            <a:endParaRPr lang="cs-CZ" sz="11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7639" y="5095462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12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34788" y="1847551"/>
            <a:ext cx="1385684" cy="1005385"/>
          </a:xfrm>
          <a:prstGeom prst="rect">
            <a:avLst/>
          </a:prstGeom>
          <a:noFill/>
        </p:spPr>
      </p:pic>
      <p:pic>
        <p:nvPicPr>
          <p:cNvPr id="13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34788" y="2927671"/>
            <a:ext cx="1385684" cy="1005385"/>
          </a:xfrm>
          <a:prstGeom prst="rect">
            <a:avLst/>
          </a:prstGeom>
          <a:noFill/>
        </p:spPr>
      </p:pic>
      <p:pic>
        <p:nvPicPr>
          <p:cNvPr id="1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57810" y="1271487"/>
            <a:ext cx="1385684" cy="1005385"/>
          </a:xfrm>
          <a:prstGeom prst="rect">
            <a:avLst/>
          </a:prstGeom>
          <a:noFill/>
        </p:spPr>
      </p:pic>
      <p:pic>
        <p:nvPicPr>
          <p:cNvPr id="15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0278" y="2351607"/>
            <a:ext cx="1385684" cy="1005385"/>
          </a:xfrm>
          <a:prstGeom prst="rect">
            <a:avLst/>
          </a:prstGeom>
          <a:noFill/>
        </p:spPr>
      </p:pic>
      <p:pic>
        <p:nvPicPr>
          <p:cNvPr id="1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5802" y="3503735"/>
            <a:ext cx="1385684" cy="1005385"/>
          </a:xfrm>
          <a:prstGeom prst="rect">
            <a:avLst/>
          </a:prstGeom>
          <a:noFill/>
        </p:spPr>
      </p:pic>
      <p:pic>
        <p:nvPicPr>
          <p:cNvPr id="17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0132" y="1268760"/>
            <a:ext cx="1385684" cy="1005385"/>
          </a:xfrm>
          <a:prstGeom prst="rect">
            <a:avLst/>
          </a:prstGeom>
          <a:noFill/>
        </p:spPr>
      </p:pic>
      <p:pic>
        <p:nvPicPr>
          <p:cNvPr id="1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12600" y="2348880"/>
            <a:ext cx="1385684" cy="1005385"/>
          </a:xfrm>
          <a:prstGeom prst="rect">
            <a:avLst/>
          </a:prstGeom>
          <a:noFill/>
        </p:spPr>
      </p:pic>
      <p:pic>
        <p:nvPicPr>
          <p:cNvPr id="19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8124" y="3501008"/>
            <a:ext cx="1385684" cy="1005385"/>
          </a:xfrm>
          <a:prstGeom prst="rect">
            <a:avLst/>
          </a:prstGeom>
          <a:noFill/>
        </p:spPr>
      </p:pic>
      <p:pic>
        <p:nvPicPr>
          <p:cNvPr id="2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72" y="1775543"/>
            <a:ext cx="1385684" cy="1005385"/>
          </a:xfrm>
          <a:prstGeom prst="rect">
            <a:avLst/>
          </a:prstGeom>
          <a:noFill/>
        </p:spPr>
      </p:pic>
      <p:pic>
        <p:nvPicPr>
          <p:cNvPr id="21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40" y="2855663"/>
            <a:ext cx="1385684" cy="1005385"/>
          </a:xfrm>
          <a:prstGeom prst="rect">
            <a:avLst/>
          </a:prstGeom>
          <a:noFill/>
        </p:spPr>
      </p:pic>
      <p:pic>
        <p:nvPicPr>
          <p:cNvPr id="23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380767"/>
            <a:ext cx="1385684" cy="1005385"/>
          </a:xfrm>
          <a:prstGeom prst="rect">
            <a:avLst/>
          </a:prstGeom>
          <a:noFill/>
        </p:spPr>
      </p:pic>
      <p:pic>
        <p:nvPicPr>
          <p:cNvPr id="2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7421" y="5383494"/>
            <a:ext cx="1385684" cy="1005385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380575" y="4941050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5</a:t>
            </a:r>
            <a:endParaRPr lang="cs-CZ" sz="115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4933499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3</a:t>
            </a:r>
            <a:endParaRPr lang="cs-CZ" sz="115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35411" y="5085184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–</a:t>
            </a:r>
            <a:endParaRPr lang="cs-CZ" sz="9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073634" y="1772816"/>
            <a:ext cx="106631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/>
              <a:t>–</a:t>
            </a:r>
            <a:endParaRPr lang="cs-CZ" sz="13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86002" y="1772816"/>
            <a:ext cx="106631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/>
              <a:t>=</a:t>
            </a:r>
            <a:endParaRPr lang="cs-CZ" sz="13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jednočlenů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038600" cy="49971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sz="1100" dirty="0" smtClean="0"/>
          </a:p>
          <a:p>
            <a:pPr>
              <a:buNone/>
            </a:pPr>
            <a:r>
              <a:rPr lang="cs-CZ" sz="4800" dirty="0" smtClean="0"/>
              <a:t>5a – 3a =</a:t>
            </a:r>
          </a:p>
          <a:p>
            <a:pPr>
              <a:buNone/>
            </a:pPr>
            <a:r>
              <a:rPr lang="cs-CZ" sz="4800" dirty="0" smtClean="0"/>
              <a:t>8b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– 6b</a:t>
            </a:r>
            <a:r>
              <a:rPr lang="cs-CZ" sz="4800" baseline="30000" dirty="0" smtClean="0"/>
              <a:t>2</a:t>
            </a:r>
            <a:r>
              <a:rPr lang="cs-CZ" sz="4800" dirty="0" smtClean="0"/>
              <a:t> = </a:t>
            </a:r>
          </a:p>
          <a:p>
            <a:pPr>
              <a:buNone/>
            </a:pPr>
            <a:r>
              <a:rPr lang="cs-CZ" sz="4800" dirty="0" smtClean="0"/>
              <a:t>4c</a:t>
            </a:r>
            <a:r>
              <a:rPr lang="cs-CZ" sz="4800" baseline="30000" dirty="0" smtClean="0"/>
              <a:t>3</a:t>
            </a:r>
            <a:r>
              <a:rPr lang="cs-CZ" sz="4800" dirty="0" smtClean="0"/>
              <a:t> – 12c</a:t>
            </a:r>
            <a:r>
              <a:rPr lang="cs-CZ" sz="4800" baseline="30000" dirty="0" smtClean="0"/>
              <a:t>3</a:t>
            </a:r>
            <a:r>
              <a:rPr lang="cs-CZ" sz="4800" dirty="0" smtClean="0"/>
              <a:t> =</a:t>
            </a:r>
          </a:p>
          <a:p>
            <a:pPr>
              <a:buNone/>
            </a:pPr>
            <a:r>
              <a:rPr lang="cs-CZ" sz="4800" dirty="0" smtClean="0"/>
              <a:t>6x – 3x – x =</a:t>
            </a:r>
            <a:endParaRPr lang="cs-CZ" sz="4800" dirty="0"/>
          </a:p>
        </p:txBody>
      </p:sp>
      <p:pic>
        <p:nvPicPr>
          <p:cNvPr id="4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23265" y="1654298"/>
            <a:ext cx="1385684" cy="100538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63608" y="1214581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2</a:t>
            </a:r>
            <a:endParaRPr lang="cs-CZ" sz="11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32560" y="1358715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=</a:t>
            </a:r>
            <a:endParaRPr lang="cs-CZ" sz="9600" dirty="0"/>
          </a:p>
        </p:txBody>
      </p:sp>
      <p:pic>
        <p:nvPicPr>
          <p:cNvPr id="7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553" y="1644020"/>
            <a:ext cx="1385684" cy="1005385"/>
          </a:xfrm>
          <a:prstGeom prst="rect">
            <a:avLst/>
          </a:prstGeom>
          <a:noFill/>
        </p:spPr>
      </p:pic>
      <p:pic>
        <p:nvPicPr>
          <p:cNvPr id="8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52342" y="1646747"/>
            <a:ext cx="1385684" cy="100538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5496" y="1204303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5</a:t>
            </a:r>
            <a:endParaRPr lang="cs-CZ" sz="11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18809" y="1196752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dirty="0" smtClean="0"/>
              <a:t>3</a:t>
            </a:r>
            <a:endParaRPr lang="cs-CZ" sz="115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90332" y="1348437"/>
            <a:ext cx="7986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–</a:t>
            </a:r>
            <a:endParaRPr lang="cs-CZ" sz="9600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499992" y="1600200"/>
            <a:ext cx="4320480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8y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800" dirty="0" smtClean="0"/>
              <a:t>– 4y</a:t>
            </a:r>
            <a:r>
              <a:rPr lang="cs-CZ" sz="4800" baseline="30000" dirty="0" smtClean="0"/>
              <a:t>2 </a:t>
            </a:r>
            <a:r>
              <a:rPr lang="cs-CZ" sz="4800" dirty="0" smtClean="0"/>
              <a:t>– 3y</a:t>
            </a:r>
            <a:r>
              <a:rPr lang="cs-CZ" sz="4800" baseline="30000" dirty="0" smtClean="0"/>
              <a:t>2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8v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800" dirty="0" smtClean="0"/>
              <a:t>–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(</a:t>
            </a:r>
            <a:r>
              <a:rPr kumimoji="0" lang="cs-CZ" sz="48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6v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)= 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4800" dirty="0" smtClean="0"/>
              <a:t>–9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4800" dirty="0" smtClean="0"/>
              <a:t>–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6s</a:t>
            </a:r>
            <a:r>
              <a:rPr kumimoji="0" lang="cs-CZ" sz="48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7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</a:t>
            </a:r>
          </a:p>
          <a:p>
            <a:pPr marL="342900" lvl="0" indent="-342900">
              <a:spcBef>
                <a:spcPct val="20000"/>
              </a:spcBef>
              <a:defRPr/>
            </a:pP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6cd </a:t>
            </a:r>
            <a:r>
              <a:rPr lang="cs-CZ" sz="4800" dirty="0" smtClean="0"/>
              <a:t>–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cd </a:t>
            </a:r>
            <a:r>
              <a:rPr lang="cs-CZ" sz="4800" dirty="0" smtClean="0"/>
              <a:t>–</a:t>
            </a:r>
            <a:r>
              <a:rPr kumimoji="0" lang="cs-CZ" sz="4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cd =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886035"/>
            <a:ext cx="79220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2a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38612" y="3750131"/>
            <a:ext cx="10294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2b</a:t>
            </a:r>
            <a:r>
              <a:rPr lang="cs-CZ" sz="4800" baseline="30000" dirty="0" smtClean="0"/>
              <a:t>2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5973" y="4653136"/>
            <a:ext cx="12715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–8c</a:t>
            </a:r>
            <a:r>
              <a:rPr lang="cs-CZ" sz="4800" baseline="30000" dirty="0" smtClean="0"/>
              <a:t>3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5550331"/>
            <a:ext cx="7633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2x</a:t>
            </a:r>
            <a:endParaRPr lang="cs-CZ" sz="4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08533" y="2924944"/>
            <a:ext cx="6719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y</a:t>
            </a:r>
            <a:r>
              <a:rPr lang="cs-CZ" sz="4800" baseline="30000" dirty="0" smtClean="0"/>
              <a:t>2</a:t>
            </a:r>
            <a:endParaRPr lang="cs-CZ" sz="4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719015" y="3750131"/>
            <a:ext cx="12955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14v</a:t>
            </a:r>
            <a:r>
              <a:rPr lang="cs-CZ" sz="4800" baseline="30000" dirty="0" smtClean="0"/>
              <a:t>4</a:t>
            </a:r>
            <a:endParaRPr lang="cs-CZ" sz="4800" dirty="0"/>
          </a:p>
        </p:txBody>
      </p:sp>
      <p:sp>
        <p:nvSpPr>
          <p:cNvPr id="20" name="Obdélník 19"/>
          <p:cNvSpPr/>
          <p:nvPr/>
        </p:nvSpPr>
        <p:spPr>
          <a:xfrm>
            <a:off x="7524328" y="4653136"/>
            <a:ext cx="15648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–15s</a:t>
            </a:r>
            <a:r>
              <a:rPr lang="cs-CZ" sz="4800" baseline="30000" dirty="0" smtClean="0"/>
              <a:t>7</a:t>
            </a:r>
            <a:endParaRPr lang="cs-CZ" sz="4800" dirty="0"/>
          </a:p>
        </p:txBody>
      </p:sp>
      <p:sp>
        <p:nvSpPr>
          <p:cNvPr id="21" name="Obdélník 20"/>
          <p:cNvSpPr/>
          <p:nvPr/>
        </p:nvSpPr>
        <p:spPr>
          <a:xfrm>
            <a:off x="8171775" y="5550331"/>
            <a:ext cx="10807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smtClean="0"/>
              <a:t>4cd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mnohočlenů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2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916832"/>
            <a:ext cx="512350" cy="822685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072859" y="1628800"/>
            <a:ext cx="5621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+</a:t>
            </a:r>
            <a:endParaRPr lang="cs-CZ" sz="8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20931" y="1652742"/>
            <a:ext cx="5621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4</a:t>
            </a:r>
            <a:endParaRPr lang="cs-CZ" sz="8000" dirty="0"/>
          </a:p>
        </p:txBody>
      </p:sp>
      <p:pic>
        <p:nvPicPr>
          <p:cNvPr id="17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1213" y="1890013"/>
            <a:ext cx="731389" cy="731389"/>
          </a:xfrm>
          <a:prstGeom prst="rect">
            <a:avLst/>
          </a:prstGeom>
          <a:noFill/>
        </p:spPr>
      </p:pic>
      <p:pic>
        <p:nvPicPr>
          <p:cNvPr id="18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5434" y="1886235"/>
            <a:ext cx="512350" cy="822685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229731" y="1662902"/>
            <a:ext cx="5978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8</a:t>
            </a:r>
            <a:endParaRPr lang="cs-CZ" sz="8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64347" y="1628800"/>
            <a:ext cx="5458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+</a:t>
            </a:r>
            <a:endParaRPr lang="cs-CZ" sz="8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205978" y="1652742"/>
            <a:ext cx="4938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6</a:t>
            </a:r>
            <a:endParaRPr lang="cs-CZ" sz="8000" dirty="0"/>
          </a:p>
        </p:txBody>
      </p:sp>
      <p:pic>
        <p:nvPicPr>
          <p:cNvPr id="22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2779" y="1916832"/>
            <a:ext cx="731389" cy="731389"/>
          </a:xfrm>
          <a:prstGeom prst="rect">
            <a:avLst/>
          </a:prstGeom>
          <a:noFill/>
        </p:spPr>
      </p:pic>
      <p:sp>
        <p:nvSpPr>
          <p:cNvPr id="23" name="TextovéPole 22"/>
          <p:cNvSpPr txBox="1"/>
          <p:nvPr/>
        </p:nvSpPr>
        <p:spPr>
          <a:xfrm>
            <a:off x="4704707" y="1662902"/>
            <a:ext cx="5978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5</a:t>
            </a:r>
            <a:endParaRPr lang="cs-CZ" sz="8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790097" y="1628800"/>
            <a:ext cx="4938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–</a:t>
            </a:r>
            <a:endParaRPr lang="cs-CZ" sz="8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30297" y="1628800"/>
            <a:ext cx="5621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=</a:t>
            </a:r>
            <a:endParaRPr lang="cs-CZ" sz="8800" dirty="0"/>
          </a:p>
        </p:txBody>
      </p:sp>
      <p:pic>
        <p:nvPicPr>
          <p:cNvPr id="26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4547" y="5222810"/>
            <a:ext cx="735692" cy="735692"/>
          </a:xfrm>
          <a:prstGeom prst="rect">
            <a:avLst/>
          </a:prstGeom>
          <a:noFill/>
        </p:spPr>
      </p:pic>
      <p:pic>
        <p:nvPicPr>
          <p:cNvPr id="27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4827" y="5191689"/>
            <a:ext cx="515365" cy="827526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2652988" y="4913816"/>
            <a:ext cx="8275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3</a:t>
            </a:r>
            <a:endParaRPr lang="cs-CZ" sz="8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56635" y="4862770"/>
            <a:ext cx="75557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+</a:t>
            </a:r>
            <a:endParaRPr lang="cs-CZ" sz="8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992739" y="4903656"/>
            <a:ext cx="6835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2</a:t>
            </a:r>
            <a:endParaRPr lang="cs-CZ" sz="8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-36512" y="1628800"/>
            <a:ext cx="4675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(</a:t>
            </a:r>
            <a:endParaRPr lang="cs-CZ" sz="8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427984" y="1628800"/>
            <a:ext cx="4675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(</a:t>
            </a:r>
            <a:endParaRPr lang="cs-CZ" sz="8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384377" y="1628800"/>
            <a:ext cx="4675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)</a:t>
            </a:r>
            <a:endParaRPr lang="cs-CZ" sz="8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992889" y="1628800"/>
            <a:ext cx="4675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)</a:t>
            </a:r>
            <a:endParaRPr lang="cs-CZ" sz="8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51520" y="3501008"/>
            <a:ext cx="89999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Je-li </a:t>
            </a:r>
            <a:r>
              <a:rPr lang="cs-CZ" sz="2400" dirty="0" smtClean="0"/>
              <a:t>před závorkou „mínus“, znaménka v závorce se změní na opačná.</a:t>
            </a:r>
            <a:endParaRPr lang="cs-CZ" sz="2400" dirty="0"/>
          </a:p>
        </p:txBody>
      </p:sp>
      <p:sp>
        <p:nvSpPr>
          <p:cNvPr id="42" name="Šipka doprava 41"/>
          <p:cNvSpPr/>
          <p:nvPr/>
        </p:nvSpPr>
        <p:spPr>
          <a:xfrm rot="2476814">
            <a:off x="3011312" y="1423287"/>
            <a:ext cx="1340314" cy="57606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232931" y="2996952"/>
            <a:ext cx="4555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Nejdříve odstraníme závorky:</a:t>
            </a:r>
            <a:endParaRPr lang="cs-CZ" sz="2800" b="1" dirty="0"/>
          </a:p>
        </p:txBody>
      </p:sp>
      <p:pic>
        <p:nvPicPr>
          <p:cNvPr id="44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46117" y="4005064"/>
            <a:ext cx="512350" cy="822685"/>
          </a:xfrm>
          <a:prstGeom prst="rect">
            <a:avLst/>
          </a:prstGeom>
          <a:noFill/>
        </p:spPr>
      </p:pic>
      <p:sp>
        <p:nvSpPr>
          <p:cNvPr id="45" name="TextovéPole 44"/>
          <p:cNvSpPr txBox="1"/>
          <p:nvPr/>
        </p:nvSpPr>
        <p:spPr>
          <a:xfrm>
            <a:off x="6094648" y="3717032"/>
            <a:ext cx="5621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–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6742720" y="3740974"/>
            <a:ext cx="5621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4</a:t>
            </a:r>
            <a:endParaRPr lang="cs-CZ" sz="8000" dirty="0"/>
          </a:p>
        </p:txBody>
      </p:sp>
      <p:pic>
        <p:nvPicPr>
          <p:cNvPr id="47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3002" y="3978245"/>
            <a:ext cx="731389" cy="731389"/>
          </a:xfrm>
          <a:prstGeom prst="rect">
            <a:avLst/>
          </a:prstGeom>
          <a:noFill/>
        </p:spPr>
      </p:pic>
      <p:pic>
        <p:nvPicPr>
          <p:cNvPr id="48" name="Picture 4" descr="C:\Users\Roman Marshner\AppData\Local\Microsoft\Windows\Temporary Internet Files\Content.IE5\4GBS6KAX\MC9003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7223" y="3974467"/>
            <a:ext cx="512350" cy="822685"/>
          </a:xfrm>
          <a:prstGeom prst="rect">
            <a:avLst/>
          </a:prstGeom>
          <a:noFill/>
        </p:spPr>
      </p:pic>
      <p:sp>
        <p:nvSpPr>
          <p:cNvPr id="49" name="TextovéPole 48"/>
          <p:cNvSpPr txBox="1"/>
          <p:nvPr/>
        </p:nvSpPr>
        <p:spPr>
          <a:xfrm>
            <a:off x="251520" y="3751134"/>
            <a:ext cx="5978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8</a:t>
            </a:r>
            <a:endParaRPr lang="cs-CZ" sz="80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486136" y="3717032"/>
            <a:ext cx="5458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+</a:t>
            </a:r>
            <a:endParaRPr lang="cs-CZ" sz="8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227767" y="3740974"/>
            <a:ext cx="49381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6</a:t>
            </a:r>
            <a:endParaRPr lang="cs-CZ" sz="8000" dirty="0"/>
          </a:p>
        </p:txBody>
      </p:sp>
      <p:pic>
        <p:nvPicPr>
          <p:cNvPr id="52" name="Picture 3" descr="C:\Users\Roman Marshner\AppData\Local\Microsoft\Windows\Temporary Internet Files\Content.IE5\4GBS6KAX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74568" y="4005064"/>
            <a:ext cx="731389" cy="731389"/>
          </a:xfrm>
          <a:prstGeom prst="rect">
            <a:avLst/>
          </a:prstGeom>
          <a:noFill/>
        </p:spPr>
      </p:pic>
      <p:sp>
        <p:nvSpPr>
          <p:cNvPr id="53" name="TextovéPole 52"/>
          <p:cNvSpPr txBox="1"/>
          <p:nvPr/>
        </p:nvSpPr>
        <p:spPr>
          <a:xfrm>
            <a:off x="4726496" y="3751134"/>
            <a:ext cx="59785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5</a:t>
            </a:r>
            <a:endParaRPr lang="cs-CZ" sz="8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3811886" y="3717032"/>
            <a:ext cx="4938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–</a:t>
            </a:r>
            <a:endParaRPr lang="cs-CZ" sz="8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355976" y="764704"/>
            <a:ext cx="4938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–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6094353" y="764704"/>
            <a:ext cx="4938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–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8244408" y="3645024"/>
            <a:ext cx="56218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=</a:t>
            </a: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9" grpId="0"/>
      <p:bldP spid="42" grpId="0" animBg="1"/>
      <p:bldP spid="43" grpId="0"/>
      <p:bldP spid="45" grpId="0"/>
      <p:bldP spid="46" grpId="0"/>
      <p:bldP spid="49" grpId="0"/>
      <p:bldP spid="50" grpId="0"/>
      <p:bldP spid="51" grpId="0"/>
      <p:bldP spid="53" grpId="0"/>
      <p:bldP spid="54" grpId="0"/>
      <p:bldP spid="67" grpId="0"/>
      <p:bldP spid="68" grpId="0"/>
      <p:bldP spid="6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Odstraňování závorek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–(8j + 6h) 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– (–6x + 8y – 3z) 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– (–4c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– d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– 3e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) =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2878654" y="1628800"/>
            <a:ext cx="1837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–8j – 6h</a:t>
            </a:r>
            <a:endParaRPr lang="cs-CZ" sz="4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11960" y="3081154"/>
            <a:ext cx="2592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6x – 8y + 3z</a:t>
            </a:r>
            <a:endParaRPr lang="cs-CZ" sz="4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65422" y="4521314"/>
            <a:ext cx="293541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4c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d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+ 3e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Odčítání mnohočlenů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pPr>
              <a:buNone/>
            </a:pPr>
            <a:r>
              <a:rPr lang="cs-CZ" sz="4400" dirty="0" smtClean="0"/>
              <a:t>(6x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3x + 7y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) – (–3x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+ 2x – 8) =</a:t>
            </a:r>
          </a:p>
          <a:p>
            <a:pPr>
              <a:buNone/>
            </a:pPr>
            <a:r>
              <a:rPr lang="cs-CZ" dirty="0" smtClean="0"/>
              <a:t>Nejdříve odstraníme závorky (pozor na znaménka)</a:t>
            </a:r>
          </a:p>
          <a:p>
            <a:pPr>
              <a:buNone/>
            </a:pPr>
            <a:r>
              <a:rPr lang="cs-CZ" sz="4400" dirty="0" smtClean="0"/>
              <a:t>6x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3x + 7y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+ 3x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– 2x + 8 =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r>
              <a:rPr lang="cs-CZ" dirty="0" smtClean="0"/>
              <a:t>poté členy sečteme (odečteme)</a:t>
            </a:r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39552" y="3717032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1403648" y="3717032"/>
            <a:ext cx="100811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771800" y="3717032"/>
            <a:ext cx="7920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012160" y="3717032"/>
            <a:ext cx="720080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707904" y="3717032"/>
            <a:ext cx="100811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5292080" y="3717032"/>
            <a:ext cx="648072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1983" y="4581128"/>
            <a:ext cx="90441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9x</a:t>
            </a:r>
            <a:r>
              <a:rPr lang="cs-CZ" sz="4400" baseline="30000" dirty="0" smtClean="0"/>
              <a:t>2</a:t>
            </a:r>
            <a:endParaRPr lang="cs-CZ" sz="4400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1286639" y="4581128"/>
            <a:ext cx="11224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– 5x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9752" y="4581128"/>
            <a:ext cx="13244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+ 7y</a:t>
            </a:r>
            <a:r>
              <a:rPr lang="cs-CZ" sz="4400" baseline="30000" dirty="0" smtClean="0"/>
              <a:t>2</a:t>
            </a:r>
            <a:endParaRPr lang="cs-CZ" sz="4400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3621225" y="4581128"/>
            <a:ext cx="8787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+ 8</a:t>
            </a:r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539552" y="5206553"/>
            <a:ext cx="64807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619672" y="5229200"/>
            <a:ext cx="792088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699792" y="5206553"/>
            <a:ext cx="79208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3995936" y="5206553"/>
            <a:ext cx="504056" cy="0"/>
          </a:xfrm>
          <a:prstGeom prst="line">
            <a:avLst/>
          </a:prstGeom>
          <a:ln w="38100">
            <a:solidFill>
              <a:srgbClr val="A60A9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Odečti mnohočleny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6512" y="1403425"/>
            <a:ext cx="9433048" cy="54545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(3a + 2) – (–2a –7) =</a:t>
            </a:r>
          </a:p>
          <a:p>
            <a:pPr>
              <a:buNone/>
            </a:pPr>
            <a:r>
              <a:rPr lang="cs-CZ" dirty="0" smtClean="0"/>
              <a:t>(6x + 8y + 9z) – (x + 3y + 4z)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(10j</a:t>
            </a:r>
            <a:r>
              <a:rPr lang="cs-CZ" baseline="30000" dirty="0" smtClean="0"/>
              <a:t>2</a:t>
            </a:r>
            <a:r>
              <a:rPr lang="cs-CZ" dirty="0" smtClean="0"/>
              <a:t>k –  </a:t>
            </a:r>
            <a:r>
              <a:rPr lang="cs-CZ" dirty="0" err="1" smtClean="0"/>
              <a:t>jk</a:t>
            </a:r>
            <a:r>
              <a:rPr lang="cs-CZ" dirty="0" smtClean="0"/>
              <a:t> – 4jk</a:t>
            </a:r>
            <a:r>
              <a:rPr lang="cs-CZ" baseline="30000" dirty="0" smtClean="0"/>
              <a:t>2</a:t>
            </a:r>
            <a:r>
              <a:rPr lang="cs-CZ" dirty="0" smtClean="0"/>
              <a:t>) – (– 2jk</a:t>
            </a:r>
            <a:r>
              <a:rPr lang="cs-CZ" baseline="30000" dirty="0" smtClean="0"/>
              <a:t> </a:t>
            </a:r>
            <a:r>
              <a:rPr lang="cs-CZ" dirty="0" smtClean="0"/>
              <a:t>+ 2jk</a:t>
            </a:r>
            <a:r>
              <a:rPr lang="cs-CZ" baseline="30000" dirty="0" smtClean="0"/>
              <a:t>2</a:t>
            </a:r>
            <a:r>
              <a:rPr lang="cs-CZ" dirty="0" smtClean="0"/>
              <a:t> – 4j</a:t>
            </a:r>
            <a:r>
              <a:rPr lang="cs-CZ" baseline="30000" dirty="0" smtClean="0"/>
              <a:t>2</a:t>
            </a:r>
            <a:r>
              <a:rPr lang="cs-CZ" dirty="0" smtClean="0"/>
              <a:t>k) 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(3,5u</a:t>
            </a:r>
            <a:r>
              <a:rPr lang="cs-CZ" baseline="30000" dirty="0" smtClean="0"/>
              <a:t>2</a:t>
            </a:r>
            <a:r>
              <a:rPr lang="cs-CZ" dirty="0" smtClean="0"/>
              <a:t> + 4,1u – 3) – (4,1u + 0,5u</a:t>
            </a:r>
            <a:r>
              <a:rPr lang="cs-CZ" baseline="30000" dirty="0" smtClean="0"/>
              <a:t>2</a:t>
            </a:r>
            <a:r>
              <a:rPr lang="cs-CZ" dirty="0" smtClean="0"/>
              <a:t> – 7)=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(6m</a:t>
            </a:r>
            <a:r>
              <a:rPr lang="cs-CZ" baseline="30000" dirty="0" smtClean="0"/>
              <a:t>2</a:t>
            </a:r>
            <a:r>
              <a:rPr lang="cs-CZ" dirty="0" smtClean="0"/>
              <a:t>n + 3mn – 2mn</a:t>
            </a:r>
            <a:r>
              <a:rPr lang="cs-CZ" baseline="30000" dirty="0" smtClean="0"/>
              <a:t>2</a:t>
            </a:r>
            <a:r>
              <a:rPr lang="cs-CZ" dirty="0" smtClean="0"/>
              <a:t>) – (6m</a:t>
            </a:r>
            <a:r>
              <a:rPr lang="cs-CZ" baseline="30000" dirty="0" smtClean="0"/>
              <a:t>2</a:t>
            </a:r>
            <a:r>
              <a:rPr lang="cs-CZ" dirty="0" smtClean="0"/>
              <a:t>n + 3mn – 2mn</a:t>
            </a:r>
            <a:r>
              <a:rPr lang="cs-CZ" baseline="30000" dirty="0" smtClean="0"/>
              <a:t>2</a:t>
            </a:r>
            <a:r>
              <a:rPr lang="cs-CZ" dirty="0" smtClean="0"/>
              <a:t>) =</a:t>
            </a:r>
          </a:p>
          <a:p>
            <a:pPr>
              <a:buNone/>
            </a:pPr>
            <a:r>
              <a:rPr lang="cs-CZ" dirty="0" smtClean="0"/>
              <a:t>6m</a:t>
            </a:r>
            <a:r>
              <a:rPr lang="cs-CZ" baseline="30000" dirty="0" smtClean="0"/>
              <a:t>2</a:t>
            </a:r>
            <a:r>
              <a:rPr lang="cs-CZ" dirty="0" smtClean="0"/>
              <a:t>n + 3mn – 2mn</a:t>
            </a:r>
            <a:r>
              <a:rPr lang="cs-CZ" baseline="30000" dirty="0" smtClean="0"/>
              <a:t>2</a:t>
            </a:r>
            <a:r>
              <a:rPr lang="cs-CZ" dirty="0" smtClean="0"/>
              <a:t> – 6m</a:t>
            </a:r>
            <a:r>
              <a:rPr lang="cs-CZ" baseline="30000" dirty="0" smtClean="0"/>
              <a:t>2</a:t>
            </a:r>
            <a:r>
              <a:rPr lang="cs-CZ" dirty="0" smtClean="0"/>
              <a:t>n </a:t>
            </a:r>
            <a:r>
              <a:rPr lang="cs-CZ" dirty="0"/>
              <a:t>– </a:t>
            </a:r>
            <a:r>
              <a:rPr lang="cs-CZ" dirty="0" smtClean="0"/>
              <a:t>3mn + 2mn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39479" y="1423314"/>
            <a:ext cx="2884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3a + 2 + 2a + 7 =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2584153"/>
            <a:ext cx="2117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5x + 5y + 5z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302" y="3736281"/>
            <a:ext cx="2722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14j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k + </a:t>
            </a:r>
            <a:r>
              <a:rPr lang="cs-CZ" sz="3200" dirty="0" err="1" smtClean="0"/>
              <a:t>jk</a:t>
            </a:r>
            <a:r>
              <a:rPr lang="cs-CZ" sz="3200" dirty="0" smtClean="0"/>
              <a:t> – 6jk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08966" y="4908604"/>
            <a:ext cx="13484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3u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+ 4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3416" y="1423314"/>
            <a:ext cx="11897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5a + 9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-36512" y="2587055"/>
            <a:ext cx="45320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6x + 8y + 9z – x – 3y – 4z 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-54482" y="3736281"/>
            <a:ext cx="6011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10j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k –  </a:t>
            </a:r>
            <a:r>
              <a:rPr lang="cs-CZ" sz="3200" dirty="0" err="1" smtClean="0"/>
              <a:t>jk</a:t>
            </a:r>
            <a:r>
              <a:rPr lang="cs-CZ" sz="3200" dirty="0" smtClean="0"/>
              <a:t> – 4jk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+ 2jk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– 2jk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+ 4j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k =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36512" y="4888409"/>
            <a:ext cx="6202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3,5u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+ 4,1u – 3 – 4,1u – 0,5u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+ 7=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308304" y="6093296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Urči hodnotu rozdílu mnohočlenů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Pro a = 4</a:t>
            </a:r>
          </a:p>
          <a:p>
            <a:pPr>
              <a:buNone/>
            </a:pPr>
            <a:r>
              <a:rPr lang="cs-CZ" dirty="0" smtClean="0"/>
              <a:t>(3a</a:t>
            </a:r>
            <a:r>
              <a:rPr lang="cs-CZ" baseline="30000" dirty="0" smtClean="0"/>
              <a:t>2</a:t>
            </a:r>
            <a:r>
              <a:rPr lang="cs-CZ" dirty="0" smtClean="0"/>
              <a:t> + 6a + 3) – (– a</a:t>
            </a:r>
            <a:r>
              <a:rPr lang="cs-CZ" baseline="30000" dirty="0" smtClean="0"/>
              <a:t>2</a:t>
            </a:r>
            <a:r>
              <a:rPr lang="cs-CZ" dirty="0" smtClean="0"/>
              <a:t> + 3a – 7) = </a:t>
            </a:r>
          </a:p>
          <a:p>
            <a:pPr>
              <a:buNone/>
            </a:pPr>
            <a:r>
              <a:rPr lang="cs-CZ" dirty="0" smtClean="0"/>
              <a:t>3a</a:t>
            </a:r>
            <a:r>
              <a:rPr lang="cs-CZ" baseline="30000" dirty="0" smtClean="0"/>
              <a:t>2</a:t>
            </a:r>
            <a:r>
              <a:rPr lang="cs-CZ" dirty="0" smtClean="0"/>
              <a:t> + 6a + 3 + a</a:t>
            </a:r>
            <a:r>
              <a:rPr lang="cs-CZ" baseline="30000" dirty="0" smtClean="0"/>
              <a:t>2</a:t>
            </a:r>
            <a:r>
              <a:rPr lang="cs-CZ" dirty="0" smtClean="0"/>
              <a:t> – 3a + 7 = 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Pro x = 10</a:t>
            </a:r>
          </a:p>
          <a:p>
            <a:pPr>
              <a:buNone/>
            </a:pPr>
            <a:r>
              <a:rPr lang="cs-CZ" dirty="0" smtClean="0"/>
              <a:t>(3x</a:t>
            </a:r>
            <a:r>
              <a:rPr lang="cs-CZ" baseline="30000" dirty="0" smtClean="0"/>
              <a:t>3</a:t>
            </a:r>
            <a:r>
              <a:rPr lang="cs-CZ" dirty="0" smtClean="0"/>
              <a:t> + 6x</a:t>
            </a:r>
            <a:r>
              <a:rPr lang="cs-CZ" baseline="30000" dirty="0" smtClean="0"/>
              <a:t>2</a:t>
            </a:r>
            <a:r>
              <a:rPr lang="cs-CZ" dirty="0" smtClean="0"/>
              <a:t> – 4x + 3) – (3x</a:t>
            </a:r>
            <a:r>
              <a:rPr lang="cs-CZ" baseline="30000" dirty="0" smtClean="0"/>
              <a:t>3</a:t>
            </a:r>
            <a:r>
              <a:rPr lang="cs-CZ" dirty="0" smtClean="0"/>
              <a:t> – 4x</a:t>
            </a:r>
            <a:r>
              <a:rPr lang="cs-CZ" baseline="30000" dirty="0" smtClean="0"/>
              <a:t>2</a:t>
            </a:r>
            <a:r>
              <a:rPr lang="cs-CZ" dirty="0" smtClean="0"/>
              <a:t> + 3x – 4) =</a:t>
            </a:r>
          </a:p>
          <a:p>
            <a:pPr>
              <a:buNone/>
            </a:pPr>
            <a:r>
              <a:rPr lang="cs-CZ" dirty="0" smtClean="0"/>
              <a:t>3x</a:t>
            </a:r>
            <a:r>
              <a:rPr lang="cs-CZ" baseline="30000" dirty="0" smtClean="0"/>
              <a:t>3</a:t>
            </a:r>
            <a:r>
              <a:rPr lang="cs-CZ" dirty="0" smtClean="0"/>
              <a:t> + 6x</a:t>
            </a:r>
            <a:r>
              <a:rPr lang="cs-CZ" baseline="30000" dirty="0" smtClean="0"/>
              <a:t>2</a:t>
            </a:r>
            <a:r>
              <a:rPr lang="cs-CZ" dirty="0" smtClean="0"/>
              <a:t> – 4x + 3 – 3x</a:t>
            </a:r>
            <a:r>
              <a:rPr lang="cs-CZ" baseline="30000" dirty="0" smtClean="0"/>
              <a:t>3</a:t>
            </a:r>
            <a:r>
              <a:rPr lang="cs-CZ" dirty="0" smtClean="0"/>
              <a:t> + 4x</a:t>
            </a:r>
            <a:r>
              <a:rPr lang="cs-CZ" baseline="30000" dirty="0" smtClean="0"/>
              <a:t>2</a:t>
            </a:r>
            <a:r>
              <a:rPr lang="cs-CZ" dirty="0" smtClean="0"/>
              <a:t> – 3x + 4 =</a:t>
            </a:r>
          </a:p>
          <a:p>
            <a:pPr>
              <a:buNone/>
            </a:pPr>
            <a:r>
              <a:rPr lang="cs-CZ" dirty="0" smtClean="0"/>
              <a:t>10 · 10</a:t>
            </a:r>
            <a:r>
              <a:rPr lang="cs-CZ" baseline="30000" dirty="0" smtClean="0"/>
              <a:t>2</a:t>
            </a:r>
            <a:r>
              <a:rPr lang="cs-CZ" dirty="0" smtClean="0"/>
              <a:t> – 7 · 10 + 7 =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27171" y="2780928"/>
            <a:ext cx="2334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4a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+ 3a + 10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284984"/>
            <a:ext cx="5902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·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14666" y="3276273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67066" y="3276273"/>
            <a:ext cx="324128" cy="4206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93445" y="3284984"/>
            <a:ext cx="888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+ 3 ·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85533" y="3284984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8491" y="3276273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+ 10 =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328498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3284984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89094" y="3284984"/>
            <a:ext cx="2515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64 + 12 + 10 =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14769" y="328498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86</a:t>
            </a:r>
            <a:endParaRPr lang="cs-CZ" sz="3200" u="dbl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73339" y="5724545"/>
            <a:ext cx="2723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1000 – 70 + 7 =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42483" y="5733256"/>
            <a:ext cx="809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dbl" dirty="0" smtClean="0"/>
              <a:t>937</a:t>
            </a:r>
            <a:endParaRPr lang="cs-CZ" sz="3200" u="dbl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5148481"/>
            <a:ext cx="2364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7x + 7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0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0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5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0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0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5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7" grpId="0"/>
      <p:bldP spid="10" grpId="0"/>
      <p:bldP spid="10" grpId="1"/>
      <p:bldP spid="11" grpId="0"/>
      <p:bldP spid="12" grpId="0"/>
      <p:bldP spid="13" grpId="0"/>
      <p:bldP spid="15" grpId="0"/>
      <p:bldP spid="16" grpId="0"/>
      <p:bldP spid="18" grpId="0"/>
      <p:bldP spid="19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/>
          <a:lstStyle/>
          <a:p>
            <a:r>
              <a:rPr lang="cs-CZ" dirty="0"/>
              <a:t>Obrázky použité v prezentaci jsou dostupné </a:t>
            </a:r>
            <a:br>
              <a:rPr lang="cs-CZ" dirty="0"/>
            </a:br>
            <a:r>
              <a:rPr lang="cs-CZ" dirty="0"/>
              <a:t>pod licencí Microsoft Office 2007 na </a:t>
            </a:r>
            <a:r>
              <a:rPr lang="cs-CZ" dirty="0" smtClean="0"/>
              <a:t>Office.com</a:t>
            </a:r>
          </a:p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5572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698</Words>
  <Application>Microsoft Office PowerPoint</Application>
  <PresentationFormat>Předvádění na obrazovce (4:3)</PresentationFormat>
  <Paragraphs>163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Mnohočleny</vt:lpstr>
      <vt:lpstr>Odčítání jednočlenů</vt:lpstr>
      <vt:lpstr>Odčítání jednočlenů</vt:lpstr>
      <vt:lpstr>Odčítání mnohočlenů</vt:lpstr>
      <vt:lpstr>Odstraňování závorek</vt:lpstr>
      <vt:lpstr>Odčítání mnohočlenů</vt:lpstr>
      <vt:lpstr>Odečti mnohočleny</vt:lpstr>
      <vt:lpstr>Urči hodnotu rozdílu mnohočlenů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Mnohočleny</dc:title>
  <dc:creator>Roman Marshner</dc:creator>
  <cp:lastModifiedBy>Dum</cp:lastModifiedBy>
  <cp:revision>38</cp:revision>
  <dcterms:created xsi:type="dcterms:W3CDTF">2012-12-11T15:24:38Z</dcterms:created>
  <dcterms:modified xsi:type="dcterms:W3CDTF">2013-05-03T18:39:56Z</dcterms:modified>
</cp:coreProperties>
</file>