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2"/>
  </p:notesMasterIdLst>
  <p:sldIdLst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4" autoAdjust="0"/>
    <p:restoredTop sz="94662" autoAdjust="0"/>
  </p:normalViewPr>
  <p:slideViewPr>
    <p:cSldViewPr>
      <p:cViewPr varScale="1">
        <p:scale>
          <a:sx n="82" d="100"/>
          <a:sy n="82" d="100"/>
        </p:scale>
        <p:origin x="-112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234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presProps" Target="pres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theme" Target="theme/theme1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FC8EEC-4D58-404B-B512-4AC678BB7F51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708939-3529-4D54-A3DC-6A2C5A492A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048673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708939-3529-4D54-A3DC-6A2C5A492AF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757310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239351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843654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617264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54604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65966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947089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336668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675018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641003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00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66813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33315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DF7B5E69-FF2E-489C-ADB3-A17D8F5D8859}" type="datetimeFigureOut">
              <a:rPr lang="cs-CZ" smtClean="0"/>
              <a:pPr/>
              <a:t>3. 5. 2013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04C543B7-2CF9-4B16-910D-EB96AB7E195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Základní škola Ústí nad Labem, Anežky České 702/17, příspěvková organizace</a:t>
            </a:r>
            <a:br>
              <a:rPr lang="cs-CZ" sz="1200" dirty="0" smtClean="0"/>
            </a:br>
            <a:r>
              <a:rPr lang="cs-CZ" sz="1200" dirty="0" smtClean="0"/>
              <a:t> </a:t>
            </a:r>
            <a:br>
              <a:rPr lang="cs-CZ" sz="1200" dirty="0" smtClean="0"/>
            </a:br>
            <a:r>
              <a:rPr lang="cs-CZ" sz="1200" dirty="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/>
              <a:t>			</a:t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Název projektu: „Učíme lépe a moderněji“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>
                <a:cs typeface="Calibri" pitchFamily="34" charset="0"/>
              </a:rPr>
              <a:t>OP VK 1.4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cs-CZ" sz="1200" dirty="0" smtClean="0"/>
              <a:t>		               </a:t>
            </a:r>
            <a:r>
              <a:rPr lang="cs-CZ" sz="3600" dirty="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VY_42_INOVACE_21_2_Násobení mnohočlenu jednočlenem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Roman Marschner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 / Téma: Matematika a její aplikace / Číslo a proměnná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 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marL="447675" indent="-447675"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Pomocí prezentace seznámení s násobením jednočlenů a následné násobení mnohočlenu jednočlenem. Řešení příkladů na násobení jednočlenů</a:t>
            </a:r>
            <a:r>
              <a:rPr lang="cs-CZ" sz="1700" dirty="0"/>
              <a:t> </a:t>
            </a:r>
            <a:r>
              <a:rPr lang="cs-CZ" sz="1700" dirty="0" smtClean="0"/>
              <a:t>a násobení mnohočlenu jednočlenem.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VIII.A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7.1.2013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 7.1.2013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16956885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2130425"/>
            <a:ext cx="9144000" cy="1470025"/>
          </a:xfrm>
        </p:spPr>
        <p:txBody>
          <a:bodyPr/>
          <a:lstStyle/>
          <a:p>
            <a:r>
              <a:rPr lang="cs-CZ" dirty="0" smtClean="0"/>
              <a:t>Násobení mnohočlenu jednočlenem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737346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jednočlenů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3ab ∙ 4b =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67744" y="1620089"/>
            <a:ext cx="1386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 ∙ a ∙ b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16411" y="1628800"/>
            <a:ext cx="119776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 ∙ b =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563058" y="1628800"/>
            <a:ext cx="288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∙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985282" y="1620089"/>
            <a:ext cx="114165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/>
              <a:t>(</a:t>
            </a:r>
            <a:r>
              <a:rPr lang="cs-CZ" sz="3200" dirty="0" smtClean="0"/>
              <a:t>3 ∙ 4)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012160" y="1628800"/>
            <a:ext cx="288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∙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28184" y="1620089"/>
            <a:ext cx="3818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04248" y="1628800"/>
            <a:ext cx="145584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(b ∙ b) =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587394" y="1628800"/>
            <a:ext cx="2888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∙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267744" y="2124145"/>
            <a:ext cx="210185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 ∙ a ∙ b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=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198335" y="2132856"/>
            <a:ext cx="11544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12ab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cxnSp>
        <p:nvCxnSpPr>
          <p:cNvPr id="15" name="Přímá spojnice 14"/>
          <p:cNvCxnSpPr/>
          <p:nvPr/>
        </p:nvCxnSpPr>
        <p:spPr>
          <a:xfrm>
            <a:off x="539552" y="2132856"/>
            <a:ext cx="216024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1475656" y="2132856"/>
            <a:ext cx="216024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17"/>
          <p:cNvCxnSpPr/>
          <p:nvPr/>
        </p:nvCxnSpPr>
        <p:spPr>
          <a:xfrm>
            <a:off x="755576" y="2132856"/>
            <a:ext cx="216024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971600" y="2132856"/>
            <a:ext cx="216024" cy="0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>
            <a:off x="1691680" y="2132856"/>
            <a:ext cx="216024" cy="0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320016" y="2636912"/>
            <a:ext cx="396000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>
            <a:off x="4716016" y="2636912"/>
            <a:ext cx="216024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22"/>
          <p:cNvCxnSpPr/>
          <p:nvPr/>
        </p:nvCxnSpPr>
        <p:spPr>
          <a:xfrm>
            <a:off x="4932040" y="2636912"/>
            <a:ext cx="216024" cy="0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179512" y="2843644"/>
            <a:ext cx="8862041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Když násobíme jednočleny, můžeme koeficienty i proměnné</a:t>
            </a:r>
            <a:br>
              <a:rPr lang="cs-CZ" sz="2800" dirty="0" smtClean="0"/>
            </a:br>
            <a:r>
              <a:rPr lang="cs-CZ" sz="2800" dirty="0" smtClean="0"/>
              <a:t>libovolně sdružovat a zaměňovat jejich pořadí.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323528" y="3985900"/>
            <a:ext cx="144142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Příklady: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323528" y="4365104"/>
            <a:ext cx="14446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5 ∙ 6c =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323528" y="4860449"/>
            <a:ext cx="21114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1,2s ∙ 10s =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23528" y="5364505"/>
            <a:ext cx="160492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6xy ∙ x =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23528" y="5868561"/>
            <a:ext cx="15953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3z ∙ 6z =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632875" y="4375557"/>
            <a:ext cx="21403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3a ∙ (–7b) =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644008" y="4860449"/>
            <a:ext cx="239360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–2cd ∙ 1,5d =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4695265" y="5373216"/>
            <a:ext cx="28616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–2,1u ∙ (–3uv) =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695265" y="5877272"/>
            <a:ext cx="21755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3m ∙ (–m) =</a:t>
            </a:r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543198" y="4375557"/>
            <a:ext cx="8675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30c </a:t>
            </a:r>
            <a:endParaRPr lang="cs-CZ" sz="32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203507" y="4860449"/>
            <a:ext cx="9012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12s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1806471" y="5373216"/>
            <a:ext cx="89639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y</a:t>
            </a:r>
            <a:endParaRPr lang="cs-CZ" sz="32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1803393" y="5868561"/>
            <a:ext cx="9028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18z</a:t>
            </a:r>
            <a:r>
              <a:rPr lang="cs-CZ" sz="3200" baseline="30000" dirty="0" smtClean="0"/>
              <a:t>2</a:t>
            </a:r>
            <a:endParaRPr lang="cs-CZ" sz="32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6549509" y="4375557"/>
            <a:ext cx="12202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–21ab</a:t>
            </a:r>
            <a:endParaRPr lang="cs-CZ" sz="32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880186" y="4860449"/>
            <a:ext cx="11272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–3cd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7405208" y="5364505"/>
            <a:ext cx="12458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6,3u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v</a:t>
            </a:r>
            <a:endParaRPr lang="cs-CZ" sz="32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6732240" y="5877272"/>
            <a:ext cx="10663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–3m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cxnSp>
        <p:nvCxnSpPr>
          <p:cNvPr id="44" name="Přímá spojnice 43"/>
          <p:cNvCxnSpPr/>
          <p:nvPr/>
        </p:nvCxnSpPr>
        <p:spPr>
          <a:xfrm>
            <a:off x="395536" y="4869160"/>
            <a:ext cx="216024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5" name="Přímá spojnice 44"/>
          <p:cNvCxnSpPr/>
          <p:nvPr/>
        </p:nvCxnSpPr>
        <p:spPr>
          <a:xfrm>
            <a:off x="899592" y="4869160"/>
            <a:ext cx="216024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/>
          <p:nvPr/>
        </p:nvCxnSpPr>
        <p:spPr>
          <a:xfrm>
            <a:off x="1115616" y="4869160"/>
            <a:ext cx="216024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7" name="Přímá spojnice 46"/>
          <p:cNvCxnSpPr/>
          <p:nvPr/>
        </p:nvCxnSpPr>
        <p:spPr>
          <a:xfrm>
            <a:off x="2051720" y="4869160"/>
            <a:ext cx="216024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>
            <a:off x="1655720" y="4869160"/>
            <a:ext cx="396000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nice 48"/>
          <p:cNvCxnSpPr/>
          <p:nvPr/>
        </p:nvCxnSpPr>
        <p:spPr>
          <a:xfrm>
            <a:off x="467544" y="5373216"/>
            <a:ext cx="468000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Přímá spojnice 49"/>
          <p:cNvCxnSpPr/>
          <p:nvPr/>
        </p:nvCxnSpPr>
        <p:spPr>
          <a:xfrm>
            <a:off x="1367688" y="5373216"/>
            <a:ext cx="396000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Přímá spojnice 50"/>
          <p:cNvCxnSpPr/>
          <p:nvPr/>
        </p:nvCxnSpPr>
        <p:spPr>
          <a:xfrm>
            <a:off x="899592" y="5373216"/>
            <a:ext cx="216024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1763688" y="5373216"/>
            <a:ext cx="216024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nice 52"/>
          <p:cNvCxnSpPr/>
          <p:nvPr/>
        </p:nvCxnSpPr>
        <p:spPr>
          <a:xfrm>
            <a:off x="2699792" y="5373216"/>
            <a:ext cx="252000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2303792" y="5373216"/>
            <a:ext cx="396000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395536" y="5877272"/>
            <a:ext cx="216024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611560" y="5877272"/>
            <a:ext cx="216024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827584" y="5877272"/>
            <a:ext cx="216024" cy="0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Přímá spojnice 57"/>
          <p:cNvCxnSpPr/>
          <p:nvPr/>
        </p:nvCxnSpPr>
        <p:spPr>
          <a:xfrm>
            <a:off x="1259632" y="5877272"/>
            <a:ext cx="216024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>
            <a:off x="1907704" y="5877272"/>
            <a:ext cx="216024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>
            <a:off x="2123728" y="5877272"/>
            <a:ext cx="288000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>
            <a:off x="2411760" y="5877272"/>
            <a:ext cx="216024" cy="0"/>
          </a:xfrm>
          <a:prstGeom prst="line">
            <a:avLst/>
          </a:prstGeom>
          <a:ln w="762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nice 61"/>
          <p:cNvCxnSpPr/>
          <p:nvPr/>
        </p:nvCxnSpPr>
        <p:spPr>
          <a:xfrm>
            <a:off x="395536" y="6381328"/>
            <a:ext cx="216024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/>
          <p:nvPr/>
        </p:nvCxnSpPr>
        <p:spPr>
          <a:xfrm>
            <a:off x="611560" y="6381328"/>
            <a:ext cx="216024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Přímá spojnice 63"/>
          <p:cNvCxnSpPr/>
          <p:nvPr/>
        </p:nvCxnSpPr>
        <p:spPr>
          <a:xfrm>
            <a:off x="1043608" y="6381328"/>
            <a:ext cx="216024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/>
          <p:nvPr/>
        </p:nvCxnSpPr>
        <p:spPr>
          <a:xfrm>
            <a:off x="1259632" y="6381328"/>
            <a:ext cx="216024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1928455" y="6381328"/>
            <a:ext cx="339289" cy="0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Přímá spojnice 66"/>
          <p:cNvCxnSpPr/>
          <p:nvPr/>
        </p:nvCxnSpPr>
        <p:spPr>
          <a:xfrm>
            <a:off x="2267744" y="6381328"/>
            <a:ext cx="360040" cy="0"/>
          </a:xfrm>
          <a:prstGeom prst="line">
            <a:avLst/>
          </a:prstGeom>
          <a:ln w="76200">
            <a:solidFill>
              <a:srgbClr val="00B05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768046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4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6" fill="hold">
                      <p:stCondLst>
                        <p:cond delay="indefinite"/>
                      </p:stCondLst>
                      <p:childTnLst>
                        <p:par>
                          <p:cTn id="147" fill="hold">
                            <p:stCondLst>
                              <p:cond delay="0"/>
                            </p:stCondLst>
                            <p:childTnLst>
                              <p:par>
                                <p:cTn id="14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0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3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0" fill="hold">
                      <p:stCondLst>
                        <p:cond delay="indefinite"/>
                      </p:stCondLst>
                      <p:childTnLst>
                        <p:par>
                          <p:cTn id="161" fill="hold">
                            <p:stCondLst>
                              <p:cond delay="0"/>
                            </p:stCondLst>
                            <p:childTnLst>
                              <p:par>
                                <p:cTn id="16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7" fill="hold">
                      <p:stCondLst>
                        <p:cond delay="indefinite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1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2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3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6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8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9" fill="hold">
                      <p:stCondLst>
                        <p:cond delay="indefinite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0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0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1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3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9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9" fill="hold">
                      <p:stCondLst>
                        <p:cond delay="indefinite"/>
                      </p:stCondLst>
                      <p:childTnLst>
                        <p:par>
                          <p:cTn id="230" fill="hold">
                            <p:stCondLst>
                              <p:cond delay="0"/>
                            </p:stCondLst>
                            <p:childTnLst>
                              <p:par>
                                <p:cTn id="2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5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5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5" dur="5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0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1" fill="hold">
                      <p:stCondLst>
                        <p:cond delay="indefinite"/>
                      </p:stCondLst>
                      <p:childTnLst>
                        <p:par>
                          <p:cTn id="282" fill="hold">
                            <p:stCondLst>
                              <p:cond delay="0"/>
                            </p:stCondLst>
                            <p:childTnLst>
                              <p:par>
                                <p:cTn id="28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5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6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7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2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7" dur="5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8" fill="hold">
                      <p:stCondLst>
                        <p:cond delay="indefinite"/>
                      </p:stCondLst>
                      <p:childTnLst>
                        <p:par>
                          <p:cTn id="299" fill="hold">
                            <p:stCondLst>
                              <p:cond delay="0"/>
                            </p:stCondLst>
                            <p:childTnLst>
                              <p:par>
                                <p:cTn id="3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6" fill="hold">
                      <p:stCondLst>
                        <p:cond delay="indefinite"/>
                      </p:stCondLst>
                      <p:childTnLst>
                        <p:par>
                          <p:cTn id="317" fill="hold">
                            <p:stCondLst>
                              <p:cond delay="0"/>
                            </p:stCondLst>
                            <p:childTnLst>
                              <p:par>
                                <p:cTn id="3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0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1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2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5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6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7" dur="5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8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0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1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2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3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5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6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7" dur="5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8" fill="hold">
                      <p:stCondLst>
                        <p:cond delay="indefinite"/>
                      </p:stCondLst>
                      <p:childTnLst>
                        <p:par>
                          <p:cTn id="339" fill="hold">
                            <p:stCondLst>
                              <p:cond delay="0"/>
                            </p:stCondLst>
                            <p:childTnLst>
                              <p:par>
                                <p:cTn id="3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2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4" dur="5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9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0" fill="hold">
                      <p:stCondLst>
                        <p:cond delay="indefinite"/>
                      </p:stCondLst>
                      <p:childTnLst>
                        <p:par>
                          <p:cTn id="351" fill="hold">
                            <p:stCondLst>
                              <p:cond delay="0"/>
                            </p:stCondLst>
                            <p:childTnLst>
                              <p:par>
                                <p:cTn id="35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6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8" fill="hold">
                      <p:stCondLst>
                        <p:cond delay="indefinite"/>
                      </p:stCondLst>
                      <p:childTnLst>
                        <p:par>
                          <p:cTn id="369" fill="hold">
                            <p:stCondLst>
                              <p:cond delay="0"/>
                            </p:stCondLst>
                            <p:childTnLst>
                              <p:par>
                                <p:cTn id="37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3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5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6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9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1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2" fill="hold">
                      <p:stCondLst>
                        <p:cond delay="indefinite"/>
                      </p:stCondLst>
                      <p:childTnLst>
                        <p:par>
                          <p:cTn id="383" fill="hold">
                            <p:stCondLst>
                              <p:cond delay="0"/>
                            </p:stCondLst>
                            <p:childTnLst>
                              <p:par>
                                <p:cTn id="38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9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0" fill="hold">
                      <p:stCondLst>
                        <p:cond delay="indefinite"/>
                      </p:stCondLst>
                      <p:childTnLst>
                        <p:par>
                          <p:cTn id="401" fill="hold">
                            <p:stCondLst>
                              <p:cond delay="0"/>
                            </p:stCondLst>
                            <p:childTnLst>
                              <p:par>
                                <p:cTn id="40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0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1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1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1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8" fill="hold">
                      <p:stCondLst>
                        <p:cond delay="indefinite"/>
                      </p:stCondLst>
                      <p:childTnLst>
                        <p:par>
                          <p:cTn id="419" fill="hold">
                            <p:stCondLst>
                              <p:cond delay="0"/>
                            </p:stCondLst>
                            <p:childTnLst>
                              <p:par>
                                <p:cTn id="42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2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2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3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3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6" fill="hold">
                      <p:stCondLst>
                        <p:cond delay="indefinite"/>
                      </p:stCondLst>
                      <p:childTnLst>
                        <p:par>
                          <p:cTn id="437" fill="hold">
                            <p:stCondLst>
                              <p:cond delay="0"/>
                            </p:stCondLst>
                            <p:childTnLst>
                              <p:par>
                                <p:cTn id="438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4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4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4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4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4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5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5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2" grpId="0"/>
      <p:bldP spid="33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jednočlenů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276872"/>
            <a:ext cx="8229600" cy="446449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Příklady:</a:t>
            </a:r>
          </a:p>
          <a:p>
            <a:pPr marL="0" indent="0">
              <a:buNone/>
            </a:pPr>
            <a:r>
              <a:rPr lang="cs-CZ" dirty="0" smtClean="0"/>
              <a:t>3x ∙ 4x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r>
              <a:rPr lang="cs-CZ" dirty="0" smtClean="0"/>
              <a:t>3h</a:t>
            </a:r>
            <a:r>
              <a:rPr lang="cs-CZ" baseline="30000" dirty="0" smtClean="0"/>
              <a:t>3</a:t>
            </a:r>
            <a:r>
              <a:rPr lang="cs-CZ" dirty="0" smtClean="0"/>
              <a:t> ∙ 2h</a:t>
            </a:r>
            <a:r>
              <a:rPr lang="cs-CZ" baseline="30000" dirty="0" smtClean="0"/>
              <a:t>6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r>
              <a:rPr lang="cs-CZ" dirty="0" smtClean="0"/>
              <a:t>5st</a:t>
            </a:r>
            <a:r>
              <a:rPr lang="cs-CZ" baseline="30000" dirty="0" smtClean="0"/>
              <a:t>2</a:t>
            </a:r>
            <a:r>
              <a:rPr lang="cs-CZ" dirty="0" smtClean="0"/>
              <a:t> ∙ 6s</a:t>
            </a:r>
            <a:r>
              <a:rPr lang="cs-CZ" baseline="30000" dirty="0" smtClean="0"/>
              <a:t>3</a:t>
            </a:r>
            <a:r>
              <a:rPr lang="cs-CZ" dirty="0" smtClean="0"/>
              <a:t>t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</a:p>
          <a:p>
            <a:pPr marL="0" indent="0">
              <a:buNone/>
            </a:pPr>
            <a:r>
              <a:rPr lang="cs-CZ" dirty="0" smtClean="0"/>
              <a:t>12a</a:t>
            </a:r>
            <a:r>
              <a:rPr lang="cs-CZ" baseline="30000" dirty="0" smtClean="0"/>
              <a:t>2</a:t>
            </a:r>
            <a:r>
              <a:rPr lang="cs-CZ" dirty="0" smtClean="0"/>
              <a:t>b</a:t>
            </a:r>
            <a:r>
              <a:rPr lang="cs-CZ" baseline="30000" dirty="0" smtClean="0"/>
              <a:t>3</a:t>
            </a:r>
            <a:r>
              <a:rPr lang="cs-CZ" dirty="0" smtClean="0"/>
              <a:t>c</a:t>
            </a:r>
            <a:r>
              <a:rPr lang="cs-CZ" baseline="30000" dirty="0" smtClean="0"/>
              <a:t>4</a:t>
            </a:r>
            <a:r>
              <a:rPr lang="cs-CZ" dirty="0" smtClean="0"/>
              <a:t> ∙ (–3ac</a:t>
            </a:r>
            <a:r>
              <a:rPr lang="cs-CZ" baseline="30000" dirty="0" smtClean="0"/>
              <a:t>3</a:t>
            </a:r>
            <a:r>
              <a:rPr lang="cs-CZ" dirty="0" smtClean="0"/>
              <a:t>) =</a:t>
            </a:r>
          </a:p>
          <a:p>
            <a:pPr marL="0" indent="0">
              <a:buNone/>
            </a:pPr>
            <a:r>
              <a:rPr lang="cs-CZ" dirty="0" smtClean="0"/>
              <a:t>3v</a:t>
            </a:r>
            <a:r>
              <a:rPr lang="cs-CZ" baseline="30000" dirty="0" smtClean="0"/>
              <a:t>2</a:t>
            </a:r>
            <a:r>
              <a:rPr lang="cs-CZ" dirty="0" smtClean="0"/>
              <a:t> ∙ (–4v) ∙ v</a:t>
            </a:r>
            <a:r>
              <a:rPr lang="cs-CZ" baseline="30000" dirty="0" smtClean="0"/>
              <a:t>4</a:t>
            </a:r>
            <a:r>
              <a:rPr lang="cs-CZ" dirty="0" smtClean="0"/>
              <a:t> =</a:t>
            </a:r>
            <a:br>
              <a:rPr lang="cs-CZ" dirty="0" smtClean="0"/>
            </a:br>
            <a:r>
              <a:rPr lang="cs-CZ" dirty="0" smtClean="0"/>
              <a:t>–2tu</a:t>
            </a:r>
            <a:r>
              <a:rPr lang="cs-CZ" baseline="30000" dirty="0" smtClean="0"/>
              <a:t>3</a:t>
            </a:r>
            <a:r>
              <a:rPr lang="cs-CZ" dirty="0" smtClean="0"/>
              <a:t> ∙ (–5t</a:t>
            </a:r>
            <a:r>
              <a:rPr lang="cs-CZ" baseline="30000" dirty="0" smtClean="0"/>
              <a:t>4</a:t>
            </a:r>
            <a:r>
              <a:rPr lang="cs-CZ" dirty="0" smtClean="0"/>
              <a:t>u</a:t>
            </a:r>
            <a:r>
              <a:rPr lang="cs-CZ" baseline="30000" dirty="0" smtClean="0"/>
              <a:t>2</a:t>
            </a:r>
            <a:r>
              <a:rPr lang="cs-CZ" dirty="0" smtClean="0"/>
              <a:t>) ∙ u</a:t>
            </a:r>
            <a:r>
              <a:rPr lang="cs-CZ" baseline="30000" dirty="0" smtClean="0"/>
              <a:t>3</a:t>
            </a:r>
            <a:r>
              <a:rPr lang="cs-CZ" dirty="0" smtClean="0"/>
              <a:t> =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67544" y="1507431"/>
            <a:ext cx="203132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a</a:t>
            </a:r>
            <a:r>
              <a:rPr lang="cs-CZ" sz="4400" baseline="30000" dirty="0" err="1" smtClean="0">
                <a:solidFill>
                  <a:srgbClr val="FF0000"/>
                </a:solidFill>
              </a:rPr>
              <a:t>m</a:t>
            </a:r>
            <a:r>
              <a:rPr lang="cs-CZ" sz="4400" dirty="0" smtClean="0">
                <a:solidFill>
                  <a:srgbClr val="FF0000"/>
                </a:solidFill>
              </a:rPr>
              <a:t> ∙ </a:t>
            </a:r>
            <a:r>
              <a:rPr lang="cs-CZ" sz="4400" dirty="0" err="1" smtClean="0">
                <a:solidFill>
                  <a:srgbClr val="FF0000"/>
                </a:solidFill>
              </a:rPr>
              <a:t>a</a:t>
            </a:r>
            <a:r>
              <a:rPr lang="cs-CZ" sz="4400" baseline="30000" dirty="0" err="1" smtClean="0">
                <a:solidFill>
                  <a:srgbClr val="FF0000"/>
                </a:solidFill>
              </a:rPr>
              <a:t>n</a:t>
            </a:r>
            <a:r>
              <a:rPr lang="cs-CZ" sz="4400" dirty="0" smtClean="0">
                <a:solidFill>
                  <a:srgbClr val="FF0000"/>
                </a:solidFill>
              </a:rPr>
              <a:t> =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98869" y="1507431"/>
            <a:ext cx="13099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err="1" smtClean="0">
                <a:solidFill>
                  <a:srgbClr val="FF0000"/>
                </a:solidFill>
              </a:rPr>
              <a:t>a</a:t>
            </a:r>
            <a:r>
              <a:rPr lang="cs-CZ" sz="4400" baseline="30000" dirty="0" err="1" smtClean="0">
                <a:solidFill>
                  <a:srgbClr val="FF0000"/>
                </a:solidFill>
              </a:rPr>
              <a:t>m</a:t>
            </a:r>
            <a:r>
              <a:rPr lang="cs-CZ" sz="4400" baseline="30000" dirty="0" smtClean="0">
                <a:solidFill>
                  <a:srgbClr val="FF0000"/>
                </a:solidFill>
              </a:rPr>
              <a:t> + n</a:t>
            </a:r>
            <a:endParaRPr lang="cs-CZ" sz="44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364088" y="1507431"/>
            <a:ext cx="1861407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x</a:t>
            </a:r>
            <a:r>
              <a:rPr lang="cs-CZ" sz="4400" baseline="30000" dirty="0" smtClean="0"/>
              <a:t>2</a:t>
            </a:r>
            <a:r>
              <a:rPr lang="cs-CZ" sz="4400" dirty="0" smtClean="0"/>
              <a:t> ∙ x</a:t>
            </a:r>
            <a:r>
              <a:rPr lang="cs-CZ" sz="4400" baseline="30000" dirty="0" smtClean="0"/>
              <a:t>3</a:t>
            </a:r>
            <a:r>
              <a:rPr lang="cs-CZ" sz="4400" dirty="0" smtClean="0"/>
              <a:t> =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22211" y="1507431"/>
            <a:ext cx="61908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x</a:t>
            </a:r>
            <a:r>
              <a:rPr lang="cs-CZ" sz="4400" baseline="30000" dirty="0" smtClean="0"/>
              <a:t>5</a:t>
            </a:r>
            <a:endParaRPr lang="cs-CZ" sz="4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996975" y="2916233"/>
            <a:ext cx="9188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12x</a:t>
            </a:r>
            <a:r>
              <a:rPr lang="cs-CZ" sz="3200" baseline="30000" dirty="0" smtClean="0"/>
              <a:t>3</a:t>
            </a:r>
            <a:endParaRPr lang="cs-CZ" sz="3200" baseline="30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67744" y="3492297"/>
            <a:ext cx="7489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6h</a:t>
            </a:r>
            <a:r>
              <a:rPr lang="cs-CZ" sz="3200" baseline="30000" dirty="0" smtClean="0"/>
              <a:t>9</a:t>
            </a:r>
            <a:endParaRPr lang="cs-CZ" sz="3200" baseline="30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55776" y="4068361"/>
            <a:ext cx="117852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30s</a:t>
            </a:r>
            <a:r>
              <a:rPr lang="cs-CZ" sz="3200" baseline="30000" dirty="0" smtClean="0"/>
              <a:t>4</a:t>
            </a:r>
            <a:r>
              <a:rPr lang="cs-CZ" sz="3200" dirty="0" smtClean="0"/>
              <a:t>t</a:t>
            </a:r>
            <a:r>
              <a:rPr lang="cs-CZ" sz="3200" baseline="30000" dirty="0" smtClean="0"/>
              <a:t>4</a:t>
            </a:r>
            <a:endParaRPr lang="cs-CZ" sz="3200" baseline="30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681504" y="4644425"/>
            <a:ext cx="18549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–36a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b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c</a:t>
            </a:r>
            <a:r>
              <a:rPr lang="cs-CZ" sz="3200" baseline="30000" dirty="0" smtClean="0"/>
              <a:t>7</a:t>
            </a:r>
            <a:endParaRPr lang="cs-CZ" sz="3200" baseline="30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131840" y="5220489"/>
            <a:ext cx="113204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–12v</a:t>
            </a:r>
            <a:r>
              <a:rPr lang="cs-CZ" sz="3200" baseline="30000" dirty="0" smtClean="0"/>
              <a:t>7</a:t>
            </a:r>
            <a:endParaRPr lang="cs-CZ" sz="3200" baseline="30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941141" y="5724545"/>
            <a:ext cx="12346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10t</a:t>
            </a:r>
            <a:r>
              <a:rPr lang="cs-CZ" sz="3200" baseline="30000" dirty="0" smtClean="0"/>
              <a:t>5</a:t>
            </a:r>
            <a:r>
              <a:rPr lang="cs-CZ" sz="3200" dirty="0" smtClean="0"/>
              <a:t>u</a:t>
            </a:r>
            <a:r>
              <a:rPr lang="cs-CZ" sz="3200" baseline="30000" dirty="0" smtClean="0"/>
              <a:t>8</a:t>
            </a:r>
            <a:endParaRPr lang="cs-CZ" sz="32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926329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Násobení </a:t>
            </a:r>
            <a:r>
              <a:rPr lang="cs-CZ" smtClean="0"/>
              <a:t>mnohočlenu jednočlenem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6600" dirty="0" smtClean="0"/>
              <a:t>     a ∙ (b + c) =</a:t>
            </a:r>
          </a:p>
          <a:p>
            <a:pPr marL="0" indent="0">
              <a:buNone/>
            </a:pPr>
            <a:r>
              <a:rPr lang="cs-CZ" dirty="0" smtClean="0"/>
              <a:t>Jednočlenem vynásobíme všechny členy mnohočlenu a získané jednočleny sečteme.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(4x</a:t>
            </a:r>
            <a:r>
              <a:rPr lang="cs-CZ" baseline="30000" dirty="0" smtClean="0"/>
              <a:t>2</a:t>
            </a:r>
            <a:r>
              <a:rPr lang="cs-CZ" dirty="0" smtClean="0"/>
              <a:t> + 2xy – 5x) ∙ 3xy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  <a:endParaRPr lang="cs-CZ" baseline="300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30718" y="1600924"/>
            <a:ext cx="103425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ab</a:t>
            </a:r>
            <a:endParaRPr lang="cs-CZ" sz="6600" dirty="0"/>
          </a:p>
        </p:txBody>
      </p:sp>
      <p:sp>
        <p:nvSpPr>
          <p:cNvPr id="5" name="Oblouk 4"/>
          <p:cNvSpPr/>
          <p:nvPr/>
        </p:nvSpPr>
        <p:spPr>
          <a:xfrm>
            <a:off x="1763688" y="1556792"/>
            <a:ext cx="1152128" cy="504056"/>
          </a:xfrm>
          <a:prstGeom prst="arc">
            <a:avLst>
              <a:gd name="adj1" fmla="val 10543723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239433">
            <a:off x="1763688" y="1400728"/>
            <a:ext cx="2448272" cy="936104"/>
          </a:xfrm>
          <a:prstGeom prst="arc">
            <a:avLst>
              <a:gd name="adj1" fmla="val 1075868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324326" y="1600924"/>
            <a:ext cx="15600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+ </a:t>
            </a:r>
            <a:r>
              <a:rPr lang="cs-CZ" sz="6600" dirty="0" err="1" smtClean="0"/>
              <a:t>ac</a:t>
            </a:r>
            <a:endParaRPr lang="cs-CZ" sz="6600" dirty="0"/>
          </a:p>
        </p:txBody>
      </p:sp>
      <p:sp>
        <p:nvSpPr>
          <p:cNvPr id="9" name="Oblouk 8"/>
          <p:cNvSpPr/>
          <p:nvPr/>
        </p:nvSpPr>
        <p:spPr>
          <a:xfrm>
            <a:off x="2627784" y="4293096"/>
            <a:ext cx="1008112" cy="432048"/>
          </a:xfrm>
          <a:prstGeom prst="arc">
            <a:avLst>
              <a:gd name="adj1" fmla="val 10702924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>
            <a:off x="1907704" y="4149080"/>
            <a:ext cx="1728192" cy="720080"/>
          </a:xfrm>
          <a:prstGeom prst="arc">
            <a:avLst>
              <a:gd name="adj1" fmla="val 10702924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>
            <a:off x="899592" y="4005064"/>
            <a:ext cx="2736304" cy="936104"/>
          </a:xfrm>
          <a:prstGeom prst="arc">
            <a:avLst>
              <a:gd name="adj1" fmla="val 10702924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270010" y="4365104"/>
            <a:ext cx="1244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12x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y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4365104"/>
            <a:ext cx="1334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+ 6x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y</a:t>
            </a:r>
            <a:r>
              <a:rPr lang="cs-CZ" sz="3200" baseline="30000" dirty="0" smtClean="0"/>
              <a:t>3</a:t>
            </a:r>
            <a:endParaRPr lang="cs-CZ" sz="3200" baseline="30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88224" y="4365104"/>
            <a:ext cx="15119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</a:t>
            </a:r>
            <a:r>
              <a:rPr lang="cs-CZ" sz="3200" baseline="30000" dirty="0" smtClean="0"/>
              <a:t> </a:t>
            </a:r>
            <a:r>
              <a:rPr lang="cs-CZ" sz="3200" dirty="0" smtClean="0"/>
              <a:t>15x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y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14859501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6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animBg="1"/>
      <p:bldP spid="6" grpId="0" animBg="1"/>
      <p:bldP spid="7" grpId="0"/>
      <p:bldP spid="9" grpId="0" animBg="1"/>
      <p:bldP spid="11" grpId="0" animBg="1"/>
      <p:bldP spid="12" grpId="0" animBg="1"/>
      <p:bldP spid="13" grpId="0"/>
      <p:bldP spid="15" grpId="0"/>
      <p:bldP spid="1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Násobení </a:t>
            </a:r>
            <a:r>
              <a:rPr lang="cs-CZ" smtClean="0"/>
              <a:t>mnohočlenu jednočlenem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6600" dirty="0" smtClean="0"/>
              <a:t>     a ∙ (b + c) =</a:t>
            </a:r>
          </a:p>
          <a:p>
            <a:pPr marL="0" indent="0">
              <a:buNone/>
            </a:pPr>
            <a:r>
              <a:rPr lang="cs-CZ" dirty="0" smtClean="0"/>
              <a:t>Příklady:</a:t>
            </a:r>
          </a:p>
          <a:p>
            <a:pPr marL="0" indent="0">
              <a:buNone/>
            </a:pPr>
            <a:r>
              <a:rPr lang="cs-CZ" dirty="0" smtClean="0"/>
              <a:t>3 ∙ (a + b) =</a:t>
            </a:r>
          </a:p>
          <a:p>
            <a:pPr marL="0" indent="0">
              <a:buNone/>
            </a:pPr>
            <a:r>
              <a:rPr lang="cs-CZ" dirty="0" smtClean="0"/>
              <a:t>(2c + 3d) ∙ c =</a:t>
            </a:r>
          </a:p>
          <a:p>
            <a:pPr marL="0" indent="0">
              <a:buNone/>
            </a:pPr>
            <a:r>
              <a:rPr lang="cs-CZ" dirty="0" smtClean="0"/>
              <a:t>5x ∙ (2x + 6) =</a:t>
            </a:r>
          </a:p>
          <a:p>
            <a:pPr marL="0" indent="0">
              <a:buNone/>
            </a:pPr>
            <a:r>
              <a:rPr lang="cs-CZ" dirty="0" smtClean="0"/>
              <a:t>2st ∙ (1 – 4s) =</a:t>
            </a:r>
          </a:p>
          <a:p>
            <a:pPr marL="0" indent="0" algn="just">
              <a:buNone/>
            </a:pPr>
            <a:r>
              <a:rPr lang="cs-CZ" dirty="0"/>
              <a:t>(–3 + 6p) </a:t>
            </a:r>
            <a:r>
              <a:rPr lang="cs-CZ" dirty="0" smtClean="0"/>
              <a:t>∙ 2r =</a:t>
            </a:r>
          </a:p>
          <a:p>
            <a:pPr marL="0" indent="0">
              <a:buNone/>
            </a:pPr>
            <a:r>
              <a:rPr lang="cs-CZ" dirty="0" smtClean="0"/>
              <a:t>–4xy </a:t>
            </a:r>
            <a:r>
              <a:rPr lang="cs-CZ" dirty="0"/>
              <a:t>∙ </a:t>
            </a:r>
            <a:r>
              <a:rPr lang="cs-CZ" dirty="0" smtClean="0"/>
              <a:t>(10x </a:t>
            </a:r>
            <a:r>
              <a:rPr lang="cs-CZ" dirty="0"/>
              <a:t>–</a:t>
            </a:r>
            <a:r>
              <a:rPr lang="cs-CZ" dirty="0" smtClean="0"/>
              <a:t> 7y) =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5330718" y="1600924"/>
            <a:ext cx="1034257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ab</a:t>
            </a:r>
            <a:endParaRPr lang="cs-CZ" sz="6600" dirty="0"/>
          </a:p>
        </p:txBody>
      </p:sp>
      <p:sp>
        <p:nvSpPr>
          <p:cNvPr id="5" name="Oblouk 4"/>
          <p:cNvSpPr/>
          <p:nvPr/>
        </p:nvSpPr>
        <p:spPr>
          <a:xfrm>
            <a:off x="1763688" y="1556792"/>
            <a:ext cx="1152128" cy="504056"/>
          </a:xfrm>
          <a:prstGeom prst="arc">
            <a:avLst>
              <a:gd name="adj1" fmla="val 10543723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rot="239433">
            <a:off x="1763688" y="1400728"/>
            <a:ext cx="2448272" cy="936104"/>
          </a:xfrm>
          <a:prstGeom prst="arc">
            <a:avLst>
              <a:gd name="adj1" fmla="val 10758680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324326" y="1600924"/>
            <a:ext cx="1560042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dirty="0" smtClean="0"/>
              <a:t>+ </a:t>
            </a:r>
            <a:r>
              <a:rPr lang="cs-CZ" sz="6600" dirty="0" err="1" smtClean="0"/>
              <a:t>ac</a:t>
            </a:r>
            <a:endParaRPr lang="cs-CZ" sz="6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73758" y="3284984"/>
            <a:ext cx="14061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3a + 3b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33798" y="3861048"/>
            <a:ext cx="16946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2c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+ 3cd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4437112"/>
            <a:ext cx="19046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10x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+ 30x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805806" y="5076473"/>
            <a:ext cx="17237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2st – 8s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t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87824" y="5652537"/>
            <a:ext cx="190789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–6r + 12pr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534946" y="6228601"/>
            <a:ext cx="26212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–40x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y + 28xy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3540242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6" grpId="0"/>
      <p:bldP spid="18" grpId="0"/>
      <p:bldP spid="19" grpId="0"/>
      <p:bldP spid="20" grpId="0"/>
      <p:bldP spid="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Násobení </a:t>
            </a:r>
            <a:r>
              <a:rPr lang="cs-CZ" smtClean="0"/>
              <a:t>mnohočlenu jednočlenem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525780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(4x</a:t>
            </a:r>
            <a:r>
              <a:rPr lang="cs-CZ" baseline="30000" dirty="0" smtClean="0"/>
              <a:t>2</a:t>
            </a:r>
            <a:r>
              <a:rPr lang="cs-CZ" dirty="0" smtClean="0"/>
              <a:t> + 2xy – 5x) ∙ 3xy</a:t>
            </a:r>
            <a:r>
              <a:rPr lang="cs-CZ" baseline="30000" dirty="0" smtClean="0"/>
              <a:t>2</a:t>
            </a:r>
            <a:r>
              <a:rPr lang="cs-CZ" dirty="0" smtClean="0"/>
              <a:t> =</a:t>
            </a:r>
            <a:endParaRPr lang="cs-CZ" baseline="30000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Příklady</a:t>
            </a:r>
            <a:r>
              <a:rPr lang="cs-CZ" dirty="0"/>
              <a:t>:</a:t>
            </a:r>
          </a:p>
          <a:p>
            <a:pPr marL="0" indent="0">
              <a:buNone/>
            </a:pPr>
            <a:r>
              <a:rPr lang="cs-CZ" dirty="0" smtClean="0"/>
              <a:t>(a </a:t>
            </a:r>
            <a:r>
              <a:rPr lang="cs-CZ" dirty="0"/>
              <a:t>+ </a:t>
            </a:r>
            <a:r>
              <a:rPr lang="cs-CZ" dirty="0" smtClean="0"/>
              <a:t>b + c) </a:t>
            </a:r>
            <a:r>
              <a:rPr lang="cs-CZ" dirty="0"/>
              <a:t>∙ </a:t>
            </a:r>
            <a:r>
              <a:rPr lang="cs-CZ" dirty="0" smtClean="0"/>
              <a:t>3ab =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(</a:t>
            </a:r>
            <a:r>
              <a:rPr lang="cs-CZ" dirty="0" smtClean="0"/>
              <a:t>2a</a:t>
            </a:r>
            <a:r>
              <a:rPr lang="cs-CZ" baseline="30000" dirty="0" smtClean="0"/>
              <a:t>2</a:t>
            </a:r>
            <a:r>
              <a:rPr lang="cs-CZ" dirty="0" smtClean="0"/>
              <a:t> – 3a + 5) </a:t>
            </a:r>
            <a:r>
              <a:rPr lang="cs-CZ" dirty="0"/>
              <a:t>∙ </a:t>
            </a:r>
            <a:r>
              <a:rPr lang="cs-CZ" dirty="0" smtClean="0"/>
              <a:t>2a </a:t>
            </a:r>
            <a:r>
              <a:rPr lang="cs-CZ" dirty="0"/>
              <a:t>=</a:t>
            </a:r>
          </a:p>
          <a:p>
            <a:pPr marL="0" indent="0">
              <a:buNone/>
            </a:pPr>
            <a:r>
              <a:rPr lang="cs-CZ" dirty="0" smtClean="0"/>
              <a:t>5xy </a:t>
            </a:r>
            <a:r>
              <a:rPr lang="cs-CZ" dirty="0"/>
              <a:t>∙ </a:t>
            </a:r>
            <a:r>
              <a:rPr lang="cs-CZ" dirty="0" smtClean="0"/>
              <a:t>(–2x + 3y – 6) </a:t>
            </a:r>
            <a:r>
              <a:rPr lang="cs-CZ" dirty="0"/>
              <a:t>=</a:t>
            </a:r>
          </a:p>
          <a:p>
            <a:pPr marL="0" indent="0">
              <a:buNone/>
            </a:pPr>
            <a:r>
              <a:rPr lang="cs-CZ" dirty="0" smtClean="0"/>
              <a:t>–2m</a:t>
            </a:r>
            <a:r>
              <a:rPr lang="cs-CZ" baseline="30000" dirty="0" smtClean="0"/>
              <a:t>3</a:t>
            </a:r>
            <a:r>
              <a:rPr lang="cs-CZ" dirty="0" smtClean="0"/>
              <a:t> </a:t>
            </a:r>
            <a:r>
              <a:rPr lang="cs-CZ" dirty="0"/>
              <a:t>∙ </a:t>
            </a:r>
            <a:r>
              <a:rPr lang="cs-CZ" dirty="0" smtClean="0"/>
              <a:t>(3m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– </a:t>
            </a:r>
            <a:r>
              <a:rPr lang="cs-CZ" dirty="0" smtClean="0"/>
              <a:t>6m – 1) </a:t>
            </a:r>
            <a:r>
              <a:rPr lang="cs-CZ" dirty="0"/>
              <a:t>=</a:t>
            </a:r>
          </a:p>
          <a:p>
            <a:pPr marL="0" indent="0" algn="just">
              <a:buNone/>
            </a:pPr>
            <a:r>
              <a:rPr lang="cs-CZ" dirty="0" smtClean="0"/>
              <a:t>(–2r</a:t>
            </a:r>
            <a:r>
              <a:rPr lang="cs-CZ" baseline="30000" dirty="0" smtClean="0"/>
              <a:t>2</a:t>
            </a:r>
            <a:r>
              <a:rPr lang="cs-CZ" dirty="0" smtClean="0"/>
              <a:t> </a:t>
            </a:r>
            <a:r>
              <a:rPr lang="cs-CZ" dirty="0"/>
              <a:t>+ </a:t>
            </a:r>
            <a:r>
              <a:rPr lang="cs-CZ" dirty="0" smtClean="0"/>
              <a:t>6p</a:t>
            </a:r>
            <a:r>
              <a:rPr lang="cs-CZ" baseline="30000" dirty="0" smtClean="0"/>
              <a:t>2</a:t>
            </a:r>
            <a:r>
              <a:rPr lang="cs-CZ" dirty="0" smtClean="0"/>
              <a:t> – 3r) </a:t>
            </a:r>
            <a:r>
              <a:rPr lang="cs-CZ" dirty="0"/>
              <a:t>∙ </a:t>
            </a:r>
            <a:r>
              <a:rPr lang="cs-CZ" dirty="0" smtClean="0"/>
              <a:t>5r</a:t>
            </a:r>
            <a:r>
              <a:rPr lang="cs-CZ" baseline="30000" dirty="0" smtClean="0"/>
              <a:t>3</a:t>
            </a:r>
            <a:r>
              <a:rPr lang="cs-CZ" dirty="0" smtClean="0"/>
              <a:t> </a:t>
            </a:r>
            <a:r>
              <a:rPr lang="cs-CZ" dirty="0"/>
              <a:t>=</a:t>
            </a:r>
          </a:p>
          <a:p>
            <a:pPr marL="0" indent="0">
              <a:buNone/>
            </a:pPr>
            <a:r>
              <a:rPr lang="cs-CZ" dirty="0"/>
              <a:t>–</a:t>
            </a:r>
            <a:r>
              <a:rPr lang="cs-CZ" dirty="0" smtClean="0"/>
              <a:t>4x</a:t>
            </a:r>
            <a:r>
              <a:rPr lang="cs-CZ" baseline="30000" dirty="0" smtClean="0"/>
              <a:t>2</a:t>
            </a:r>
            <a:r>
              <a:rPr lang="cs-CZ" dirty="0" smtClean="0"/>
              <a:t>y </a:t>
            </a:r>
            <a:r>
              <a:rPr lang="cs-CZ" dirty="0"/>
              <a:t>∙ </a:t>
            </a:r>
            <a:r>
              <a:rPr lang="cs-CZ" dirty="0" smtClean="0"/>
              <a:t>(–3x</a:t>
            </a:r>
            <a:r>
              <a:rPr lang="cs-CZ" baseline="30000" dirty="0" smtClean="0"/>
              <a:t>2</a:t>
            </a:r>
            <a:r>
              <a:rPr lang="cs-CZ" dirty="0" smtClean="0"/>
              <a:t>y </a:t>
            </a:r>
            <a:r>
              <a:rPr lang="cs-CZ" dirty="0"/>
              <a:t>– </a:t>
            </a:r>
            <a:r>
              <a:rPr lang="cs-CZ" dirty="0" smtClean="0"/>
              <a:t>2xy + 6xy</a:t>
            </a:r>
            <a:r>
              <a:rPr lang="cs-CZ" baseline="30000" dirty="0" smtClean="0"/>
              <a:t>2</a:t>
            </a:r>
            <a:r>
              <a:rPr lang="cs-CZ" dirty="0" smtClean="0"/>
              <a:t>) =</a:t>
            </a:r>
            <a:endParaRPr lang="cs-CZ" dirty="0"/>
          </a:p>
        </p:txBody>
      </p:sp>
      <p:sp>
        <p:nvSpPr>
          <p:cNvPr id="9" name="Oblouk 8"/>
          <p:cNvSpPr/>
          <p:nvPr/>
        </p:nvSpPr>
        <p:spPr>
          <a:xfrm>
            <a:off x="2627784" y="1484784"/>
            <a:ext cx="1008112" cy="432048"/>
          </a:xfrm>
          <a:prstGeom prst="arc">
            <a:avLst>
              <a:gd name="adj1" fmla="val 10702924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louk 10"/>
          <p:cNvSpPr/>
          <p:nvPr/>
        </p:nvSpPr>
        <p:spPr>
          <a:xfrm>
            <a:off x="1907704" y="1404065"/>
            <a:ext cx="1728192" cy="720080"/>
          </a:xfrm>
          <a:prstGeom prst="arc">
            <a:avLst>
              <a:gd name="adj1" fmla="val 10702924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louk 11"/>
          <p:cNvSpPr/>
          <p:nvPr/>
        </p:nvSpPr>
        <p:spPr>
          <a:xfrm>
            <a:off x="899592" y="1260049"/>
            <a:ext cx="2736304" cy="936104"/>
          </a:xfrm>
          <a:prstGeom prst="arc">
            <a:avLst>
              <a:gd name="adj1" fmla="val 10702924"/>
              <a:gd name="adj2" fmla="val 0"/>
            </a:avLst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270010" y="1620089"/>
            <a:ext cx="124425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12x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y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364088" y="1620089"/>
            <a:ext cx="133402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+ 6x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y</a:t>
            </a:r>
            <a:r>
              <a:rPr lang="cs-CZ" sz="3200" baseline="30000" dirty="0" smtClean="0"/>
              <a:t>3</a:t>
            </a:r>
            <a:endParaRPr lang="cs-CZ" sz="3200" baseline="30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88224" y="1620089"/>
            <a:ext cx="151195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</a:t>
            </a:r>
            <a:r>
              <a:rPr lang="cs-CZ" sz="3200" baseline="30000" dirty="0" smtClean="0"/>
              <a:t> </a:t>
            </a:r>
            <a:r>
              <a:rPr lang="cs-CZ" sz="3200" dirty="0" smtClean="0"/>
              <a:t>15x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y</a:t>
            </a:r>
            <a:r>
              <a:rPr lang="cs-CZ" sz="3200" baseline="30000" dirty="0" smtClean="0"/>
              <a:t>2</a:t>
            </a:r>
            <a:endParaRPr lang="cs-CZ" sz="3200" baseline="30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3204265"/>
            <a:ext cx="32848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3a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b + 3ab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+ 3abc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779912" y="3708321"/>
            <a:ext cx="26709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4a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 – 6a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+ 10a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951422" y="4221088"/>
            <a:ext cx="379302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–10x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y + 15xy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– 30xy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455478" y="4788441"/>
            <a:ext cx="347883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–6m</a:t>
            </a:r>
            <a:r>
              <a:rPr lang="cs-CZ" sz="3200" baseline="30000" dirty="0" smtClean="0"/>
              <a:t>5</a:t>
            </a:r>
            <a:r>
              <a:rPr lang="cs-CZ" sz="3200" dirty="0" smtClean="0"/>
              <a:t> + 12m</a:t>
            </a:r>
            <a:r>
              <a:rPr lang="cs-CZ" sz="3200" baseline="30000" dirty="0" smtClean="0"/>
              <a:t>4</a:t>
            </a:r>
            <a:r>
              <a:rPr lang="cs-CZ" sz="3200" dirty="0" smtClean="0"/>
              <a:t> + 2m</a:t>
            </a:r>
            <a:r>
              <a:rPr lang="cs-CZ" sz="3200" baseline="30000" dirty="0" smtClean="0"/>
              <a:t>3</a:t>
            </a:r>
            <a:endParaRPr lang="cs-CZ" sz="3200" baseline="30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211960" y="5292497"/>
            <a:ext cx="369364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–10r</a:t>
            </a:r>
            <a:r>
              <a:rPr lang="cs-CZ" sz="3200" baseline="30000" dirty="0" smtClean="0"/>
              <a:t>5</a:t>
            </a:r>
            <a:r>
              <a:rPr lang="cs-CZ" sz="3200" dirty="0" smtClean="0"/>
              <a:t> + 30p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r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 – 15r</a:t>
            </a:r>
            <a:r>
              <a:rPr lang="cs-CZ" sz="3200" baseline="30000" dirty="0" smtClean="0"/>
              <a:t>4</a:t>
            </a:r>
            <a:endParaRPr lang="cs-CZ" sz="3200" baseline="300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178841" y="5868561"/>
            <a:ext cx="393729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12x</a:t>
            </a:r>
            <a:r>
              <a:rPr lang="cs-CZ" sz="3200" baseline="30000" dirty="0" smtClean="0"/>
              <a:t>4</a:t>
            </a:r>
            <a:r>
              <a:rPr lang="cs-CZ" sz="3200" dirty="0" smtClean="0"/>
              <a:t>y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+ 8x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y</a:t>
            </a:r>
            <a:r>
              <a:rPr lang="cs-CZ" sz="3200" baseline="30000" dirty="0" smtClean="0"/>
              <a:t>2</a:t>
            </a:r>
            <a:r>
              <a:rPr lang="cs-CZ" sz="3200" dirty="0" smtClean="0"/>
              <a:t> – 24x</a:t>
            </a:r>
            <a:r>
              <a:rPr lang="cs-CZ" sz="3200" baseline="30000" dirty="0" smtClean="0"/>
              <a:t>3</a:t>
            </a:r>
            <a:r>
              <a:rPr lang="cs-CZ" sz="3200" dirty="0" smtClean="0"/>
              <a:t>y</a:t>
            </a:r>
            <a:r>
              <a:rPr lang="cs-CZ" sz="3200" baseline="30000" dirty="0" smtClean="0"/>
              <a:t>3</a:t>
            </a:r>
            <a:endParaRPr lang="cs-CZ" sz="3200" baseline="30000" dirty="0"/>
          </a:p>
        </p:txBody>
      </p:sp>
    </p:spTree>
    <p:extLst>
      <p:ext uri="{BB962C8B-B14F-4D97-AF65-F5344CB8AC3E}">
        <p14:creationId xmlns:p14="http://schemas.microsoft.com/office/powerpoint/2010/main" xmlns="" val="41026085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8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8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0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0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16" grpId="0"/>
      <p:bldP spid="18" grpId="0"/>
      <p:bldP spid="19" grpId="0"/>
      <p:bldP spid="20" grpId="0"/>
      <p:bldP spid="2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Vypočítej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sz="2800" dirty="0" smtClean="0"/>
              <a:t>6ab – 3a ∙ (b + 3) =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5 ∙ (2s + 3t) + 3 ∙ (6s + 2t) =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m ∙ (m – 2n) – m ∙ (m + n) =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r>
              <a:rPr lang="cs-CZ" sz="2800" dirty="0" smtClean="0"/>
              <a:t>4 ∙ (3x + 2y) – 5 ∙ (2x – 3y)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51722" y="1620089"/>
            <a:ext cx="7280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6ab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940152" y="1600925"/>
            <a:ext cx="7280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3ab</a:t>
            </a:r>
            <a:endParaRPr lang="cs-CZ" sz="2800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3323730" y="2060848"/>
            <a:ext cx="5400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4331842" y="2060848"/>
            <a:ext cx="5400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292080" y="2060848"/>
            <a:ext cx="36000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6948264" y="2060848"/>
            <a:ext cx="396000" cy="0"/>
          </a:xfrm>
          <a:prstGeom prst="line">
            <a:avLst/>
          </a:prstGeom>
          <a:ln w="38100"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11"/>
          <p:cNvCxnSpPr/>
          <p:nvPr/>
        </p:nvCxnSpPr>
        <p:spPr>
          <a:xfrm>
            <a:off x="6012160" y="2060848"/>
            <a:ext cx="540000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6550476" y="1609636"/>
            <a:ext cx="8819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 – 9a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971266" y="1600925"/>
            <a:ext cx="9893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 3ab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69633" y="1600925"/>
            <a:ext cx="10615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 9a =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355976" y="2636912"/>
            <a:ext cx="32768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10s + 15t + 18s + 6t =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7516528" y="2617748"/>
            <a:ext cx="15199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28s + 21t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572000" y="3645024"/>
            <a:ext cx="342754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– 2mn – m</a:t>
            </a:r>
            <a:r>
              <a:rPr lang="cs-CZ" sz="2800" baseline="30000" dirty="0" smtClean="0"/>
              <a:t>2</a:t>
            </a:r>
            <a:r>
              <a:rPr lang="cs-CZ" sz="2800" dirty="0" smtClean="0"/>
              <a:t> – </a:t>
            </a:r>
            <a:r>
              <a:rPr lang="cs-CZ" sz="2800" dirty="0" err="1" smtClean="0"/>
              <a:t>mn</a:t>
            </a:r>
            <a:r>
              <a:rPr lang="cs-CZ" sz="2800" dirty="0" smtClean="0"/>
              <a:t> =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941451" y="3645024"/>
            <a:ext cx="10230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–3mn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499992" y="4653136"/>
            <a:ext cx="33890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12x + 8y – 10x + 15y =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740352" y="4653136"/>
            <a:ext cx="13933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2x + 23y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000748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8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9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17911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258</TotalTime>
  <Words>708</Words>
  <Application>Microsoft Office PowerPoint</Application>
  <PresentationFormat>Předvádění na obrazovce (4:3)</PresentationFormat>
  <Paragraphs>147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1_Motiv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Násobení mnohočlenu jednočlenem</vt:lpstr>
      <vt:lpstr>Násobení jednočlenů</vt:lpstr>
      <vt:lpstr>Násobení jednočlenů</vt:lpstr>
      <vt:lpstr>Násobení mnohočlenu jednočlenem</vt:lpstr>
      <vt:lpstr>Násobení mnohočlenu jednočlenem</vt:lpstr>
      <vt:lpstr>Násobení mnohočlenu jednočlenem</vt:lpstr>
      <vt:lpstr>Vypočítej</vt:lpstr>
      <vt:lpstr>Zdroje</vt:lpstr>
    </vt:vector>
  </TitlesOfParts>
  <Company>ZŠ Ústí nad Labem, Anežky České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Mnohočleny</dc:title>
  <dc:creator>Roman Marschner</dc:creator>
  <cp:lastModifiedBy>Roman</cp:lastModifiedBy>
  <cp:revision>25</cp:revision>
  <dcterms:created xsi:type="dcterms:W3CDTF">2013-01-02T15:48:15Z</dcterms:created>
  <dcterms:modified xsi:type="dcterms:W3CDTF">2013-05-03T18:41:31Z</dcterms:modified>
</cp:coreProperties>
</file>