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97" r:id="rId2"/>
    <p:sldId id="298" r:id="rId3"/>
    <p:sldId id="256" r:id="rId4"/>
    <p:sldId id="259" r:id="rId5"/>
    <p:sldId id="260" r:id="rId6"/>
    <p:sldId id="261" r:id="rId7"/>
    <p:sldId id="295" r:id="rId8"/>
    <p:sldId id="266" r:id="rId9"/>
    <p:sldId id="279" r:id="rId10"/>
    <p:sldId id="267" r:id="rId11"/>
    <p:sldId id="262" r:id="rId12"/>
    <p:sldId id="268" r:id="rId13"/>
    <p:sldId id="263" r:id="rId14"/>
    <p:sldId id="264" r:id="rId15"/>
    <p:sldId id="280" r:id="rId16"/>
    <p:sldId id="269" r:id="rId17"/>
    <p:sldId id="272" r:id="rId18"/>
    <p:sldId id="273" r:id="rId19"/>
    <p:sldId id="274" r:id="rId20"/>
    <p:sldId id="275" r:id="rId21"/>
    <p:sldId id="276" r:id="rId22"/>
    <p:sldId id="277" r:id="rId23"/>
    <p:sldId id="265" r:id="rId24"/>
    <p:sldId id="281" r:id="rId25"/>
    <p:sldId id="284" r:id="rId26"/>
    <p:sldId id="291" r:id="rId27"/>
    <p:sldId id="293" r:id="rId28"/>
    <p:sldId id="294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E0C71F1-027F-424B-96EE-29B969BDCF2E}">
          <p14:sldIdLst>
            <p14:sldId id="297"/>
            <p14:sldId id="298"/>
            <p14:sldId id="256"/>
            <p14:sldId id="259"/>
            <p14:sldId id="260"/>
            <p14:sldId id="261"/>
            <p14:sldId id="295"/>
            <p14:sldId id="266"/>
            <p14:sldId id="279"/>
            <p14:sldId id="267"/>
            <p14:sldId id="262"/>
            <p14:sldId id="268"/>
            <p14:sldId id="263"/>
            <p14:sldId id="264"/>
            <p14:sldId id="280"/>
            <p14:sldId id="269"/>
            <p14:sldId id="272"/>
            <p14:sldId id="273"/>
            <p14:sldId id="274"/>
            <p14:sldId id="275"/>
            <p14:sldId id="276"/>
            <p14:sldId id="277"/>
            <p14:sldId id="265"/>
            <p14:sldId id="281"/>
            <p14:sldId id="284"/>
            <p14:sldId id="291"/>
            <p14:sldId id="293"/>
          </p14:sldIdLst>
        </p14:section>
        <p14:section name="Oddíl bez názvu" id="{D7038E40-0869-4E47-95AE-DB37B49FD125}">
          <p14:sldIdLst>
            <p14:sldId id="29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9" autoAdjust="0"/>
    <p:restoredTop sz="94660"/>
  </p:normalViewPr>
  <p:slideViewPr>
    <p:cSldViewPr>
      <p:cViewPr varScale="1">
        <p:scale>
          <a:sx n="69" d="100"/>
          <a:sy n="69" d="100"/>
        </p:scale>
        <p:origin x="-142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32</a:t>
          </a:r>
          <a:r>
            <a:rPr lang="cs-CZ" sz="2000" baseline="0" dirty="0" smtClean="0"/>
            <a:t>_INOVACE_1</a:t>
          </a:r>
          <a:r>
            <a:rPr lang="cs-CZ" sz="2000" baseline="0" dirty="0" smtClean="0">
              <a:solidFill>
                <a:srgbClr val="FF0000"/>
              </a:solidFill>
            </a:rPr>
            <a:t>1_D_10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FF0000"/>
              </a:solidFill>
            </a:rPr>
            <a:t>D – 7.A – Život na Velké Moravě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A5A7E31-5B1E-4618-888D-8A242C0BD053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AFC76AA-C749-46A5-9953-34A6230266D6}" type="presOf" srcId="{D1D4F407-5343-4D3F-B5B9-D407B03CAEB4}" destId="{D005CE8C-CC26-4C3E-AC11-E15060ECD759}" srcOrd="0" destOrd="0" presId="urn:microsoft.com/office/officeart/2005/8/layout/target3"/>
    <dgm:cxn modelId="{6C04B97A-DB5D-44C1-BA87-5A8B7C35E58F}" type="presOf" srcId="{D8197B8C-B260-4A16-BDF4-0947B075E274}" destId="{5A5FFA88-C948-4069-8E93-59FA12366E83}" srcOrd="1" destOrd="0" presId="urn:microsoft.com/office/officeart/2005/8/layout/target3"/>
    <dgm:cxn modelId="{DD9F2151-FDC8-40D2-9D9D-A8BFFB5B2AF9}" type="presOf" srcId="{4C35D32F-0EAB-4CD7-82EE-45574DC2A586}" destId="{8BEBB6EC-1DAA-4CAC-8A25-BC0FCBD5DBD5}" srcOrd="0" destOrd="0" presId="urn:microsoft.com/office/officeart/2005/8/layout/target3"/>
    <dgm:cxn modelId="{D9BD8EF0-96F5-46F0-A477-0B5C02C34EE9}" type="presOf" srcId="{D1B46980-6531-4606-95E6-44980827E919}" destId="{2BE915AB-18AA-4053-B92C-3BFC9ED204BB}" srcOrd="1" destOrd="0" presId="urn:microsoft.com/office/officeart/2005/8/layout/target3"/>
    <dgm:cxn modelId="{41DD35BB-676C-4B47-92EE-4AA285380ACA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4261874-689F-4D78-80CF-1CB621BE5AAD}" type="presOf" srcId="{4C35D32F-0EAB-4CD7-82EE-45574DC2A586}" destId="{890E4F0B-2866-4A3F-A3C7-2A14B1797930}" srcOrd="1" destOrd="0" presId="urn:microsoft.com/office/officeart/2005/8/layout/target3"/>
    <dgm:cxn modelId="{9F5D8057-AA28-40A6-92B0-19C7F623F270}" type="presOf" srcId="{D1B46980-6531-4606-95E6-44980827E919}" destId="{6140AFEC-043D-4C43-A2F9-D0F5331DF3A3}" srcOrd="0" destOrd="0" presId="urn:microsoft.com/office/officeart/2005/8/layout/target3"/>
    <dgm:cxn modelId="{17B9E792-7812-4071-9FE9-08B1586FC06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1D7306B-A9FE-4E25-BA19-7576FB3F4279}" type="presOf" srcId="{757F3AB3-0718-4624-B441-E567A8F0AB56}" destId="{333A1088-737F-45CB-B68E-254E46348037}" srcOrd="0" destOrd="0" presId="urn:microsoft.com/office/officeart/2005/8/layout/target3"/>
    <dgm:cxn modelId="{234634D5-C01E-4E9E-A2B9-E66111385C72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A4F03CD-98F7-461E-B3AA-5A3792B75DBD}" type="presParOf" srcId="{333A1088-737F-45CB-B68E-254E46348037}" destId="{F5ABB229-8D3B-4694-996A-96F23CF14429}" srcOrd="0" destOrd="0" presId="urn:microsoft.com/office/officeart/2005/8/layout/target3"/>
    <dgm:cxn modelId="{ACF22E64-002A-4A93-935D-CA347B237DF3}" type="presParOf" srcId="{333A1088-737F-45CB-B68E-254E46348037}" destId="{F41139FD-01EE-4571-8B17-4FB00FC51163}" srcOrd="1" destOrd="0" presId="urn:microsoft.com/office/officeart/2005/8/layout/target3"/>
    <dgm:cxn modelId="{572418B8-64AE-479A-AB20-71E2A6A973D6}" type="presParOf" srcId="{333A1088-737F-45CB-B68E-254E46348037}" destId="{D005CE8C-CC26-4C3E-AC11-E15060ECD759}" srcOrd="2" destOrd="0" presId="urn:microsoft.com/office/officeart/2005/8/layout/target3"/>
    <dgm:cxn modelId="{2241EB03-9C07-4F02-A5E5-5C33EF459938}" type="presParOf" srcId="{333A1088-737F-45CB-B68E-254E46348037}" destId="{2C702D82-9B77-49B7-9568-BB8EB47C3372}" srcOrd="3" destOrd="0" presId="urn:microsoft.com/office/officeart/2005/8/layout/target3"/>
    <dgm:cxn modelId="{51A4DB62-6078-4BFE-92B8-F87A9FE25515}" type="presParOf" srcId="{333A1088-737F-45CB-B68E-254E46348037}" destId="{A52A0455-90FF-4808-ABD0-F02540D31D5A}" srcOrd="4" destOrd="0" presId="urn:microsoft.com/office/officeart/2005/8/layout/target3"/>
    <dgm:cxn modelId="{79C274AA-3DC2-431A-982A-53141261713F}" type="presParOf" srcId="{333A1088-737F-45CB-B68E-254E46348037}" destId="{6140AFEC-043D-4C43-A2F9-D0F5331DF3A3}" srcOrd="5" destOrd="0" presId="urn:microsoft.com/office/officeart/2005/8/layout/target3"/>
    <dgm:cxn modelId="{961C0C07-6895-4FDF-97BE-65377D6B04E8}" type="presParOf" srcId="{333A1088-737F-45CB-B68E-254E46348037}" destId="{9358AC05-5D7D-4327-9F80-1AD486AEA664}" srcOrd="6" destOrd="0" presId="urn:microsoft.com/office/officeart/2005/8/layout/target3"/>
    <dgm:cxn modelId="{6F27186D-439E-419E-880A-3D3CA911083F}" type="presParOf" srcId="{333A1088-737F-45CB-B68E-254E46348037}" destId="{313FC574-E1CD-4FB4-B054-0B805CE0447D}" srcOrd="7" destOrd="0" presId="urn:microsoft.com/office/officeart/2005/8/layout/target3"/>
    <dgm:cxn modelId="{80CFC54B-9621-479C-86D1-A2EBABAA30C1}" type="presParOf" srcId="{333A1088-737F-45CB-B68E-254E46348037}" destId="{619D679B-A015-4ECF-8348-D1034C574F40}" srcOrd="8" destOrd="0" presId="urn:microsoft.com/office/officeart/2005/8/layout/target3"/>
    <dgm:cxn modelId="{A9418090-0B83-4765-918C-9F816A587FB5}" type="presParOf" srcId="{333A1088-737F-45CB-B68E-254E46348037}" destId="{322283A8-4A27-4CDA-BAE3-F381106A9174}" srcOrd="9" destOrd="0" presId="urn:microsoft.com/office/officeart/2005/8/layout/target3"/>
    <dgm:cxn modelId="{860F1DFA-CE99-4BE9-91CE-8E40E153C016}" type="presParOf" srcId="{333A1088-737F-45CB-B68E-254E46348037}" destId="{FFC9F71D-1B4F-4AD9-A4A6-86ADEFC8AF5C}" srcOrd="10" destOrd="0" presId="urn:microsoft.com/office/officeart/2005/8/layout/target3"/>
    <dgm:cxn modelId="{45A42606-AA61-434B-8B65-177409A5091D}" type="presParOf" srcId="{333A1088-737F-45CB-B68E-254E46348037}" destId="{25B08C86-7E15-44DC-BE7F-FFB55DD49D12}" srcOrd="11" destOrd="0" presId="urn:microsoft.com/office/officeart/2005/8/layout/target3"/>
    <dgm:cxn modelId="{BA4AF34E-6EF8-48A7-93ED-D173EB90817C}" type="presParOf" srcId="{333A1088-737F-45CB-B68E-254E46348037}" destId="{76644BE8-9D7C-4C09-B250-3D10AF48CBB7}" srcOrd="12" destOrd="0" presId="urn:microsoft.com/office/officeart/2005/8/layout/target3"/>
    <dgm:cxn modelId="{DDFB57C9-ABF4-47EF-84D6-4DD3D475E309}" type="presParOf" srcId="{333A1088-737F-45CB-B68E-254E46348037}" destId="{EE85B701-7295-41C0-BA7A-34D3756A2AE6}" srcOrd="13" destOrd="0" presId="urn:microsoft.com/office/officeart/2005/8/layout/target3"/>
    <dgm:cxn modelId="{F6293078-5269-47EB-8C58-ECF7205F0359}" type="presParOf" srcId="{333A1088-737F-45CB-B68E-254E46348037}" destId="{8BEBB6EC-1DAA-4CAC-8A25-BC0FCBD5DBD5}" srcOrd="14" destOrd="0" presId="urn:microsoft.com/office/officeart/2005/8/layout/target3"/>
    <dgm:cxn modelId="{EFCAB81F-9600-40F1-A9A1-743A29FA10EE}" type="presParOf" srcId="{333A1088-737F-45CB-B68E-254E46348037}" destId="{AED2198E-93D5-4001-81B4-73124B309672}" srcOrd="15" destOrd="0" presId="urn:microsoft.com/office/officeart/2005/8/layout/target3"/>
    <dgm:cxn modelId="{0F3D5643-D8F7-4230-914B-527388C3380F}" type="presParOf" srcId="{333A1088-737F-45CB-B68E-254E46348037}" destId="{2BE915AB-18AA-4053-B92C-3BFC9ED204BB}" srcOrd="16" destOrd="0" presId="urn:microsoft.com/office/officeart/2005/8/layout/target3"/>
    <dgm:cxn modelId="{BF09C176-5C52-4EC3-B78C-217EB553186B}" type="presParOf" srcId="{333A1088-737F-45CB-B68E-254E46348037}" destId="{6BB5E863-4638-4E1D-BFDE-399D028AC4ED}" srcOrd="17" destOrd="0" presId="urn:microsoft.com/office/officeart/2005/8/layout/target3"/>
    <dgm:cxn modelId="{94D3A8EB-58D8-4355-B28C-12ECB68FB1FF}" type="presParOf" srcId="{333A1088-737F-45CB-B68E-254E46348037}" destId="{5A5FFA88-C948-4069-8E93-59FA12366E83}" srcOrd="18" destOrd="0" presId="urn:microsoft.com/office/officeart/2005/8/layout/target3"/>
    <dgm:cxn modelId="{8D31173D-C920-406B-A4E1-2DC590552F0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32</a:t>
          </a:r>
          <a:r>
            <a:rPr lang="cs-CZ" sz="2000" kern="1200" baseline="0" dirty="0" smtClean="0"/>
            <a:t>_INOVACE_1</a:t>
          </a:r>
          <a:r>
            <a:rPr lang="cs-CZ" sz="2000" kern="1200" baseline="0" dirty="0" smtClean="0">
              <a:solidFill>
                <a:srgbClr val="FF0000"/>
              </a:solidFill>
            </a:rPr>
            <a:t>1_D_10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FF0000"/>
              </a:solidFill>
            </a:rPr>
            <a:t>D – 7.A – Život na Velké Moravě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A2B1B2-81F4-4695-9645-F5D8EFA50926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B9F699-F4BA-43D5-8CAC-FBBD7FB099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609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DD470B-FEFA-470E-9EF3-674D295EDDAF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1081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Nácvik bojového postavení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B9F699-F4BA-43D5-8CAC-FBBD7FB0990E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2307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specialy/nejvetsicech/img/historie/mapa2.gif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5811126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45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cs-CZ" sz="2000" dirty="0" smtClean="0"/>
              <a:t>Tato prezentace slouží k zopakování a upevnění učiva o životě a kultuře Velké Moravy. Prezentaci předcházely dvě exkurze (do Památníku Velké Moravy a </a:t>
            </a:r>
            <a:r>
              <a:rPr lang="cs-CZ" sz="2000" dirty="0" err="1" smtClean="0"/>
              <a:t>Archeoskanzenu</a:t>
            </a:r>
            <a:r>
              <a:rPr lang="cs-CZ" sz="2000" dirty="0" smtClean="0"/>
              <a:t> Modrá), kde se žáci seznámili s životem, kulturou, hmotnými                               i písemnými prameny z tohoto období. Cílem prezentace je připomenout a upevnit poznatky, které žáci získali a názorně shrnout pomocí pořízených fotografií celé učivo</a:t>
            </a:r>
            <a:r>
              <a:rPr lang="cs-CZ" sz="2000" dirty="0" smtClean="0"/>
              <a:t>.</a:t>
            </a:r>
          </a:p>
          <a:p>
            <a:pPr algn="just"/>
            <a:r>
              <a:rPr lang="cs-CZ" sz="2000" dirty="0" smtClean="0"/>
              <a:t>Práce s prezentací byla velmi jednoduchá, žáci reagovali pozitivně. Díky fotografiím si znovu připomněli, co se dozvěděli o životě Slovanů. Byli schopní popisovat obrázky, doplňovat společně jednotlivé detaily. Výklad učiva pro ně byl velmi zajímavý </a:t>
            </a:r>
            <a:r>
              <a:rPr lang="cs-CZ" sz="2000" smtClean="0"/>
              <a:t>a zábavný.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04361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ŽIVOT NA VELKÉ MORAVĚ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VELKOMORAVSKÁ HRADIŠTĚ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1443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ÚZEMÍ VELKÉ MORAVY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1844824"/>
            <a:ext cx="5159656" cy="4363316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www.ceskatelevize.cz/specialy/nejvetsicech/img/historie/mapa2.gif</a:t>
            </a: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372200" y="2852936"/>
            <a:ext cx="201622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Centrum mezi řekami </a:t>
            </a:r>
            <a:r>
              <a:rPr lang="cs-CZ" b="1" dirty="0"/>
              <a:t>Moravou</a:t>
            </a:r>
            <a:r>
              <a:rPr lang="cs-CZ" dirty="0"/>
              <a:t> a </a:t>
            </a:r>
            <a:r>
              <a:rPr lang="cs-CZ" b="1" dirty="0"/>
              <a:t>Dyjí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Později připojeno </a:t>
            </a:r>
            <a:r>
              <a:rPr lang="cs-CZ" b="1" dirty="0"/>
              <a:t>západní Slovensko, Čechy </a:t>
            </a:r>
            <a:r>
              <a:rPr lang="cs-CZ" dirty="0"/>
              <a:t>a </a:t>
            </a:r>
            <a:r>
              <a:rPr lang="cs-CZ" b="1" dirty="0"/>
              <a:t>Polsko</a:t>
            </a:r>
          </a:p>
        </p:txBody>
      </p:sp>
    </p:spTree>
    <p:extLst>
      <p:ext uri="{BB962C8B-B14F-4D97-AF65-F5344CB8AC3E}">
        <p14:creationId xmlns:p14="http://schemas.microsoft.com/office/powerpoint/2010/main" val="1877857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VELKOMORAVSKÁ HRADIŠTĚ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276872"/>
            <a:ext cx="6777317" cy="3508977"/>
          </a:xfrm>
        </p:spPr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ejvýznamnější </a:t>
            </a:r>
            <a:r>
              <a:rPr lang="cs-CZ" b="1" dirty="0" smtClean="0"/>
              <a:t>Staré Město u Uherského Hradiště, Valy u Mikulčic, Pohansko u Břeclavi, Děvín, Bratislava, Nitra</a:t>
            </a:r>
          </a:p>
          <a:p>
            <a:r>
              <a:rPr lang="cs-CZ" dirty="0" smtClean="0"/>
              <a:t>sídlo knížete a velmožů (kamenné knížecí paláce)</a:t>
            </a:r>
          </a:p>
          <a:p>
            <a:r>
              <a:rPr lang="cs-CZ" dirty="0" smtClean="0"/>
              <a:t>sídlo křesťanství (kamenné kostely)</a:t>
            </a:r>
          </a:p>
          <a:p>
            <a:r>
              <a:rPr lang="cs-CZ" dirty="0" smtClean="0"/>
              <a:t>centra řemeslné výroby</a:t>
            </a:r>
          </a:p>
          <a:p>
            <a:r>
              <a:rPr lang="cs-CZ" dirty="0" smtClean="0"/>
              <a:t>centra obchodu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134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8024" y="5013176"/>
            <a:ext cx="3300984" cy="4789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Slovanské hradiště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716016" y="5517232"/>
            <a:ext cx="3300573" cy="448040"/>
          </a:xfrm>
        </p:spPr>
        <p:txBody>
          <a:bodyPr/>
          <a:lstStyle/>
          <a:p>
            <a:r>
              <a:rPr lang="cs-CZ" dirty="0" smtClean="0"/>
              <a:t>Vstupní brána s hlásnou věží</a:t>
            </a:r>
            <a:endParaRPr lang="cs-CZ" dirty="0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42" t="9196" r="26967"/>
          <a:stretch/>
        </p:blipFill>
        <p:spPr>
          <a:xfrm rot="16200000">
            <a:off x="2066572" y="-258259"/>
            <a:ext cx="4231139" cy="6277066"/>
          </a:xfrm>
        </p:spPr>
      </p:pic>
    </p:spTree>
    <p:extLst>
      <p:ext uri="{BB962C8B-B14F-4D97-AF65-F5344CB8AC3E}">
        <p14:creationId xmlns:p14="http://schemas.microsoft.com/office/powerpoint/2010/main" val="440023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hradiště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276872"/>
            <a:ext cx="6777317" cy="3508977"/>
          </a:xfrm>
        </p:spPr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pevněná sídla </a:t>
            </a:r>
            <a:r>
              <a:rPr lang="cs-CZ" b="1" dirty="0" smtClean="0"/>
              <a:t>palisádou</a:t>
            </a:r>
            <a:r>
              <a:rPr lang="cs-CZ" dirty="0" smtClean="0"/>
              <a:t> (hradby z kůlů)</a:t>
            </a:r>
          </a:p>
          <a:p>
            <a:r>
              <a:rPr lang="cs-CZ" dirty="0"/>
              <a:t>v</a:t>
            </a:r>
            <a:r>
              <a:rPr lang="cs-CZ" dirty="0" smtClean="0"/>
              <a:t>yužití přirozeného terénu (vyvýšeniny, vodní toky)</a:t>
            </a:r>
          </a:p>
          <a:p>
            <a:r>
              <a:rPr lang="cs-CZ" dirty="0"/>
              <a:t>u</a:t>
            </a:r>
            <a:r>
              <a:rPr lang="cs-CZ" dirty="0" smtClean="0"/>
              <a:t>vnitř obydlí pro zemědělce a řemeslníky (dřevěné sruby)</a:t>
            </a:r>
          </a:p>
          <a:p>
            <a:r>
              <a:rPr lang="cs-CZ" dirty="0"/>
              <a:t>k</a:t>
            </a:r>
            <a:r>
              <a:rPr lang="cs-CZ" dirty="0" smtClean="0"/>
              <a:t>nížecí sídlo obehnáno další hradbou, uvnitř kamenný palác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019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Zemědělství, stravování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ěstovali pšenici, oves, ječmen, žito, proso, hrách, mák, hrušky, jablka, řepu, zelí, kapustu, cibuli, česnek, mrkev, celer..</a:t>
            </a:r>
          </a:p>
          <a:p>
            <a:r>
              <a:rPr lang="cs-CZ" dirty="0" smtClean="0"/>
              <a:t>sbírali houby, lesní plody, med (</a:t>
            </a:r>
            <a:r>
              <a:rPr lang="cs-CZ" b="1" dirty="0" smtClean="0"/>
              <a:t>brtníci</a:t>
            </a:r>
            <a:r>
              <a:rPr lang="cs-CZ" dirty="0" smtClean="0"/>
              <a:t>)</a:t>
            </a:r>
          </a:p>
          <a:p>
            <a:r>
              <a:rPr lang="cs-CZ" dirty="0" smtClean="0"/>
              <a:t>znali některá koření a chmel</a:t>
            </a:r>
          </a:p>
          <a:p>
            <a:r>
              <a:rPr lang="cs-CZ" dirty="0" smtClean="0"/>
              <a:t>chovali krávy, ovce, koně, prasata, drůbež, slepice, husy</a:t>
            </a:r>
          </a:p>
          <a:p>
            <a:r>
              <a:rPr lang="cs-CZ" dirty="0" smtClean="0"/>
              <a:t>doplněk výživy rybolov</a:t>
            </a:r>
          </a:p>
        </p:txBody>
      </p:sp>
    </p:spTree>
    <p:extLst>
      <p:ext uri="{BB962C8B-B14F-4D97-AF65-F5344CB8AC3E}">
        <p14:creationId xmlns:p14="http://schemas.microsoft.com/office/powerpoint/2010/main" val="3990797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500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-25941" y="332656"/>
            <a:ext cx="916994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 plodin připravovali kaše, placky…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64724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obdělávání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26222" y="2323652"/>
            <a:ext cx="6494587" cy="3508977"/>
          </a:xfrm>
        </p:spPr>
        <p:txBody>
          <a:bodyPr/>
          <a:lstStyle/>
          <a:p>
            <a:r>
              <a:rPr lang="cs-CZ" dirty="0" smtClean="0"/>
              <a:t>nejobtížnější práce</a:t>
            </a:r>
          </a:p>
          <a:p>
            <a:r>
              <a:rPr lang="cs-CZ" dirty="0" smtClean="0"/>
              <a:t>používali jednoduchý hák tažený dobytkem</a:t>
            </a:r>
          </a:p>
          <a:p>
            <a:r>
              <a:rPr lang="cs-CZ" dirty="0" smtClean="0"/>
              <a:t>pozemky orali dvakrát – podélně, napříč</a:t>
            </a:r>
          </a:p>
          <a:p>
            <a:r>
              <a:rPr lang="cs-CZ" dirty="0" smtClean="0"/>
              <a:t>obdělávali jen část půdy, zbytek ležel ladem a pásl se tam dobytek</a:t>
            </a:r>
            <a:endParaRPr lang="cs-CZ" dirty="0"/>
          </a:p>
        </p:txBody>
      </p:sp>
      <p:pic>
        <p:nvPicPr>
          <p:cNvPr id="3074" name="Picture 2" descr="C:\Users\Demeter\AppData\Local\Microsoft\Windows\Temporary Internet Files\Content.IE5\E42J0W0S\MC900329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3510" y="996574"/>
            <a:ext cx="210316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emeter\AppData\Local\Microsoft\Windows\Temporary Internet Files\Content.IE5\VPDPR4H7\MC9003296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4855" y="5085184"/>
            <a:ext cx="1604806" cy="1233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5742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křižovatka obchodních cest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vývoz </a:t>
            </a:r>
            <a:r>
              <a:rPr lang="cs-CZ" b="1" dirty="0" smtClean="0"/>
              <a:t>kůží, kožešin, vosku, medu, plátna, stříbra, koní</a:t>
            </a:r>
          </a:p>
          <a:p>
            <a:r>
              <a:rPr lang="cs-CZ" dirty="0" smtClean="0"/>
              <a:t>dovoz </a:t>
            </a:r>
            <a:r>
              <a:rPr lang="cs-CZ" b="1" dirty="0" smtClean="0"/>
              <a:t>koření, drahých látek, vonných mastí, olejů, skleněných pohárů, zbraní </a:t>
            </a:r>
            <a:r>
              <a:rPr lang="cs-CZ" dirty="0" smtClean="0"/>
              <a:t>z východní byzantské říše i západní francké říše</a:t>
            </a:r>
          </a:p>
          <a:p>
            <a:r>
              <a:rPr lang="cs-CZ" dirty="0"/>
              <a:t>p</a:t>
            </a:r>
            <a:r>
              <a:rPr lang="cs-CZ" dirty="0" smtClean="0"/>
              <a:t>latidla :	 </a:t>
            </a:r>
            <a:r>
              <a:rPr lang="cs-CZ" b="1" dirty="0" smtClean="0"/>
              <a:t>plátěné šátečky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dirty="0" smtClean="0"/>
              <a:t>železné </a:t>
            </a:r>
            <a:r>
              <a:rPr lang="cs-CZ" b="1" dirty="0" err="1" smtClean="0"/>
              <a:t>sekerkovité</a:t>
            </a:r>
            <a:r>
              <a:rPr lang="cs-CZ" b="1" dirty="0" smtClean="0"/>
              <a:t> hřivny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33386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slovanské chaty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67" r="26967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zv. </a:t>
            </a:r>
            <a:r>
              <a:rPr lang="cs-CZ" b="1" dirty="0" err="1" smtClean="0"/>
              <a:t>polozemnice</a:t>
            </a:r>
            <a:r>
              <a:rPr lang="cs-CZ" dirty="0" smtClean="0"/>
              <a:t> ze dřeva spojovaného roubením nebo klíny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715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420888"/>
            <a:ext cx="6777317" cy="3508977"/>
          </a:xfrm>
        </p:spPr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amenné stavby kostelů, paláců</a:t>
            </a:r>
          </a:p>
          <a:p>
            <a:r>
              <a:rPr lang="cs-CZ" dirty="0" smtClean="0"/>
              <a:t>Staré Město – 11kostelů, knížecí palác</a:t>
            </a:r>
          </a:p>
          <a:p>
            <a:r>
              <a:rPr lang="cs-CZ" dirty="0" smtClean="0"/>
              <a:t>Mikulčice – 12 kostelů, knížecí palác</a:t>
            </a:r>
          </a:p>
          <a:p>
            <a:r>
              <a:rPr lang="cs-CZ" dirty="0"/>
              <a:t>k</a:t>
            </a:r>
            <a:r>
              <a:rPr lang="cs-CZ" dirty="0" smtClean="0"/>
              <a:t>ostely s kruhovým půdorysem – </a:t>
            </a:r>
            <a:r>
              <a:rPr lang="cs-CZ" b="1" dirty="0" smtClean="0"/>
              <a:t>rotundy</a:t>
            </a:r>
          </a:p>
          <a:p>
            <a:r>
              <a:rPr lang="cs-CZ" dirty="0"/>
              <a:t>k</a:t>
            </a:r>
            <a:r>
              <a:rPr lang="cs-CZ" dirty="0" smtClean="0"/>
              <a:t>ostely s pravoúhlým půdorysem</a:t>
            </a:r>
            <a:endParaRPr lang="cs-CZ" b="1" dirty="0" smtClean="0"/>
          </a:p>
          <a:p>
            <a:r>
              <a:rPr lang="cs-CZ" dirty="0" smtClean="0"/>
              <a:t>prostor pro oltář na východě - </a:t>
            </a:r>
            <a:r>
              <a:rPr lang="cs-CZ" b="1" dirty="0" smtClean="0"/>
              <a:t>kněžiště</a:t>
            </a:r>
          </a:p>
          <a:p>
            <a:r>
              <a:rPr lang="cs-CZ" dirty="0" smtClean="0"/>
              <a:t>nástěnné malby do vlhké omítky - </a:t>
            </a:r>
            <a:r>
              <a:rPr lang="cs-CZ" b="1" dirty="0" smtClean="0"/>
              <a:t>fresky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34763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moravští řemeslníci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h</a:t>
            </a:r>
            <a:r>
              <a:rPr lang="cs-CZ" b="1" dirty="0" smtClean="0"/>
              <a:t>utníci</a:t>
            </a:r>
            <a:r>
              <a:rPr lang="cs-CZ" dirty="0" smtClean="0"/>
              <a:t> (tavili rudy v železářských pecích)</a:t>
            </a:r>
          </a:p>
          <a:p>
            <a:r>
              <a:rPr lang="cs-CZ" b="1" dirty="0" smtClean="0"/>
              <a:t>kováři </a:t>
            </a:r>
            <a:r>
              <a:rPr lang="cs-CZ" dirty="0" smtClean="0"/>
              <a:t>(vyrábí malé radlice, srpy, rýče, sekery, dláta, nože, harpuny, rybářské háčky, meče, šípy, kopí … ze železa a bronzu)</a:t>
            </a:r>
          </a:p>
          <a:p>
            <a:r>
              <a:rPr lang="cs-CZ" dirty="0"/>
              <a:t>ž</a:t>
            </a:r>
            <a:r>
              <a:rPr lang="cs-CZ" dirty="0" smtClean="0"/>
              <a:t>elezo vzácné, většina potřeb ze dřeva</a:t>
            </a:r>
            <a:endParaRPr lang="cs-CZ" dirty="0"/>
          </a:p>
          <a:p>
            <a:r>
              <a:rPr lang="cs-CZ" b="1" dirty="0" smtClean="0"/>
              <a:t>hrnčíři</a:t>
            </a:r>
            <a:r>
              <a:rPr lang="cs-CZ" dirty="0" smtClean="0"/>
              <a:t> (kvalitní nádoby antických tvarů)</a:t>
            </a:r>
          </a:p>
          <a:p>
            <a:r>
              <a:rPr lang="cs-CZ" b="1" dirty="0"/>
              <a:t>t</a:t>
            </a:r>
            <a:r>
              <a:rPr lang="cs-CZ" b="1" dirty="0" smtClean="0"/>
              <a:t>kalci </a:t>
            </a:r>
            <a:r>
              <a:rPr lang="cs-CZ" dirty="0" smtClean="0"/>
              <a:t>(výroba lněných, vlněných látek)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4050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5003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20" y="-17156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755576" y="620688"/>
            <a:ext cx="650530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Keramika a denní potřeby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38062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Oblečení Moravanů</a:t>
            </a:r>
            <a:endParaRPr lang="cs-CZ" sz="2400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67" r="26967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Plátěné, vlněné, hedvábné oděvy se zdobenými lemy, kožešinové doplňky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9295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50026"/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818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323528" y="5085184"/>
            <a:ext cx="882047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</a:rPr>
              <a:t>části oděvů, šicí pomůcky, doplňky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1584493" y="40050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109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500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86897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5002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74655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5003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2249164" y="5157192"/>
            <a:ext cx="689483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Oděvy vznešených Moravanů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3781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5003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384001" y="332656"/>
            <a:ext cx="837601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 zimě nosili kožešinové doplňky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45748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500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17" y="-37581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8432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oravští šperkaři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výroba zlatých a stříbrných náušnic, prstenů, spon, </a:t>
            </a:r>
            <a:r>
              <a:rPr lang="cs-CZ" b="1" dirty="0" err="1" smtClean="0"/>
              <a:t>nákončí</a:t>
            </a:r>
            <a:r>
              <a:rPr lang="cs-CZ" dirty="0" smtClean="0"/>
              <a:t> (kovová zakončení kožených opasků)</a:t>
            </a:r>
          </a:p>
          <a:p>
            <a:r>
              <a:rPr lang="cs-CZ" dirty="0"/>
              <a:t>n</a:t>
            </a:r>
            <a:r>
              <a:rPr lang="cs-CZ" dirty="0" smtClean="0"/>
              <a:t>ejtypičtější ozdoba oděvů byly kulovité knoflíky – </a:t>
            </a:r>
            <a:r>
              <a:rPr lang="cs-CZ" b="1" dirty="0" err="1" smtClean="0"/>
              <a:t>gombíky</a:t>
            </a:r>
            <a:endParaRPr lang="cs-CZ" b="1" dirty="0" smtClean="0"/>
          </a:p>
          <a:p>
            <a:r>
              <a:rPr lang="cs-CZ" dirty="0" smtClean="0"/>
              <a:t>zdobení jemnými přiletovanými drátky – </a:t>
            </a:r>
            <a:r>
              <a:rPr lang="cs-CZ" b="1" dirty="0" smtClean="0"/>
              <a:t>filigrán</a:t>
            </a:r>
          </a:p>
          <a:p>
            <a:r>
              <a:rPr lang="cs-CZ" dirty="0"/>
              <a:t>z</a:t>
            </a:r>
            <a:r>
              <a:rPr lang="cs-CZ" smtClean="0"/>
              <a:t>dobení </a:t>
            </a:r>
            <a:r>
              <a:rPr lang="cs-CZ" dirty="0" smtClean="0"/>
              <a:t>jemnými zrnky, kuličkami - </a:t>
            </a:r>
            <a:r>
              <a:rPr lang="cs-CZ" b="1" dirty="0" smtClean="0"/>
              <a:t>granulace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40662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zbraně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276872"/>
            <a:ext cx="6777317" cy="3508977"/>
          </a:xfrm>
        </p:spPr>
        <p:txBody>
          <a:bodyPr/>
          <a:lstStyle/>
          <a:p>
            <a:r>
              <a:rPr lang="cs-CZ" dirty="0" smtClean="0"/>
              <a:t>pěšáci měli kopí, dřevěné štíty, válečnou sekeru – </a:t>
            </a:r>
            <a:r>
              <a:rPr lang="cs-CZ" b="1" dirty="0" smtClean="0"/>
              <a:t>moravská bradatice</a:t>
            </a:r>
          </a:p>
          <a:p>
            <a:r>
              <a:rPr lang="cs-CZ" dirty="0" smtClean="0"/>
              <a:t>jezdci měli meče a sekery</a:t>
            </a:r>
          </a:p>
          <a:p>
            <a:r>
              <a:rPr lang="cs-CZ" dirty="0" smtClean="0"/>
              <a:t>výjimečně mohli mít drátěné košile</a:t>
            </a:r>
          </a:p>
          <a:p>
            <a:r>
              <a:rPr lang="cs-CZ" dirty="0" smtClean="0"/>
              <a:t>při slavnostních příležitostech nosili ostruhy</a:t>
            </a:r>
          </a:p>
          <a:p>
            <a:r>
              <a:rPr lang="cs-CZ" dirty="0" smtClean="0"/>
              <a:t>bojovníci pohřbíváni se svou výstrojí</a:t>
            </a:r>
          </a:p>
          <a:p>
            <a:r>
              <a:rPr lang="cs-CZ" dirty="0" smtClean="0"/>
              <a:t>útok ze zálohy, nečekané přepady, využití terénu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3832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5005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1043608" y="5517232"/>
            <a:ext cx="488787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Výbava bojovníka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1157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5006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683568" y="6021288"/>
            <a:ext cx="467788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Bradatice, štíty…..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51337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50064"/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323528" y="6093296"/>
            <a:ext cx="721703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Nácvik bojového postavení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42055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</a:t>
            </a:r>
            <a:r>
              <a:rPr lang="en-US" dirty="0" smtClean="0"/>
              <a:t>www.office.microsoft.com</a:t>
            </a:r>
            <a:endParaRPr lang="cs-CZ" dirty="0"/>
          </a:p>
          <a:p>
            <a:r>
              <a:rPr lang="cs-CZ" dirty="0" smtClean="0"/>
              <a:t>archiv autora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979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278</TotalTime>
  <Words>661</Words>
  <Application>Microsoft Office PowerPoint</Application>
  <PresentationFormat>Předvádění na obrazovce (4:3)</PresentationFormat>
  <Paragraphs>88</Paragraphs>
  <Slides>28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Austin</vt:lpstr>
      <vt:lpstr>Prezentace aplikace PowerPoint</vt:lpstr>
      <vt:lpstr>ANOTACE</vt:lpstr>
      <vt:lpstr>ŽIVOT NA VELKÉ MORAVĚ</vt:lpstr>
      <vt:lpstr>ÚZEMÍ VELKÉ MORAVY </vt:lpstr>
      <vt:lpstr>VELKOMORAVSKÁ HRADIŠTĚ</vt:lpstr>
      <vt:lpstr>Slovanské hradiště</vt:lpstr>
      <vt:lpstr>hradiště</vt:lpstr>
      <vt:lpstr>Zemědělství, stravování</vt:lpstr>
      <vt:lpstr>Prezentace aplikace PowerPoint</vt:lpstr>
      <vt:lpstr>obdělávání půdy</vt:lpstr>
      <vt:lpstr>křižovatka obchodních cest</vt:lpstr>
      <vt:lpstr>slovanské chaty</vt:lpstr>
      <vt:lpstr>architektura</vt:lpstr>
      <vt:lpstr>moravští řemeslníci</vt:lpstr>
      <vt:lpstr>Prezentace aplikace PowerPoint</vt:lpstr>
      <vt:lpstr>Oblečení Moravanů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moravští šperkaři</vt:lpstr>
      <vt:lpstr>zbraně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 NA VELKÉ MORAVĚ</dc:title>
  <dc:creator>Demeter</dc:creator>
  <cp:lastModifiedBy>Demeter</cp:lastModifiedBy>
  <cp:revision>78</cp:revision>
  <dcterms:created xsi:type="dcterms:W3CDTF">2011-10-22T18:08:28Z</dcterms:created>
  <dcterms:modified xsi:type="dcterms:W3CDTF">2011-11-06T17:14:41Z</dcterms:modified>
</cp:coreProperties>
</file>