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618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8F853-D753-4430-BCDB-FB85E91B74DF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AF7AB-A619-4268-9F1A-B20FD83E32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6642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7AF7AB-A619-4268-9F1A-B20FD83E320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260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4141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043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644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7353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7018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1342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558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669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157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053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5990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2884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1D3B77B-D944-4FD0-B4F4-98667AAB613C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75D400D6-B2C3-401D-9E73-CA5CC18C7F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VY_42_INOVACE_23_2_Násobení mnohočlenů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násobením mnohočlenu s mnohočlenem. Následné řešení příkladů na násobení mnohočlenů.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8.1.2013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8.1.2013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5660621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Násobení mnohočlenů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Násobení mnohočlenu mnohočlenem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478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mnohočlenu mnohočlenem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(a + b) ∙ (c + d) =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Každý člen jednoho mnohočlenu vynásobíme každým členem druhého mnohočlenu a získané jednočleny sečteme.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589891"/>
            <a:ext cx="7393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ac</a:t>
            </a:r>
            <a:endParaRPr lang="cs-CZ" sz="4800" dirty="0"/>
          </a:p>
        </p:txBody>
      </p:sp>
      <p:sp>
        <p:nvSpPr>
          <p:cNvPr id="6" name="Oblouk 5"/>
          <p:cNvSpPr/>
          <p:nvPr/>
        </p:nvSpPr>
        <p:spPr>
          <a:xfrm>
            <a:off x="899592" y="1556792"/>
            <a:ext cx="2016224" cy="504056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899592" y="1268760"/>
            <a:ext cx="2880320" cy="1008112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0800000">
            <a:off x="1763688" y="1988836"/>
            <a:ext cx="1152128" cy="504059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10800000">
            <a:off x="1763689" y="1772816"/>
            <a:ext cx="2016223" cy="936104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267156" y="1589891"/>
            <a:ext cx="12490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ad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589891"/>
            <a:ext cx="1213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</a:t>
            </a:r>
            <a:r>
              <a:rPr lang="cs-CZ" sz="4800" dirty="0" err="1" smtClean="0"/>
              <a:t>bc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1589891"/>
            <a:ext cx="1277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</a:t>
            </a:r>
            <a:r>
              <a:rPr lang="cs-CZ" sz="4800" dirty="0" err="1" smtClean="0"/>
              <a:t>bd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95756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mnohočlenu mnohočlenem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(a + b) ∙ (c + d) =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800" dirty="0" smtClean="0"/>
              <a:t>(a + b) ∙ (c + d)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72000" y="3966155"/>
            <a:ext cx="7393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ac</a:t>
            </a:r>
            <a:endParaRPr lang="cs-CZ" sz="4800" dirty="0"/>
          </a:p>
        </p:txBody>
      </p:sp>
      <p:sp>
        <p:nvSpPr>
          <p:cNvPr id="6" name="Oblouk 5"/>
          <p:cNvSpPr/>
          <p:nvPr/>
        </p:nvSpPr>
        <p:spPr>
          <a:xfrm>
            <a:off x="899592" y="1556792"/>
            <a:ext cx="2016224" cy="504056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899592" y="1268760"/>
            <a:ext cx="2880320" cy="1008112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0800000">
            <a:off x="1763688" y="1988836"/>
            <a:ext cx="1152128" cy="504059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10800000">
            <a:off x="1763689" y="1772816"/>
            <a:ext cx="2016223" cy="936104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491292" y="3966155"/>
            <a:ext cx="12490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ad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02422" y="3966155"/>
            <a:ext cx="1213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</a:t>
            </a:r>
            <a:r>
              <a:rPr lang="cs-CZ" sz="4800" dirty="0" err="1" smtClean="0"/>
              <a:t>bc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3966155"/>
            <a:ext cx="1277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</a:t>
            </a:r>
            <a:r>
              <a:rPr lang="cs-CZ" sz="4800" dirty="0" err="1" smtClean="0"/>
              <a:t>bd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1589891"/>
            <a:ext cx="7393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/>
              <a:t>ac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67156" y="1589891"/>
            <a:ext cx="12490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ad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1589891"/>
            <a:ext cx="1213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</a:t>
            </a:r>
            <a:r>
              <a:rPr lang="cs-CZ" sz="4800" dirty="0" err="1" smtClean="0"/>
              <a:t>bc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6" y="1589891"/>
            <a:ext cx="1277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</a:t>
            </a:r>
            <a:r>
              <a:rPr lang="cs-CZ" sz="4800" dirty="0" err="1" smtClean="0"/>
              <a:t>bd</a:t>
            </a:r>
            <a:endParaRPr lang="cs-CZ" sz="4800" dirty="0"/>
          </a:p>
        </p:txBody>
      </p:sp>
      <p:sp>
        <p:nvSpPr>
          <p:cNvPr id="17" name="Oblouk 16"/>
          <p:cNvSpPr/>
          <p:nvPr/>
        </p:nvSpPr>
        <p:spPr>
          <a:xfrm>
            <a:off x="899592" y="3645024"/>
            <a:ext cx="2016224" cy="864096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1763689" y="3789040"/>
            <a:ext cx="1152127" cy="720080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0800000">
            <a:off x="899592" y="4149080"/>
            <a:ext cx="2880320" cy="1008112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0800000">
            <a:off x="1763689" y="4149080"/>
            <a:ext cx="2016223" cy="936104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612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11111E-6 L 0.03177 0.04491 C 0.03872 0.05509 0.04896 0.06065 0.05955 0.06065 C 0.07153 0.06065 0.08125 0.05509 0.08802 0.04491 L 0.12136 1.11111E-6 " pathEditMode="relative" rAng="0" ptsTypes="FffFF">
                                      <p:cBhvr>
                                        <p:cTn id="9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59" y="3032"/>
                                    </p:animMotion>
                                  </p:childTnLst>
                                </p:cTn>
                              </p:par>
                              <p:par>
                                <p:cTn id="99" presetID="4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111E-6 L -0.03716 -0.04861 C -0.04497 -0.05972 -0.05643 -0.06528 -0.06841 -0.06528 C -0.08195 -0.06528 -0.09306 -0.05972 -0.1007 -0.04861 L -0.13663 1.11111E-6 " pathEditMode="relative" rAng="0" ptsTypes="FffFF">
                                      <p:cBhvr>
                                        <p:cTn id="10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40" y="-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0" grpId="1"/>
      <p:bldP spid="11" grpId="0"/>
      <p:bldP spid="11" grpId="1"/>
      <p:bldP spid="12" grpId="0"/>
      <p:bldP spid="17" grpId="0" animBg="1"/>
      <p:bldP spid="18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mnohočlenu mnohočlenem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(d + 2) ∙ (d – 3) =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800" dirty="0" smtClean="0"/>
              <a:t>(d + 2) ∙ (d – 3)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72000" y="3966155"/>
            <a:ext cx="716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6" name="Oblouk 5"/>
          <p:cNvSpPr/>
          <p:nvPr/>
        </p:nvSpPr>
        <p:spPr>
          <a:xfrm>
            <a:off x="899592" y="1556792"/>
            <a:ext cx="2016224" cy="504056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899592" y="1268760"/>
            <a:ext cx="2880320" cy="1008112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0800000">
            <a:off x="1763688" y="1988836"/>
            <a:ext cx="1152128" cy="504059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10800000">
            <a:off x="1763689" y="1772816"/>
            <a:ext cx="2016223" cy="936104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408942" y="3966155"/>
            <a:ext cx="12666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3d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966155"/>
            <a:ext cx="12666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+ 2d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3966155"/>
            <a:ext cx="13885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6 =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1589891"/>
            <a:ext cx="716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1589891"/>
            <a:ext cx="12666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</a:t>
            </a:r>
            <a:r>
              <a:rPr lang="cs-CZ" sz="4800" dirty="0"/>
              <a:t>3</a:t>
            </a:r>
            <a:r>
              <a:rPr lang="cs-CZ" sz="4800" dirty="0" smtClean="0"/>
              <a:t>d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1589891"/>
            <a:ext cx="12666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+ 2d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61561" y="1589891"/>
            <a:ext cx="13885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6 =</a:t>
            </a:r>
            <a:endParaRPr lang="cs-CZ" sz="4800" dirty="0"/>
          </a:p>
        </p:txBody>
      </p:sp>
      <p:sp>
        <p:nvSpPr>
          <p:cNvPr id="17" name="Oblouk 16"/>
          <p:cNvSpPr/>
          <p:nvPr/>
        </p:nvSpPr>
        <p:spPr>
          <a:xfrm>
            <a:off x="899592" y="3645024"/>
            <a:ext cx="2016224" cy="864096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1763689" y="3789040"/>
            <a:ext cx="1152127" cy="720080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0800000">
            <a:off x="899592" y="4149080"/>
            <a:ext cx="2880320" cy="1008112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0800000">
            <a:off x="1763689" y="4149080"/>
            <a:ext cx="2016223" cy="936104"/>
          </a:xfrm>
          <a:prstGeom prst="arc">
            <a:avLst>
              <a:gd name="adj1" fmla="val 1076993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4644064" y="2276870"/>
            <a:ext cx="504000" cy="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24184" y="2276872"/>
            <a:ext cx="684758" cy="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983586" y="2276872"/>
            <a:ext cx="684758" cy="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172400" y="2276872"/>
            <a:ext cx="396000" cy="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572000" y="4653132"/>
            <a:ext cx="504000" cy="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59450" y="4653134"/>
            <a:ext cx="684758" cy="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911522" y="4653134"/>
            <a:ext cx="684758" cy="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100336" y="4653134"/>
            <a:ext cx="396000" cy="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58413" y="2381979"/>
            <a:ext cx="716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06485" y="2381979"/>
            <a:ext cx="954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d</a:t>
            </a:r>
            <a:endParaRPr lang="cs-CZ" sz="4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07814" y="2381979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6</a:t>
            </a:r>
            <a:endParaRPr lang="cs-CZ" sz="4800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4644064" y="3068958"/>
            <a:ext cx="504000" cy="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652120" y="3068960"/>
            <a:ext cx="432000" cy="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96280" y="3068958"/>
            <a:ext cx="396000" cy="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572000" y="4869160"/>
            <a:ext cx="7168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</a:t>
            </a:r>
            <a:r>
              <a:rPr lang="cs-CZ" sz="4800" baseline="30000" dirty="0" smtClean="0"/>
              <a:t>2</a:t>
            </a:r>
            <a:endParaRPr lang="cs-CZ" sz="4800" baseline="30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20072" y="4869160"/>
            <a:ext cx="954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d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221401" y="4869160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 6</a:t>
            </a:r>
            <a:endParaRPr lang="cs-CZ" sz="4800" dirty="0"/>
          </a:p>
        </p:txBody>
      </p:sp>
      <p:cxnSp>
        <p:nvCxnSpPr>
          <p:cNvPr id="39" name="Přímá spojnice 38"/>
          <p:cNvCxnSpPr/>
          <p:nvPr/>
        </p:nvCxnSpPr>
        <p:spPr>
          <a:xfrm>
            <a:off x="4657651" y="5556139"/>
            <a:ext cx="504000" cy="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665707" y="5556141"/>
            <a:ext cx="432000" cy="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709867" y="5556139"/>
            <a:ext cx="396000" cy="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07789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 animBg="1"/>
      <p:bldP spid="18" grpId="0" animBg="1"/>
      <p:bldP spid="21" grpId="0" animBg="1"/>
      <p:bldP spid="22" grpId="0" animBg="1"/>
      <p:bldP spid="30" grpId="0"/>
      <p:bldP spid="31" grpId="0"/>
      <p:bldP spid="32" grpId="0"/>
      <p:bldP spid="36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(x + 3) ∙ (x + 4) =</a:t>
            </a:r>
          </a:p>
          <a:p>
            <a:pPr marL="0" indent="0">
              <a:buNone/>
            </a:pPr>
            <a:r>
              <a:rPr lang="cs-CZ" sz="3600" dirty="0" smtClean="0"/>
              <a:t>(y + 5) ∙ (y – 4) =</a:t>
            </a:r>
          </a:p>
          <a:p>
            <a:pPr marL="0" indent="0">
              <a:buNone/>
            </a:pPr>
            <a:r>
              <a:rPr lang="cs-CZ" sz="3600" dirty="0" smtClean="0"/>
              <a:t>(z – 3) ∙ (z – 2) =</a:t>
            </a:r>
          </a:p>
          <a:p>
            <a:pPr marL="0" indent="0">
              <a:buNone/>
            </a:pPr>
            <a:r>
              <a:rPr lang="cs-CZ" sz="3600" dirty="0" smtClean="0"/>
              <a:t>(2a + 6) ∙ (a – 2) =</a:t>
            </a:r>
          </a:p>
          <a:p>
            <a:pPr marL="0" indent="0">
              <a:buNone/>
            </a:pPr>
            <a:r>
              <a:rPr lang="cs-CZ" sz="3600" dirty="0" smtClean="0"/>
              <a:t>(u + 3) ∙ (4 – 2u) =</a:t>
            </a:r>
          </a:p>
          <a:p>
            <a:pPr marL="0" indent="0">
              <a:buNone/>
            </a:pPr>
            <a:r>
              <a:rPr lang="cs-CZ" sz="3600" dirty="0" smtClean="0"/>
              <a:t>(d + e) ∙ (d + f) =</a:t>
            </a:r>
          </a:p>
          <a:p>
            <a:pPr marL="0" indent="0">
              <a:buNone/>
            </a:pPr>
            <a:r>
              <a:rPr lang="cs-CZ" sz="3600" dirty="0" smtClean="0"/>
              <a:t>(p + r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 ∙ (3pr + 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)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21889" y="1556792"/>
            <a:ext cx="23182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x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+ 7x + 12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2206605"/>
            <a:ext cx="21002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y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y – 20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2854677"/>
            <a:ext cx="19447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– 5z + 6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9897" y="3574757"/>
            <a:ext cx="25939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2a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+ 2a – 12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11905" y="4222829"/>
            <a:ext cx="2839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–2u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– 2u +12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51865" y="4870901"/>
            <a:ext cx="3115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+ de + </a:t>
            </a:r>
            <a:r>
              <a:rPr lang="cs-CZ" sz="3600" dirty="0" err="1" smtClean="0"/>
              <a:t>df</a:t>
            </a:r>
            <a:r>
              <a:rPr lang="cs-CZ" sz="3600" dirty="0" smtClean="0"/>
              <a:t> + </a:t>
            </a:r>
            <a:r>
              <a:rPr lang="cs-CZ" sz="3600" dirty="0" err="1" smtClean="0"/>
              <a:t>ef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517232"/>
            <a:ext cx="4270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r + p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+ 3pr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+ p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r</a:t>
            </a:r>
            <a:r>
              <a:rPr lang="cs-CZ" sz="3600" baseline="30000" dirty="0" smtClean="0"/>
              <a:t>2</a:t>
            </a:r>
            <a:endParaRPr lang="cs-CZ" sz="36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4095624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Vynásob a zjednoduš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5x ∙ (2x + 3) – [(4x + 1) ∙ (x – 6)]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(s + 3) ∙ (s – 2) – [(s – 1) ∙ (s + 4)] =</a:t>
            </a:r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baseline="30000" dirty="0" smtClean="0"/>
              <a:t>2</a:t>
            </a:r>
            <a:r>
              <a:rPr lang="cs-CZ" dirty="0" smtClean="0"/>
              <a:t> – 2s + 3s – 6 – [s</a:t>
            </a:r>
            <a:r>
              <a:rPr lang="cs-CZ" baseline="30000" dirty="0" smtClean="0"/>
              <a:t>2</a:t>
            </a:r>
            <a:r>
              <a:rPr lang="cs-CZ" dirty="0" smtClean="0"/>
              <a:t> + 4s – s – 4] =</a:t>
            </a:r>
          </a:p>
          <a:p>
            <a:pPr marL="0" indent="0">
              <a:buNone/>
            </a:pPr>
            <a:r>
              <a:rPr lang="cs-CZ" dirty="0" smtClean="0"/>
              <a:t>s</a:t>
            </a:r>
            <a:r>
              <a:rPr lang="cs-CZ" baseline="30000" dirty="0" smtClean="0"/>
              <a:t>2</a:t>
            </a:r>
            <a:r>
              <a:rPr lang="cs-CZ" dirty="0" smtClean="0"/>
              <a:t> – 2s + 3s – 6 – s</a:t>
            </a:r>
            <a:r>
              <a:rPr lang="cs-CZ" baseline="30000" dirty="0" smtClean="0"/>
              <a:t>2</a:t>
            </a:r>
            <a:r>
              <a:rPr lang="cs-CZ" dirty="0" smtClean="0"/>
              <a:t> – 4s + s + 4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196153"/>
            <a:ext cx="918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10x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204864"/>
            <a:ext cx="1077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+ 15x</a:t>
            </a:r>
            <a:endParaRPr lang="cs-CZ" sz="32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84625" y="2196153"/>
            <a:ext cx="113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[4x</a:t>
            </a:r>
            <a:r>
              <a:rPr lang="cs-CZ" sz="3200" baseline="30000" dirty="0" smtClean="0"/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2204864"/>
            <a:ext cx="1077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24x</a:t>
            </a:r>
            <a:endParaRPr lang="cs-CZ" sz="32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20085" y="2204864"/>
            <a:ext cx="660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x</a:t>
            </a:r>
            <a:endParaRPr lang="cs-CZ" sz="32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68157" y="2204864"/>
            <a:ext cx="1116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6] =</a:t>
            </a:r>
            <a:endParaRPr lang="cs-CZ" sz="32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2789639"/>
            <a:ext cx="2271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+38x + 6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27" y="2780928"/>
            <a:ext cx="5274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+ 15x – 4x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+ 24x – x + 6 =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5085184"/>
            <a:ext cx="1358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–2s – 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94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Součin dvojčlenu a trojčlenu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(a + b) ∙ (c + d + e) =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(k + l + m) ∙ (n + o) =</a:t>
            </a:r>
          </a:p>
        </p:txBody>
      </p:sp>
      <p:sp>
        <p:nvSpPr>
          <p:cNvPr id="5" name="Oblouk 4"/>
          <p:cNvSpPr/>
          <p:nvPr/>
        </p:nvSpPr>
        <p:spPr>
          <a:xfrm>
            <a:off x="611560" y="1556792"/>
            <a:ext cx="1440160" cy="432048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611559" y="1484784"/>
            <a:ext cx="2088231" cy="576064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611559" y="1412776"/>
            <a:ext cx="2808311" cy="720080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10800000">
            <a:off x="1259633" y="1916831"/>
            <a:ext cx="792087" cy="432048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10800000">
            <a:off x="1259632" y="1844823"/>
            <a:ext cx="1440159" cy="567680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10800000">
            <a:off x="1259631" y="1772813"/>
            <a:ext cx="2160240" cy="720082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611560" y="3429000"/>
            <a:ext cx="2088231" cy="576064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611560" y="3356992"/>
            <a:ext cx="2808311" cy="720080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10800000">
            <a:off x="1187623" y="3789040"/>
            <a:ext cx="1512167" cy="567680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0800000">
            <a:off x="1187624" y="3717030"/>
            <a:ext cx="2232246" cy="720082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>
            <a:off x="1979712" y="3501008"/>
            <a:ext cx="1440160" cy="432048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1979713" y="3573016"/>
            <a:ext cx="720080" cy="288032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70553" y="1630541"/>
            <a:ext cx="6014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ac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1630541"/>
            <a:ext cx="9813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ad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0841" y="1630541"/>
            <a:ext cx="9685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ae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54937" y="1628800"/>
            <a:ext cx="955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bc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19033" y="1630541"/>
            <a:ext cx="1002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bd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55137" y="1630541"/>
            <a:ext cx="989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be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3573016"/>
            <a:ext cx="6367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kn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72000" y="3573016"/>
            <a:ext cx="956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ko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3573016"/>
            <a:ext cx="865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ln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6337" y="3573016"/>
            <a:ext cx="867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lo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18425" y="3573016"/>
            <a:ext cx="1128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mn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028384" y="3573016"/>
            <a:ext cx="11304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 </a:t>
            </a:r>
            <a:r>
              <a:rPr lang="cs-CZ" sz="3600" dirty="0" err="1" smtClean="0"/>
              <a:t>mo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3036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(x + y) ∙ (x + y + z)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(t</a:t>
            </a:r>
            <a:r>
              <a:rPr lang="cs-CZ" baseline="30000" dirty="0" smtClean="0"/>
              <a:t>2</a:t>
            </a:r>
            <a:r>
              <a:rPr lang="cs-CZ" dirty="0" smtClean="0"/>
              <a:t> + 3t – 4) ∙ (4t + 2)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(z</a:t>
            </a:r>
            <a:r>
              <a:rPr lang="cs-CZ" baseline="30000" dirty="0" smtClean="0"/>
              <a:t>2</a:t>
            </a:r>
            <a:r>
              <a:rPr lang="cs-CZ" dirty="0" smtClean="0"/>
              <a:t> + 3z) ∙ (3z</a:t>
            </a:r>
            <a:r>
              <a:rPr lang="cs-CZ" baseline="30000" dirty="0" smtClean="0"/>
              <a:t>2</a:t>
            </a:r>
            <a:r>
              <a:rPr lang="cs-CZ" dirty="0" smtClean="0"/>
              <a:t> – 4z + 1)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9539" y="220486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x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4973" y="2196153"/>
            <a:ext cx="846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</a:t>
            </a:r>
            <a:r>
              <a:rPr lang="cs-CZ" sz="3200" dirty="0" err="1" smtClean="0"/>
              <a:t>xy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2196153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</a:t>
            </a:r>
            <a:r>
              <a:rPr lang="cs-CZ" sz="3200" dirty="0" err="1" smtClean="0"/>
              <a:t>xz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141" y="2204864"/>
            <a:ext cx="846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</a:t>
            </a:r>
            <a:r>
              <a:rPr lang="cs-CZ" sz="3200" dirty="0" err="1" smtClean="0"/>
              <a:t>xy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7221" y="2204864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97301" y="2204864"/>
            <a:ext cx="1125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</a:t>
            </a:r>
            <a:r>
              <a:rPr lang="cs-CZ" sz="3200" dirty="0" err="1" smtClean="0"/>
              <a:t>yz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90019" y="220486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x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2196153"/>
            <a:ext cx="1055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+ 2xy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81199" y="2196153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</a:t>
            </a:r>
            <a:r>
              <a:rPr lang="cs-CZ" sz="3200" dirty="0" err="1" smtClean="0"/>
              <a:t>xz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204864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5240" y="3933056"/>
            <a:ext cx="6703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4t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27461" y="3924345"/>
            <a:ext cx="9685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+ 2t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3933056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+ 12t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55393" y="3933056"/>
            <a:ext cx="829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+ 6t</a:t>
            </a:r>
            <a:endParaRPr lang="cs-CZ" sz="32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3933056"/>
            <a:ext cx="1037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16t</a:t>
            </a:r>
            <a:endParaRPr lang="cs-CZ" sz="3200" baseline="30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14657" y="3933056"/>
            <a:ext cx="989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8 =</a:t>
            </a:r>
            <a:endParaRPr lang="cs-CZ" sz="32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3933056"/>
            <a:ext cx="6703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4t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3933056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+ 14t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3933056"/>
            <a:ext cx="1037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10t</a:t>
            </a:r>
            <a:endParaRPr lang="cs-CZ" sz="3200" baseline="30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143049" y="3933056"/>
            <a:ext cx="691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8</a:t>
            </a:r>
            <a:endParaRPr lang="cs-CZ" sz="3200" baseline="30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4" y="5724545"/>
            <a:ext cx="694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3z</a:t>
            </a:r>
            <a:r>
              <a:rPr lang="cs-CZ" sz="3200" baseline="30000" dirty="0" smtClean="0"/>
              <a:t>4</a:t>
            </a:r>
            <a:endParaRPr lang="cs-CZ" sz="3200" baseline="30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43608" y="5724545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4z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5724545"/>
            <a:ext cx="784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z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5724545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+ 9z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15046" y="5724545"/>
            <a:ext cx="1200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12z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54985" y="5724545"/>
            <a:ext cx="1151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+ 3z =</a:t>
            </a:r>
            <a:endParaRPr lang="cs-CZ" sz="3200" baseline="30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77779" y="5724545"/>
            <a:ext cx="694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3z</a:t>
            </a:r>
            <a:r>
              <a:rPr lang="cs-CZ" sz="3200" baseline="30000" dirty="0" smtClean="0"/>
              <a:t>4</a:t>
            </a:r>
            <a:endParaRPr lang="cs-CZ" sz="3200" baseline="30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43717" y="5724545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+ 5z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64288" y="5733256"/>
            <a:ext cx="1200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 11z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55385" y="5733256"/>
            <a:ext cx="853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+ 3z</a:t>
            </a:r>
            <a:endParaRPr lang="cs-CZ" sz="3200" baseline="30000" dirty="0"/>
          </a:p>
        </p:txBody>
      </p:sp>
      <p:sp>
        <p:nvSpPr>
          <p:cNvPr id="35" name="Oblouk 34"/>
          <p:cNvSpPr/>
          <p:nvPr/>
        </p:nvSpPr>
        <p:spPr>
          <a:xfrm>
            <a:off x="780428" y="1556792"/>
            <a:ext cx="1215568" cy="432048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>
            <a:off x="814754" y="1484784"/>
            <a:ext cx="1733345" cy="576064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>
            <a:off x="780428" y="1412776"/>
            <a:ext cx="2343645" cy="720080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10800000">
            <a:off x="1343152" y="1916831"/>
            <a:ext cx="708657" cy="345639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0800000">
            <a:off x="1343153" y="1844823"/>
            <a:ext cx="1204946" cy="454144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10800000">
            <a:off x="1343152" y="1772815"/>
            <a:ext cx="1780921" cy="576063"/>
          </a:xfrm>
          <a:prstGeom prst="arc">
            <a:avLst>
              <a:gd name="adj1" fmla="val 10760611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>
            <a:off x="1187624" y="2708920"/>
            <a:ext cx="432000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699840" y="2708920"/>
            <a:ext cx="432000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4155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998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738</Words>
  <Application>Microsoft Office PowerPoint</Application>
  <PresentationFormat>Předvádění na obrazovce (4:3)</PresentationFormat>
  <Paragraphs>163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Násobení mnohočlenů</vt:lpstr>
      <vt:lpstr>Násobení mnohočlenu mnohočlenem</vt:lpstr>
      <vt:lpstr>Násobení mnohočlenu mnohočlenem</vt:lpstr>
      <vt:lpstr>Násobení mnohočlenu mnohočlenem</vt:lpstr>
      <vt:lpstr>Příklady</vt:lpstr>
      <vt:lpstr>Vynásob a zjednoduš</vt:lpstr>
      <vt:lpstr>Součin dvojčlenu a trojčlenu</vt:lpstr>
      <vt:lpstr>Příklady</vt:lpstr>
      <vt:lpstr>Zdroje</vt:lpstr>
    </vt:vector>
  </TitlesOfParts>
  <Company>ZŠ Ústí nad Labem, Anežky České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mnohočlenů</dc:title>
  <dc:creator>Roman Marschner</dc:creator>
  <cp:lastModifiedBy>Roman</cp:lastModifiedBy>
  <cp:revision>22</cp:revision>
  <dcterms:created xsi:type="dcterms:W3CDTF">2013-01-05T13:12:58Z</dcterms:created>
  <dcterms:modified xsi:type="dcterms:W3CDTF">2013-05-03T18:50:12Z</dcterms:modified>
</cp:coreProperties>
</file>