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618" y="47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A8538-69D1-4B8F-9BB0-66686DA09C8D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8137C-6D74-41F8-88B6-F3FD421727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071628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A8538-69D1-4B8F-9BB0-66686DA09C8D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8137C-6D74-41F8-88B6-F3FD421727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560316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A8538-69D1-4B8F-9BB0-66686DA09C8D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8137C-6D74-41F8-88B6-F3FD421727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816275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A8538-69D1-4B8F-9BB0-66686DA09C8D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8137C-6D74-41F8-88B6-F3FD421727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47232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A8538-69D1-4B8F-9BB0-66686DA09C8D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8137C-6D74-41F8-88B6-F3FD421727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984548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A8538-69D1-4B8F-9BB0-66686DA09C8D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8137C-6D74-41F8-88B6-F3FD421727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29446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A8538-69D1-4B8F-9BB0-66686DA09C8D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8137C-6D74-41F8-88B6-F3FD421727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6550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A8538-69D1-4B8F-9BB0-66686DA09C8D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8137C-6D74-41F8-88B6-F3FD421727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47630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A8538-69D1-4B8F-9BB0-66686DA09C8D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8137C-6D74-41F8-88B6-F3FD421727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163768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A8538-69D1-4B8F-9BB0-66686DA09C8D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8137C-6D74-41F8-88B6-F3FD421727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131519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A8538-69D1-4B8F-9BB0-66686DA09C8D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8137C-6D74-41F8-88B6-F3FD421727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850537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1A8538-69D1-4B8F-9BB0-66686DA09C8D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08137C-6D74-41F8-88B6-F3FD421727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342711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>
                <a:cs typeface="Calibri" pitchFamily="34" charset="0"/>
              </a:rPr>
              <a:t>Název projektu: „Učíme lépe a moderněji“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cs typeface="Calibri" pitchFamily="34" charset="0"/>
              </a:rPr>
              <a:t>OP VK 1.4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sz="3600" dirty="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VY_42_INOVACE_24_2_Druhá mocnina součtu a rozdílu - 1. díl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Roman Marschner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 / Téma: Matematika a její aplikace / Číslo a proměnná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 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47675" indent="-447675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Pomocí prezentace seznámení s algebraickými vzorci pro výpočet druhé mocniny součtu a rozdílu. Následné řešení příkladů na výpočet druhé mocniny součtu a rozdílu pomocí vzorce.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VIII.A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25.1.2013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 25.1.2013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251716806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/>
              <a:t>Druhá mocnina součtu a rozdílu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1. díl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91322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Druhá mocnina dvojčlenu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(2x + 5)</a:t>
            </a:r>
            <a:r>
              <a:rPr lang="cs-CZ" sz="4400" baseline="30000" dirty="0" smtClean="0"/>
              <a:t>2</a:t>
            </a:r>
            <a:r>
              <a:rPr lang="cs-CZ" sz="4400" dirty="0" smtClean="0"/>
              <a:t> =</a:t>
            </a:r>
          </a:p>
          <a:p>
            <a:pPr marL="0" indent="0">
              <a:buNone/>
            </a:pPr>
            <a:r>
              <a:rPr lang="cs-CZ" sz="4400" dirty="0" smtClean="0"/>
              <a:t>4x</a:t>
            </a:r>
            <a:r>
              <a:rPr lang="cs-CZ" sz="4400" baseline="30000" dirty="0" smtClean="0"/>
              <a:t>2</a:t>
            </a:r>
            <a:r>
              <a:rPr lang="cs-CZ" sz="4400" dirty="0" smtClean="0"/>
              <a:t> + 10x + 10x + 25 =</a:t>
            </a:r>
          </a:p>
          <a:p>
            <a:pPr marL="0" indent="0">
              <a:buNone/>
            </a:pP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(a + b)</a:t>
            </a:r>
            <a:r>
              <a:rPr lang="cs-CZ" sz="4400" baseline="30000" dirty="0" smtClean="0"/>
              <a:t>2</a:t>
            </a:r>
            <a:r>
              <a:rPr lang="cs-CZ" sz="4400" dirty="0" smtClean="0"/>
              <a:t> =</a:t>
            </a:r>
            <a:endParaRPr lang="cs-CZ" sz="4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15816" y="1628800"/>
            <a:ext cx="450956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(2x + 5) · (2x + 5) =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06490" y="2420888"/>
            <a:ext cx="336342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4x</a:t>
            </a:r>
            <a:r>
              <a:rPr lang="cs-CZ" sz="4400" baseline="30000" dirty="0" smtClean="0"/>
              <a:t>2</a:t>
            </a:r>
            <a:r>
              <a:rPr lang="cs-CZ" sz="4400" dirty="0" smtClean="0"/>
              <a:t> + 20x + 25</a:t>
            </a:r>
            <a:endParaRPr lang="cs-CZ" sz="4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4720" y="4027711"/>
            <a:ext cx="387638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(a + b) · (a + b) =</a:t>
            </a:r>
            <a:endParaRPr lang="cs-CZ" sz="4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4747791"/>
            <a:ext cx="428835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a</a:t>
            </a:r>
            <a:r>
              <a:rPr lang="cs-CZ" sz="4400" baseline="30000" dirty="0" smtClean="0"/>
              <a:t>2</a:t>
            </a:r>
            <a:r>
              <a:rPr lang="cs-CZ" sz="4400" dirty="0" smtClean="0"/>
              <a:t> + ab + ab + b</a:t>
            </a:r>
            <a:r>
              <a:rPr lang="cs-CZ" sz="4400" baseline="30000" dirty="0" smtClean="0"/>
              <a:t>2</a:t>
            </a:r>
            <a:r>
              <a:rPr lang="cs-CZ" sz="4400" dirty="0" smtClean="0"/>
              <a:t> =</a:t>
            </a:r>
            <a:endParaRPr lang="cs-CZ" sz="4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16016" y="4747791"/>
            <a:ext cx="306045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a</a:t>
            </a:r>
            <a:r>
              <a:rPr lang="cs-CZ" sz="4400" baseline="30000" dirty="0" smtClean="0"/>
              <a:t>2</a:t>
            </a:r>
            <a:r>
              <a:rPr lang="cs-CZ" sz="4400" dirty="0" smtClean="0"/>
              <a:t> + 2ab + b</a:t>
            </a:r>
            <a:r>
              <a:rPr lang="cs-CZ" sz="4400" baseline="30000" dirty="0" smtClean="0"/>
              <a:t>2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xmlns="" val="2431269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Vzorec pro druhou mocninu součtu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6000" dirty="0" smtClean="0">
                <a:solidFill>
                  <a:srgbClr val="FF0000"/>
                </a:solidFill>
              </a:rPr>
              <a:t>(a + b)</a:t>
            </a:r>
            <a:r>
              <a:rPr lang="cs-CZ" sz="6000" baseline="30000" dirty="0" smtClean="0">
                <a:solidFill>
                  <a:srgbClr val="FF0000"/>
                </a:solidFill>
              </a:rPr>
              <a:t>2</a:t>
            </a:r>
            <a:r>
              <a:rPr lang="cs-CZ" sz="6000" dirty="0" smtClean="0">
                <a:solidFill>
                  <a:srgbClr val="FF0000"/>
                </a:solidFill>
              </a:rPr>
              <a:t> =</a:t>
            </a:r>
          </a:p>
          <a:p>
            <a:pPr marL="0" indent="0">
              <a:buNone/>
            </a:pPr>
            <a:r>
              <a:rPr lang="cs-CZ" sz="6000" dirty="0" smtClean="0"/>
              <a:t>(2x + 5)</a:t>
            </a:r>
            <a:r>
              <a:rPr lang="cs-CZ" sz="6000" baseline="30000" dirty="0" smtClean="0"/>
              <a:t>2</a:t>
            </a:r>
            <a:r>
              <a:rPr lang="cs-CZ" sz="6000" dirty="0" smtClean="0"/>
              <a:t> =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4800" dirty="0" smtClean="0"/>
              <a:t>a = 2x</a:t>
            </a:r>
          </a:p>
          <a:p>
            <a:pPr marL="0" indent="0">
              <a:buNone/>
            </a:pPr>
            <a:r>
              <a:rPr lang="cs-CZ" sz="5400" dirty="0" smtClean="0"/>
              <a:t>b = 5</a:t>
            </a:r>
            <a:endParaRPr lang="cs-CZ" sz="5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19872" y="1589891"/>
            <a:ext cx="410400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a</a:t>
            </a:r>
            <a:r>
              <a:rPr lang="cs-CZ" sz="6000" baseline="30000" dirty="0" smtClean="0">
                <a:solidFill>
                  <a:srgbClr val="FF0000"/>
                </a:solidFill>
              </a:rPr>
              <a:t>2</a:t>
            </a:r>
            <a:r>
              <a:rPr lang="cs-CZ" sz="6000" dirty="0" smtClean="0">
                <a:solidFill>
                  <a:srgbClr val="FF0000"/>
                </a:solidFill>
              </a:rPr>
              <a:t> + 2ab + b</a:t>
            </a:r>
            <a:r>
              <a:rPr lang="cs-CZ" sz="6000" baseline="30000" dirty="0" smtClean="0">
                <a:solidFill>
                  <a:srgbClr val="FF0000"/>
                </a:solidFill>
              </a:rPr>
              <a:t>2</a:t>
            </a:r>
            <a:endParaRPr lang="cs-CZ" sz="6000" dirty="0" smtClean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34586" y="2708920"/>
            <a:ext cx="465383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4x</a:t>
            </a:r>
            <a:r>
              <a:rPr lang="cs-CZ" sz="6000" baseline="30000" dirty="0" smtClean="0"/>
              <a:t>2</a:t>
            </a:r>
            <a:r>
              <a:rPr lang="cs-CZ" sz="6000" dirty="0" smtClean="0"/>
              <a:t> + 20x + 25</a:t>
            </a:r>
            <a:endParaRPr lang="cs-CZ" sz="6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03848" y="4305290"/>
            <a:ext cx="113364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a</a:t>
            </a:r>
            <a:r>
              <a:rPr lang="cs-CZ" sz="4800" baseline="30000" dirty="0" smtClean="0"/>
              <a:t>2</a:t>
            </a:r>
            <a:r>
              <a:rPr lang="cs-CZ" sz="4800" dirty="0" smtClean="0"/>
              <a:t> =</a:t>
            </a:r>
            <a:endParaRPr lang="cs-CZ" sz="4800" baseline="30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94896" y="4305290"/>
            <a:ext cx="178927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(2x)</a:t>
            </a:r>
            <a:r>
              <a:rPr lang="cs-CZ" sz="4800" baseline="30000" dirty="0" smtClean="0"/>
              <a:t>2</a:t>
            </a:r>
            <a:r>
              <a:rPr lang="cs-CZ" sz="4800" dirty="0" smtClean="0"/>
              <a:t> =</a:t>
            </a:r>
            <a:endParaRPr lang="cs-CZ" sz="4800" baseline="30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084168" y="4305290"/>
            <a:ext cx="97174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4x</a:t>
            </a:r>
            <a:r>
              <a:rPr lang="cs-CZ" sz="4800" baseline="30000" dirty="0" smtClean="0"/>
              <a:t>2</a:t>
            </a:r>
            <a:endParaRPr lang="cs-CZ" sz="4800" baseline="30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37051" y="5085184"/>
            <a:ext cx="156164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2ab =</a:t>
            </a:r>
            <a:endParaRPr lang="cs-CZ" sz="4800" baseline="30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44782" y="5085184"/>
            <a:ext cx="256352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2 · 2x · 5=</a:t>
            </a:r>
            <a:endParaRPr lang="cs-CZ" sz="4800" baseline="30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193025" y="5085184"/>
            <a:ext cx="107593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20x</a:t>
            </a:r>
            <a:endParaRPr lang="cs-CZ" sz="4800" baseline="30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03848" y="5838363"/>
            <a:ext cx="116249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b</a:t>
            </a:r>
            <a:r>
              <a:rPr lang="cs-CZ" sz="4800" baseline="30000" dirty="0" smtClean="0"/>
              <a:t>2</a:t>
            </a:r>
            <a:r>
              <a:rPr lang="cs-CZ" sz="4800" dirty="0" smtClean="0"/>
              <a:t> =</a:t>
            </a:r>
            <a:endParaRPr lang="cs-CZ" sz="4800" baseline="30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284819" y="5838363"/>
            <a:ext cx="115127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5</a:t>
            </a:r>
            <a:r>
              <a:rPr lang="cs-CZ" sz="4800" baseline="30000" dirty="0" smtClean="0"/>
              <a:t>2</a:t>
            </a:r>
            <a:r>
              <a:rPr lang="cs-CZ" sz="4800" dirty="0" smtClean="0"/>
              <a:t> =</a:t>
            </a:r>
            <a:endParaRPr lang="cs-CZ" sz="4800" baseline="30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364088" y="5838363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25</a:t>
            </a:r>
            <a:endParaRPr lang="cs-CZ" sz="4800" baseline="30000" dirty="0"/>
          </a:p>
        </p:txBody>
      </p:sp>
    </p:spTree>
    <p:extLst>
      <p:ext uri="{BB962C8B-B14F-4D97-AF65-F5344CB8AC3E}">
        <p14:creationId xmlns:p14="http://schemas.microsoft.com/office/powerpoint/2010/main" xmlns="" val="2537525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Druhá mocnina součtu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435280" cy="54006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7200" dirty="0" smtClean="0">
                <a:solidFill>
                  <a:srgbClr val="FF0000"/>
                </a:solidFill>
              </a:rPr>
              <a:t>(a + b)</a:t>
            </a:r>
            <a:r>
              <a:rPr lang="cs-CZ" sz="7200" baseline="30000" dirty="0" smtClean="0">
                <a:solidFill>
                  <a:srgbClr val="FF0000"/>
                </a:solidFill>
              </a:rPr>
              <a:t>2</a:t>
            </a:r>
            <a:r>
              <a:rPr lang="cs-CZ" sz="7200" dirty="0" smtClean="0">
                <a:solidFill>
                  <a:srgbClr val="FF0000"/>
                </a:solidFill>
              </a:rPr>
              <a:t> = a</a:t>
            </a:r>
            <a:r>
              <a:rPr lang="cs-CZ" sz="7200" baseline="30000" dirty="0" smtClean="0">
                <a:solidFill>
                  <a:srgbClr val="FF0000"/>
                </a:solidFill>
              </a:rPr>
              <a:t>2</a:t>
            </a:r>
            <a:r>
              <a:rPr lang="cs-CZ" sz="7200" dirty="0" smtClean="0">
                <a:solidFill>
                  <a:srgbClr val="FF0000"/>
                </a:solidFill>
              </a:rPr>
              <a:t> + 2ab + b</a:t>
            </a:r>
            <a:r>
              <a:rPr lang="cs-CZ" sz="7200" baseline="30000" dirty="0" smtClean="0">
                <a:solidFill>
                  <a:srgbClr val="FF0000"/>
                </a:solidFill>
              </a:rPr>
              <a:t>2</a:t>
            </a:r>
          </a:p>
          <a:p>
            <a:pPr marL="0" indent="0">
              <a:buNone/>
            </a:pPr>
            <a:r>
              <a:rPr lang="cs-CZ" sz="4000" dirty="0" smtClean="0"/>
              <a:t>(x + 1)</a:t>
            </a:r>
            <a:r>
              <a:rPr lang="cs-CZ" sz="4000" baseline="30000" dirty="0" smtClean="0"/>
              <a:t>2</a:t>
            </a:r>
            <a:r>
              <a:rPr lang="cs-CZ" sz="4000" dirty="0" smtClean="0"/>
              <a:t> = </a:t>
            </a:r>
          </a:p>
          <a:p>
            <a:pPr marL="0" indent="0">
              <a:buNone/>
            </a:pPr>
            <a:r>
              <a:rPr lang="cs-CZ" sz="4000" dirty="0" smtClean="0"/>
              <a:t>(y + 4)</a:t>
            </a:r>
            <a:r>
              <a:rPr lang="cs-CZ" sz="4000" baseline="30000" dirty="0" smtClean="0"/>
              <a:t>2</a:t>
            </a:r>
            <a:r>
              <a:rPr lang="cs-CZ" sz="4000" dirty="0" smtClean="0"/>
              <a:t> = </a:t>
            </a:r>
          </a:p>
          <a:p>
            <a:pPr marL="0" indent="0">
              <a:buNone/>
            </a:pPr>
            <a:r>
              <a:rPr lang="cs-CZ" sz="4000" dirty="0" smtClean="0"/>
              <a:t>(a + 7)</a:t>
            </a:r>
            <a:r>
              <a:rPr lang="cs-CZ" sz="4000" baseline="30000" dirty="0" smtClean="0"/>
              <a:t>2</a:t>
            </a:r>
            <a:r>
              <a:rPr lang="cs-CZ" sz="4000" dirty="0" smtClean="0"/>
              <a:t> = </a:t>
            </a:r>
          </a:p>
          <a:p>
            <a:pPr marL="0" indent="0">
              <a:buNone/>
            </a:pPr>
            <a:r>
              <a:rPr lang="cs-CZ" sz="4000" dirty="0" smtClean="0"/>
              <a:t>(2b + 6)</a:t>
            </a:r>
            <a:r>
              <a:rPr lang="cs-CZ" sz="4000" baseline="30000" dirty="0" smtClean="0"/>
              <a:t>2</a:t>
            </a:r>
            <a:r>
              <a:rPr lang="cs-CZ" sz="4000" dirty="0" smtClean="0"/>
              <a:t> = </a:t>
            </a:r>
          </a:p>
          <a:p>
            <a:pPr marL="0" indent="0">
              <a:buNone/>
            </a:pPr>
            <a:r>
              <a:rPr lang="cs-CZ" sz="4000" dirty="0" smtClean="0"/>
              <a:t>(5 + 8z)</a:t>
            </a:r>
            <a:r>
              <a:rPr lang="cs-CZ" sz="4000" baseline="30000" dirty="0" smtClean="0"/>
              <a:t>2</a:t>
            </a:r>
            <a:r>
              <a:rPr lang="cs-CZ" sz="4000" dirty="0" smtClean="0"/>
              <a:t> = </a:t>
            </a:r>
          </a:p>
          <a:p>
            <a:pPr marL="0" indent="0">
              <a:buNone/>
            </a:pPr>
            <a:r>
              <a:rPr lang="cs-CZ" sz="4000" dirty="0" smtClean="0"/>
              <a:t>(4c + 5d)</a:t>
            </a:r>
            <a:r>
              <a:rPr lang="cs-CZ" sz="4000" baseline="30000" dirty="0" smtClean="0"/>
              <a:t>2</a:t>
            </a:r>
            <a:r>
              <a:rPr lang="cs-CZ" sz="4000" dirty="0" smtClean="0"/>
              <a:t> =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479224" y="2204864"/>
            <a:ext cx="58060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x</a:t>
            </a:r>
            <a:r>
              <a:rPr lang="cs-CZ" sz="4000" baseline="30000" dirty="0" smtClean="0"/>
              <a:t>2</a:t>
            </a:r>
            <a:endParaRPr lang="cs-CZ" sz="4000" baseline="30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2204864"/>
            <a:ext cx="103746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+ 2x</a:t>
            </a:r>
            <a:endParaRPr lang="cs-CZ" sz="4000" baseline="30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66585" y="2204864"/>
            <a:ext cx="81464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+ 1</a:t>
            </a:r>
            <a:endParaRPr lang="cs-CZ" sz="4000" baseline="30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86016" y="2793122"/>
            <a:ext cx="59022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y</a:t>
            </a:r>
            <a:r>
              <a:rPr lang="cs-CZ" sz="4000" baseline="30000" dirty="0" smtClean="0"/>
              <a:t>2</a:t>
            </a:r>
            <a:endParaRPr lang="cs-CZ" sz="4000" baseline="30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94616" y="2793122"/>
            <a:ext cx="10470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+ 8y</a:t>
            </a:r>
            <a:endParaRPr lang="cs-CZ" sz="4000" baseline="30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73377" y="2793122"/>
            <a:ext cx="107433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+ 16</a:t>
            </a:r>
            <a:endParaRPr lang="cs-CZ" sz="4000" baseline="30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483768" y="3513202"/>
            <a:ext cx="60305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a</a:t>
            </a:r>
            <a:r>
              <a:rPr lang="cs-CZ" sz="4000" baseline="30000" dirty="0" smtClean="0"/>
              <a:t>2</a:t>
            </a:r>
            <a:endParaRPr lang="cs-CZ" sz="4000" baseline="30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992368" y="3513202"/>
            <a:ext cx="131959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+ 14a</a:t>
            </a:r>
            <a:endParaRPr lang="cs-CZ" sz="4000" baseline="30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83968" y="3513202"/>
            <a:ext cx="107433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+ 49</a:t>
            </a:r>
            <a:endParaRPr lang="cs-CZ" sz="4000" baseline="30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699792" y="4161274"/>
            <a:ext cx="88678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4b</a:t>
            </a:r>
            <a:r>
              <a:rPr lang="cs-CZ" sz="4000" baseline="30000" dirty="0" smtClean="0"/>
              <a:t>2</a:t>
            </a:r>
            <a:endParaRPr lang="cs-CZ" sz="4000" baseline="30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534537" y="4161274"/>
            <a:ext cx="134363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+ 24b</a:t>
            </a:r>
            <a:endParaRPr lang="cs-CZ" sz="4000" baseline="30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909481" y="4161274"/>
            <a:ext cx="107433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+ 36</a:t>
            </a:r>
            <a:endParaRPr lang="cs-CZ" sz="4000" baseline="30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699792" y="4809346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25</a:t>
            </a:r>
            <a:endParaRPr lang="cs-CZ" sz="4000" baseline="30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347864" y="4809346"/>
            <a:ext cx="127631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+ 80z</a:t>
            </a:r>
            <a:endParaRPr lang="cs-CZ" sz="4000" baseline="30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644008" y="4809346"/>
            <a:ext cx="144943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+ 64z</a:t>
            </a:r>
            <a:r>
              <a:rPr lang="cs-CZ" sz="4000" baseline="30000" dirty="0" smtClean="0"/>
              <a:t>2</a:t>
            </a:r>
            <a:endParaRPr lang="cs-CZ" sz="4000" baseline="30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915816" y="5517232"/>
            <a:ext cx="109356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16c</a:t>
            </a:r>
            <a:r>
              <a:rPr lang="cs-CZ" sz="4000" baseline="30000" dirty="0" smtClean="0"/>
              <a:t>2</a:t>
            </a:r>
            <a:endParaRPr lang="cs-CZ" sz="4000" baseline="30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923928" y="5517232"/>
            <a:ext cx="156004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+ 40cd</a:t>
            </a:r>
            <a:endParaRPr lang="cs-CZ" sz="4000" baseline="30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485545" y="5517232"/>
            <a:ext cx="151676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+ 25d</a:t>
            </a:r>
            <a:r>
              <a:rPr lang="cs-CZ" sz="4000" baseline="30000" dirty="0" smtClean="0"/>
              <a:t>2</a:t>
            </a:r>
            <a:endParaRPr lang="cs-CZ" sz="4000" baseline="30000" dirty="0"/>
          </a:p>
        </p:txBody>
      </p:sp>
    </p:spTree>
    <p:extLst>
      <p:ext uri="{BB962C8B-B14F-4D97-AF65-F5344CB8AC3E}">
        <p14:creationId xmlns:p14="http://schemas.microsoft.com/office/powerpoint/2010/main" xmlns="" val="1009596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Druhá mocnina dvojčlenu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(3y – 4)</a:t>
            </a:r>
            <a:r>
              <a:rPr lang="cs-CZ" sz="4400" baseline="30000" dirty="0" smtClean="0"/>
              <a:t>2</a:t>
            </a:r>
            <a:r>
              <a:rPr lang="cs-CZ" sz="4400" dirty="0" smtClean="0"/>
              <a:t> =</a:t>
            </a:r>
          </a:p>
          <a:p>
            <a:pPr marL="0" indent="0">
              <a:buNone/>
            </a:pPr>
            <a:r>
              <a:rPr lang="cs-CZ" sz="4400" dirty="0" smtClean="0"/>
              <a:t>9y</a:t>
            </a:r>
            <a:r>
              <a:rPr lang="cs-CZ" sz="4400" baseline="30000" dirty="0" smtClean="0"/>
              <a:t>2</a:t>
            </a:r>
            <a:r>
              <a:rPr lang="cs-CZ" sz="4400" dirty="0" smtClean="0"/>
              <a:t> – 12y – 12y + 16 =</a:t>
            </a:r>
          </a:p>
          <a:p>
            <a:pPr marL="0" indent="0">
              <a:buNone/>
            </a:pP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(a – b)</a:t>
            </a:r>
            <a:r>
              <a:rPr lang="cs-CZ" sz="4400" baseline="30000" dirty="0" smtClean="0"/>
              <a:t>2</a:t>
            </a:r>
            <a:r>
              <a:rPr lang="cs-CZ" sz="4400" dirty="0" smtClean="0"/>
              <a:t> =</a:t>
            </a:r>
            <a:endParaRPr lang="cs-CZ" sz="4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15816" y="1628800"/>
            <a:ext cx="440377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(3y – 4) · (3y – 4) =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06490" y="2420888"/>
            <a:ext cx="338586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9y</a:t>
            </a:r>
            <a:r>
              <a:rPr lang="cs-CZ" sz="4400" baseline="30000" dirty="0" smtClean="0"/>
              <a:t>2</a:t>
            </a:r>
            <a:r>
              <a:rPr lang="cs-CZ" sz="4400" dirty="0" smtClean="0"/>
              <a:t> – 24y + 16</a:t>
            </a:r>
            <a:endParaRPr lang="cs-CZ" sz="4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4720" y="4027711"/>
            <a:ext cx="401584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(a – b) · (a – b) =</a:t>
            </a:r>
            <a:endParaRPr lang="cs-CZ" sz="4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4747791"/>
            <a:ext cx="441659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a</a:t>
            </a:r>
            <a:r>
              <a:rPr lang="cs-CZ" sz="4400" baseline="30000" dirty="0" smtClean="0"/>
              <a:t>2</a:t>
            </a:r>
            <a:r>
              <a:rPr lang="cs-CZ" sz="4400" dirty="0" smtClean="0"/>
              <a:t> – ab – ab + b</a:t>
            </a:r>
            <a:r>
              <a:rPr lang="cs-CZ" sz="4400" baseline="30000" dirty="0" smtClean="0"/>
              <a:t>2</a:t>
            </a:r>
            <a:r>
              <a:rPr lang="cs-CZ" sz="4400" dirty="0" smtClean="0"/>
              <a:t> =</a:t>
            </a:r>
            <a:endParaRPr lang="cs-CZ" sz="4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16016" y="4747791"/>
            <a:ext cx="306045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a</a:t>
            </a:r>
            <a:r>
              <a:rPr lang="cs-CZ" sz="4400" baseline="30000" dirty="0" smtClean="0"/>
              <a:t>2</a:t>
            </a:r>
            <a:r>
              <a:rPr lang="cs-CZ" sz="4400" dirty="0" smtClean="0"/>
              <a:t> – 2ab + b</a:t>
            </a:r>
            <a:r>
              <a:rPr lang="cs-CZ" sz="4400" baseline="30000" dirty="0" smtClean="0"/>
              <a:t>2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xmlns="" val="3629464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Vzorec pro druhou mocninu rozdílu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6000" dirty="0" smtClean="0">
                <a:solidFill>
                  <a:srgbClr val="FF0000"/>
                </a:solidFill>
              </a:rPr>
              <a:t>(a – b)</a:t>
            </a:r>
            <a:r>
              <a:rPr lang="cs-CZ" sz="6000" baseline="30000" dirty="0" smtClean="0">
                <a:solidFill>
                  <a:srgbClr val="FF0000"/>
                </a:solidFill>
              </a:rPr>
              <a:t>2</a:t>
            </a:r>
            <a:r>
              <a:rPr lang="cs-CZ" sz="6000" dirty="0" smtClean="0">
                <a:solidFill>
                  <a:srgbClr val="FF0000"/>
                </a:solidFill>
              </a:rPr>
              <a:t> =</a:t>
            </a:r>
          </a:p>
          <a:p>
            <a:pPr marL="0" indent="0">
              <a:buNone/>
            </a:pPr>
            <a:r>
              <a:rPr lang="cs-CZ" sz="6000" dirty="0" smtClean="0"/>
              <a:t>(3y – 4)</a:t>
            </a:r>
            <a:r>
              <a:rPr lang="cs-CZ" sz="6000" baseline="30000" dirty="0" smtClean="0"/>
              <a:t>2</a:t>
            </a:r>
            <a:r>
              <a:rPr lang="cs-CZ" sz="6000" dirty="0" smtClean="0"/>
              <a:t> =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4800" dirty="0" smtClean="0"/>
              <a:t>a = 3y</a:t>
            </a:r>
          </a:p>
          <a:p>
            <a:pPr marL="0" indent="0">
              <a:buNone/>
            </a:pPr>
            <a:r>
              <a:rPr lang="cs-CZ" sz="5400" dirty="0" smtClean="0"/>
              <a:t>b = 4</a:t>
            </a:r>
            <a:endParaRPr lang="cs-CZ" sz="5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19872" y="1589891"/>
            <a:ext cx="410400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a</a:t>
            </a:r>
            <a:r>
              <a:rPr lang="cs-CZ" sz="6000" baseline="30000" dirty="0" smtClean="0">
                <a:solidFill>
                  <a:srgbClr val="FF0000"/>
                </a:solidFill>
              </a:rPr>
              <a:t>2</a:t>
            </a:r>
            <a:r>
              <a:rPr lang="cs-CZ" sz="6000" dirty="0" smtClean="0">
                <a:solidFill>
                  <a:srgbClr val="FF0000"/>
                </a:solidFill>
              </a:rPr>
              <a:t> – 2ab + b</a:t>
            </a:r>
            <a:r>
              <a:rPr lang="cs-CZ" sz="6000" baseline="30000" dirty="0" smtClean="0">
                <a:solidFill>
                  <a:srgbClr val="FF0000"/>
                </a:solidFill>
              </a:rPr>
              <a:t>2</a:t>
            </a:r>
            <a:endParaRPr lang="cs-CZ" sz="6000" dirty="0" smtClean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34586" y="2708920"/>
            <a:ext cx="455284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9y</a:t>
            </a:r>
            <a:r>
              <a:rPr lang="cs-CZ" sz="6000" baseline="30000" dirty="0" smtClean="0"/>
              <a:t>2</a:t>
            </a:r>
            <a:r>
              <a:rPr lang="cs-CZ" sz="6000" dirty="0" smtClean="0"/>
              <a:t> – 24y + 16</a:t>
            </a:r>
            <a:endParaRPr lang="cs-CZ" sz="6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03848" y="4305290"/>
            <a:ext cx="113364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a</a:t>
            </a:r>
            <a:r>
              <a:rPr lang="cs-CZ" sz="4800" baseline="30000" dirty="0" smtClean="0"/>
              <a:t>2</a:t>
            </a:r>
            <a:r>
              <a:rPr lang="cs-CZ" sz="4800" dirty="0" smtClean="0"/>
              <a:t> =</a:t>
            </a:r>
            <a:endParaRPr lang="cs-CZ" sz="4800" baseline="30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94896" y="4305290"/>
            <a:ext cx="180209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(3y)</a:t>
            </a:r>
            <a:r>
              <a:rPr lang="cs-CZ" sz="4800" baseline="30000" dirty="0" smtClean="0"/>
              <a:t>2</a:t>
            </a:r>
            <a:r>
              <a:rPr lang="cs-CZ" sz="4800" dirty="0" smtClean="0"/>
              <a:t> =</a:t>
            </a:r>
            <a:endParaRPr lang="cs-CZ" sz="4800" baseline="30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084168" y="4305290"/>
            <a:ext cx="98456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9y</a:t>
            </a:r>
            <a:r>
              <a:rPr lang="cs-CZ" sz="4800" baseline="30000" dirty="0" smtClean="0"/>
              <a:t>2</a:t>
            </a:r>
            <a:endParaRPr lang="cs-CZ" sz="4800" baseline="30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37051" y="5085184"/>
            <a:ext cx="156164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2ab =</a:t>
            </a:r>
            <a:endParaRPr lang="cs-CZ" sz="4800" baseline="30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44782" y="5085184"/>
            <a:ext cx="256352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2 · 3y · 4=</a:t>
            </a:r>
            <a:endParaRPr lang="cs-CZ" sz="4800" baseline="30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193025" y="5085184"/>
            <a:ext cx="108876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24y</a:t>
            </a:r>
            <a:endParaRPr lang="cs-CZ" sz="4800" baseline="30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03848" y="5838363"/>
            <a:ext cx="116249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b</a:t>
            </a:r>
            <a:r>
              <a:rPr lang="cs-CZ" sz="4800" baseline="30000" dirty="0" smtClean="0"/>
              <a:t>2</a:t>
            </a:r>
            <a:r>
              <a:rPr lang="cs-CZ" sz="4800" dirty="0" smtClean="0"/>
              <a:t> =</a:t>
            </a:r>
            <a:endParaRPr lang="cs-CZ" sz="4800" baseline="30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284819" y="5838363"/>
            <a:ext cx="115127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4</a:t>
            </a:r>
            <a:r>
              <a:rPr lang="cs-CZ" sz="4800" baseline="30000" dirty="0" smtClean="0"/>
              <a:t>2</a:t>
            </a:r>
            <a:r>
              <a:rPr lang="cs-CZ" sz="4800" dirty="0" smtClean="0"/>
              <a:t> =</a:t>
            </a:r>
            <a:endParaRPr lang="cs-CZ" sz="4800" baseline="30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364088" y="5838363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16</a:t>
            </a:r>
            <a:endParaRPr lang="cs-CZ" sz="4800" baseline="30000" dirty="0"/>
          </a:p>
        </p:txBody>
      </p:sp>
    </p:spTree>
    <p:extLst>
      <p:ext uri="{BB962C8B-B14F-4D97-AF65-F5344CB8AC3E}">
        <p14:creationId xmlns:p14="http://schemas.microsoft.com/office/powerpoint/2010/main" xmlns="" val="1461549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Druhá mocnina rozdílu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435280" cy="54006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7200" dirty="0" smtClean="0">
                <a:solidFill>
                  <a:srgbClr val="FF0000"/>
                </a:solidFill>
              </a:rPr>
              <a:t>(a – b)</a:t>
            </a:r>
            <a:r>
              <a:rPr lang="cs-CZ" sz="7200" baseline="30000" dirty="0" smtClean="0">
                <a:solidFill>
                  <a:srgbClr val="FF0000"/>
                </a:solidFill>
              </a:rPr>
              <a:t>2</a:t>
            </a:r>
            <a:r>
              <a:rPr lang="cs-CZ" sz="7200" dirty="0" smtClean="0">
                <a:solidFill>
                  <a:srgbClr val="FF0000"/>
                </a:solidFill>
              </a:rPr>
              <a:t> = a</a:t>
            </a:r>
            <a:r>
              <a:rPr lang="cs-CZ" sz="7200" baseline="30000" dirty="0" smtClean="0">
                <a:solidFill>
                  <a:srgbClr val="FF0000"/>
                </a:solidFill>
              </a:rPr>
              <a:t>2</a:t>
            </a:r>
            <a:r>
              <a:rPr lang="cs-CZ" sz="7200" dirty="0" smtClean="0">
                <a:solidFill>
                  <a:srgbClr val="FF0000"/>
                </a:solidFill>
              </a:rPr>
              <a:t> – 2ab + b</a:t>
            </a:r>
            <a:r>
              <a:rPr lang="cs-CZ" sz="7200" baseline="30000" dirty="0" smtClean="0">
                <a:solidFill>
                  <a:srgbClr val="FF0000"/>
                </a:solidFill>
              </a:rPr>
              <a:t>2</a:t>
            </a:r>
          </a:p>
          <a:p>
            <a:pPr marL="0" indent="0">
              <a:buNone/>
            </a:pPr>
            <a:r>
              <a:rPr lang="cs-CZ" sz="4000" dirty="0" smtClean="0"/>
              <a:t>(s – 1)</a:t>
            </a:r>
            <a:r>
              <a:rPr lang="cs-CZ" sz="4000" baseline="30000" dirty="0" smtClean="0"/>
              <a:t>2</a:t>
            </a:r>
            <a:r>
              <a:rPr lang="cs-CZ" sz="4000" dirty="0" smtClean="0"/>
              <a:t> = </a:t>
            </a:r>
          </a:p>
          <a:p>
            <a:pPr marL="0" indent="0">
              <a:buNone/>
            </a:pPr>
            <a:r>
              <a:rPr lang="cs-CZ" sz="4000" dirty="0" smtClean="0"/>
              <a:t>(t – 5)</a:t>
            </a:r>
            <a:r>
              <a:rPr lang="cs-CZ" sz="4000" baseline="30000" dirty="0" smtClean="0"/>
              <a:t>2</a:t>
            </a:r>
            <a:r>
              <a:rPr lang="cs-CZ" sz="4000" dirty="0" smtClean="0"/>
              <a:t> = </a:t>
            </a:r>
          </a:p>
          <a:p>
            <a:pPr marL="0" indent="0">
              <a:buNone/>
            </a:pPr>
            <a:r>
              <a:rPr lang="cs-CZ" sz="4000" dirty="0" smtClean="0"/>
              <a:t>(u – 9)</a:t>
            </a:r>
            <a:r>
              <a:rPr lang="cs-CZ" sz="4000" baseline="30000" dirty="0" smtClean="0"/>
              <a:t>2</a:t>
            </a:r>
            <a:r>
              <a:rPr lang="cs-CZ" sz="4000" dirty="0" smtClean="0"/>
              <a:t> = </a:t>
            </a:r>
          </a:p>
          <a:p>
            <a:pPr marL="0" indent="0">
              <a:buNone/>
            </a:pPr>
            <a:r>
              <a:rPr lang="cs-CZ" sz="4000" dirty="0" smtClean="0"/>
              <a:t>(4v – 8)</a:t>
            </a:r>
            <a:r>
              <a:rPr lang="cs-CZ" sz="4000" baseline="30000" dirty="0" smtClean="0"/>
              <a:t>2</a:t>
            </a:r>
            <a:r>
              <a:rPr lang="cs-CZ" sz="4000" dirty="0" smtClean="0"/>
              <a:t> = </a:t>
            </a:r>
          </a:p>
          <a:p>
            <a:pPr marL="0" indent="0">
              <a:buNone/>
            </a:pPr>
            <a:r>
              <a:rPr lang="cs-CZ" sz="4000" dirty="0" smtClean="0"/>
              <a:t>(7 – 2a)</a:t>
            </a:r>
            <a:r>
              <a:rPr lang="cs-CZ" sz="4000" baseline="30000" dirty="0" smtClean="0"/>
              <a:t>2</a:t>
            </a:r>
            <a:r>
              <a:rPr lang="cs-CZ" sz="4000" dirty="0" smtClean="0"/>
              <a:t> = </a:t>
            </a:r>
          </a:p>
          <a:p>
            <a:pPr marL="0" indent="0">
              <a:buNone/>
            </a:pPr>
            <a:r>
              <a:rPr lang="cs-CZ" sz="4000" dirty="0" smtClean="0"/>
              <a:t>(6m – 3n)</a:t>
            </a:r>
            <a:r>
              <a:rPr lang="cs-CZ" sz="4000" baseline="30000" dirty="0" smtClean="0"/>
              <a:t>2</a:t>
            </a:r>
            <a:r>
              <a:rPr lang="cs-CZ" sz="4000" dirty="0" smtClean="0"/>
              <a:t> =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479224" y="2204864"/>
            <a:ext cx="5581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s</a:t>
            </a:r>
            <a:r>
              <a:rPr lang="cs-CZ" sz="4000" baseline="30000" dirty="0" smtClean="0"/>
              <a:t>2</a:t>
            </a:r>
            <a:endParaRPr lang="cs-CZ" sz="4000" baseline="30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2204864"/>
            <a:ext cx="103746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– 2s</a:t>
            </a:r>
            <a:endParaRPr lang="cs-CZ" sz="4000" baseline="30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66585" y="2204864"/>
            <a:ext cx="81464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+ 1</a:t>
            </a:r>
            <a:endParaRPr lang="cs-CZ" sz="4000" baseline="30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86016" y="2793122"/>
            <a:ext cx="52931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t</a:t>
            </a:r>
            <a:r>
              <a:rPr lang="cs-CZ" sz="4000" baseline="30000" dirty="0" smtClean="0"/>
              <a:t>2</a:t>
            </a:r>
            <a:endParaRPr lang="cs-CZ" sz="4000" baseline="30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94616" y="2793122"/>
            <a:ext cx="124585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– 10t</a:t>
            </a:r>
            <a:endParaRPr lang="cs-CZ" sz="4000" baseline="30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17747" y="2793122"/>
            <a:ext cx="107433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+ 25</a:t>
            </a:r>
            <a:endParaRPr lang="cs-CZ" sz="4000" baseline="30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483768" y="3513202"/>
            <a:ext cx="62709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u</a:t>
            </a:r>
            <a:r>
              <a:rPr lang="cs-CZ" sz="4000" baseline="30000" dirty="0" smtClean="0"/>
              <a:t>2</a:t>
            </a:r>
            <a:endParaRPr lang="cs-CZ" sz="4000" baseline="30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992368" y="3513202"/>
            <a:ext cx="134363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– 18u</a:t>
            </a:r>
            <a:endParaRPr lang="cs-CZ" sz="4000" baseline="30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83968" y="3513202"/>
            <a:ext cx="107433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+ 81</a:t>
            </a:r>
            <a:endParaRPr lang="cs-CZ" sz="4000" baseline="30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699792" y="4161274"/>
            <a:ext cx="110959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16v</a:t>
            </a:r>
            <a:r>
              <a:rPr lang="cs-CZ" sz="4000" baseline="30000" dirty="0" smtClean="0"/>
              <a:t>2</a:t>
            </a:r>
            <a:endParaRPr lang="cs-CZ" sz="4000" baseline="30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779912" y="4161274"/>
            <a:ext cx="130676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– 64v</a:t>
            </a:r>
            <a:endParaRPr lang="cs-CZ" sz="4000" baseline="30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76056" y="4161274"/>
            <a:ext cx="107433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+ 64</a:t>
            </a:r>
            <a:endParaRPr lang="cs-CZ" sz="4000" baseline="30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699792" y="4809346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49</a:t>
            </a:r>
            <a:endParaRPr lang="cs-CZ" sz="4000" baseline="30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347864" y="4809346"/>
            <a:ext cx="131959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– 28a</a:t>
            </a:r>
            <a:endParaRPr lang="cs-CZ" sz="4000" baseline="30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644008" y="4809346"/>
            <a:ext cx="123303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+ 4a</a:t>
            </a:r>
            <a:r>
              <a:rPr lang="cs-CZ" sz="4000" baseline="30000" dirty="0" smtClean="0"/>
              <a:t>2</a:t>
            </a:r>
            <a:endParaRPr lang="cs-CZ" sz="4000" baseline="30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046383" y="5517232"/>
            <a:ext cx="128753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36m</a:t>
            </a:r>
            <a:r>
              <a:rPr lang="cs-CZ" sz="4000" baseline="30000" dirty="0" smtClean="0"/>
              <a:t>2</a:t>
            </a:r>
            <a:endParaRPr lang="cs-CZ" sz="4000" baseline="30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236094" y="5517232"/>
            <a:ext cx="17540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– 36mn</a:t>
            </a:r>
            <a:endParaRPr lang="cs-CZ" sz="4000" baseline="30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940152" y="5517232"/>
            <a:ext cx="125707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+ 9n</a:t>
            </a:r>
            <a:r>
              <a:rPr lang="cs-CZ" sz="4000" baseline="30000" dirty="0" smtClean="0"/>
              <a:t>2</a:t>
            </a:r>
            <a:endParaRPr lang="cs-CZ" sz="4000" baseline="30000" dirty="0"/>
          </a:p>
        </p:txBody>
      </p:sp>
    </p:spTree>
    <p:extLst>
      <p:ext uri="{BB962C8B-B14F-4D97-AF65-F5344CB8AC3E}">
        <p14:creationId xmlns:p14="http://schemas.microsoft.com/office/powerpoint/2010/main" xmlns="" val="3607732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Vzorce druhé mocniny součtu a rozdílu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6600" b="1" dirty="0" smtClean="0">
                <a:solidFill>
                  <a:srgbClr val="FF0000"/>
                </a:solidFill>
              </a:rPr>
              <a:t>(a + b)</a:t>
            </a:r>
            <a:r>
              <a:rPr lang="cs-CZ" sz="6600" b="1" baseline="30000" dirty="0" smtClean="0">
                <a:solidFill>
                  <a:srgbClr val="FF0000"/>
                </a:solidFill>
              </a:rPr>
              <a:t>2</a:t>
            </a:r>
            <a:r>
              <a:rPr lang="cs-CZ" sz="6600" b="1" dirty="0" smtClean="0">
                <a:solidFill>
                  <a:srgbClr val="FF0000"/>
                </a:solidFill>
              </a:rPr>
              <a:t> =</a:t>
            </a:r>
          </a:p>
          <a:p>
            <a:pPr marL="0" indent="0">
              <a:buNone/>
            </a:pPr>
            <a:endParaRPr lang="cs-CZ" sz="66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6600" b="1" dirty="0" smtClean="0">
                <a:solidFill>
                  <a:srgbClr val="FF0000"/>
                </a:solidFill>
              </a:rPr>
              <a:t>(a – b)</a:t>
            </a:r>
            <a:r>
              <a:rPr lang="cs-CZ" sz="6600" b="1" baseline="30000" dirty="0" smtClean="0">
                <a:solidFill>
                  <a:srgbClr val="FF0000"/>
                </a:solidFill>
              </a:rPr>
              <a:t>2</a:t>
            </a:r>
            <a:r>
              <a:rPr lang="cs-CZ" sz="6600" b="1" dirty="0" smtClean="0">
                <a:solidFill>
                  <a:srgbClr val="FF0000"/>
                </a:solidFill>
              </a:rPr>
              <a:t> =</a:t>
            </a:r>
          </a:p>
          <a:p>
            <a:pPr marL="0" indent="0">
              <a:buNone/>
            </a:pP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62091" y="1600924"/>
            <a:ext cx="453521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>
                <a:solidFill>
                  <a:srgbClr val="FF0000"/>
                </a:solidFill>
              </a:rPr>
              <a:t>a</a:t>
            </a:r>
            <a:r>
              <a:rPr lang="cs-CZ" sz="6600" b="1" baseline="30000" dirty="0" smtClean="0">
                <a:solidFill>
                  <a:srgbClr val="FF0000"/>
                </a:solidFill>
              </a:rPr>
              <a:t>2</a:t>
            </a:r>
            <a:r>
              <a:rPr lang="cs-CZ" sz="6600" b="1" dirty="0" smtClean="0">
                <a:solidFill>
                  <a:srgbClr val="FF0000"/>
                </a:solidFill>
              </a:rPr>
              <a:t> + 2ab + b</a:t>
            </a:r>
            <a:r>
              <a:rPr lang="cs-CZ" sz="6600" b="1" baseline="30000" dirty="0" smtClean="0">
                <a:solidFill>
                  <a:srgbClr val="FF0000"/>
                </a:solidFill>
              </a:rPr>
              <a:t>2</a:t>
            </a:r>
            <a:endParaRPr lang="cs-CZ" sz="6600" b="1" baseline="30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79912" y="4005064"/>
            <a:ext cx="453521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>
                <a:solidFill>
                  <a:srgbClr val="FF0000"/>
                </a:solidFill>
              </a:rPr>
              <a:t>a</a:t>
            </a:r>
            <a:r>
              <a:rPr lang="cs-CZ" sz="6600" b="1" baseline="30000" dirty="0" smtClean="0">
                <a:solidFill>
                  <a:srgbClr val="FF0000"/>
                </a:solidFill>
              </a:rPr>
              <a:t>2</a:t>
            </a:r>
            <a:r>
              <a:rPr lang="cs-CZ" sz="6600" b="1" dirty="0" smtClean="0">
                <a:solidFill>
                  <a:srgbClr val="FF0000"/>
                </a:solidFill>
              </a:rPr>
              <a:t> – 2ab + b</a:t>
            </a:r>
            <a:r>
              <a:rPr lang="cs-CZ" sz="6600" b="1" baseline="30000" dirty="0" smtClean="0">
                <a:solidFill>
                  <a:srgbClr val="FF0000"/>
                </a:solidFill>
              </a:rPr>
              <a:t>2</a:t>
            </a:r>
            <a:endParaRPr lang="cs-CZ" sz="6600" b="1" baseline="30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59116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(a + b)</a:t>
            </a:r>
            <a:r>
              <a:rPr lang="cs-CZ" b="1" baseline="30000" dirty="0"/>
              <a:t>2</a:t>
            </a:r>
            <a:r>
              <a:rPr lang="cs-CZ" b="1" dirty="0"/>
              <a:t> </a:t>
            </a:r>
            <a:r>
              <a:rPr lang="cs-CZ" b="1" dirty="0" smtClean="0"/>
              <a:t>= a</a:t>
            </a:r>
            <a:r>
              <a:rPr lang="cs-CZ" b="1" baseline="30000" dirty="0" smtClean="0"/>
              <a:t>2</a:t>
            </a:r>
            <a:r>
              <a:rPr lang="cs-CZ" b="1" dirty="0" smtClean="0"/>
              <a:t> + 2ab + b</a:t>
            </a:r>
            <a:r>
              <a:rPr lang="cs-CZ" b="1" baseline="30000" dirty="0" smtClean="0"/>
              <a:t>2</a:t>
            </a:r>
            <a:r>
              <a:rPr lang="cs-CZ" b="1" dirty="0"/>
              <a:t/>
            </a:r>
            <a:br>
              <a:rPr lang="cs-CZ" b="1" dirty="0"/>
            </a:br>
            <a:r>
              <a:rPr lang="cs-CZ" b="1" dirty="0"/>
              <a:t>(a </a:t>
            </a:r>
            <a:r>
              <a:rPr lang="cs-CZ" b="1" dirty="0" smtClean="0"/>
              <a:t>– b)</a:t>
            </a:r>
            <a:r>
              <a:rPr lang="cs-CZ" b="1" baseline="30000" dirty="0" smtClean="0"/>
              <a:t>2</a:t>
            </a:r>
            <a:r>
              <a:rPr lang="cs-CZ" b="1" dirty="0" smtClean="0"/>
              <a:t> = a</a:t>
            </a:r>
            <a:r>
              <a:rPr lang="cs-CZ" b="1" baseline="30000" dirty="0" smtClean="0"/>
              <a:t>2</a:t>
            </a:r>
            <a:r>
              <a:rPr lang="cs-CZ" b="1" dirty="0" smtClean="0"/>
              <a:t> – 2ab + b</a:t>
            </a:r>
            <a:r>
              <a:rPr lang="cs-CZ" b="1" baseline="30000" dirty="0" smtClean="0"/>
              <a:t>2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dirty="0" smtClean="0"/>
              <a:t>(a + 3)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=</a:t>
            </a:r>
          </a:p>
          <a:p>
            <a:pPr marL="0" indent="0">
              <a:buNone/>
            </a:pPr>
            <a:r>
              <a:rPr lang="cs-CZ" sz="3600" dirty="0" smtClean="0"/>
              <a:t>(b – 4)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=</a:t>
            </a:r>
          </a:p>
          <a:p>
            <a:pPr marL="0" indent="0">
              <a:buNone/>
            </a:pPr>
            <a:r>
              <a:rPr lang="cs-CZ" sz="3600" dirty="0" smtClean="0"/>
              <a:t>(c – 5)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=</a:t>
            </a:r>
          </a:p>
          <a:p>
            <a:pPr marL="0" indent="0">
              <a:buNone/>
            </a:pPr>
            <a:r>
              <a:rPr lang="cs-CZ" sz="3600" dirty="0" smtClean="0"/>
              <a:t>(6 + d)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=</a:t>
            </a:r>
          </a:p>
          <a:p>
            <a:pPr marL="0" indent="0">
              <a:buNone/>
            </a:pPr>
            <a:r>
              <a:rPr lang="cs-CZ" sz="3600" dirty="0" smtClean="0"/>
              <a:t>(e – 2f)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=</a:t>
            </a:r>
          </a:p>
          <a:p>
            <a:pPr marL="0" indent="0">
              <a:buNone/>
            </a:pPr>
            <a:r>
              <a:rPr lang="cs-CZ" sz="3600" dirty="0" smtClean="0"/>
              <a:t>(8g + 3h)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=</a:t>
            </a:r>
          </a:p>
          <a:p>
            <a:pPr marL="0" indent="0">
              <a:buNone/>
            </a:pPr>
            <a:r>
              <a:rPr lang="cs-CZ" sz="3600" dirty="0" smtClean="0"/>
              <a:t>(4i + 7j)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=</a:t>
            </a:r>
          </a:p>
          <a:p>
            <a:pPr marL="0" indent="0">
              <a:buNone/>
            </a:pPr>
            <a:r>
              <a:rPr lang="cs-CZ" sz="3600" dirty="0" smtClean="0"/>
              <a:t>(9x – y)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=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226232" y="2278613"/>
            <a:ext cx="24897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b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– 8b + 16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26232" y="1556792"/>
            <a:ext cx="21259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a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+ 6a + 9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26232" y="2924944"/>
            <a:ext cx="25426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c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– 10c + 25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67744" y="3573016"/>
            <a:ext cx="27142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36 + 12d + d</a:t>
            </a:r>
            <a:r>
              <a:rPr lang="cs-CZ" sz="3600" baseline="30000" dirty="0" smtClean="0"/>
              <a:t>2</a:t>
            </a:r>
            <a:endParaRPr lang="cs-CZ" sz="3600" baseline="30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411760" y="4221088"/>
            <a:ext cx="257551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e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– 4ef + 4f</a:t>
            </a:r>
            <a:r>
              <a:rPr lang="cs-CZ" sz="3600" baseline="30000" dirty="0" smtClean="0"/>
              <a:t>2</a:t>
            </a:r>
            <a:endParaRPr lang="cs-CZ" sz="3600" baseline="30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56035" y="4870901"/>
            <a:ext cx="34612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64g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+ 48gh + 9h</a:t>
            </a:r>
            <a:r>
              <a:rPr lang="cs-CZ" sz="3600" baseline="30000" dirty="0" smtClean="0"/>
              <a:t>2</a:t>
            </a:r>
            <a:endParaRPr lang="cs-CZ" sz="3600" baseline="30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483768" y="5517232"/>
            <a:ext cx="32079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16i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+ 56ij + 49j</a:t>
            </a:r>
            <a:r>
              <a:rPr lang="cs-CZ" sz="3600" baseline="30000" dirty="0" smtClean="0"/>
              <a:t>2</a:t>
            </a:r>
            <a:endParaRPr lang="cs-CZ" sz="3600" baseline="30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478948" y="6237312"/>
            <a:ext cx="31245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81x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– 18xy + y</a:t>
            </a:r>
            <a:r>
              <a:rPr lang="cs-CZ" sz="3600" baseline="30000" dirty="0" smtClean="0"/>
              <a:t>2</a:t>
            </a:r>
            <a:endParaRPr lang="cs-CZ" sz="3600" baseline="30000" dirty="0"/>
          </a:p>
        </p:txBody>
      </p:sp>
    </p:spTree>
    <p:extLst>
      <p:ext uri="{BB962C8B-B14F-4D97-AF65-F5344CB8AC3E}">
        <p14:creationId xmlns:p14="http://schemas.microsoft.com/office/powerpoint/2010/main" xmlns="" val="2169591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(a + b)</a:t>
            </a:r>
            <a:r>
              <a:rPr lang="cs-CZ" b="1" baseline="30000" dirty="0"/>
              <a:t>2</a:t>
            </a:r>
            <a:r>
              <a:rPr lang="cs-CZ" b="1" dirty="0"/>
              <a:t> </a:t>
            </a:r>
            <a:r>
              <a:rPr lang="cs-CZ" b="1" dirty="0" smtClean="0"/>
              <a:t>= a</a:t>
            </a:r>
            <a:r>
              <a:rPr lang="cs-CZ" b="1" baseline="30000" dirty="0" smtClean="0"/>
              <a:t>2</a:t>
            </a:r>
            <a:r>
              <a:rPr lang="cs-CZ" b="1" dirty="0" smtClean="0"/>
              <a:t> + 2ab + b</a:t>
            </a:r>
            <a:r>
              <a:rPr lang="cs-CZ" b="1" baseline="30000" dirty="0" smtClean="0"/>
              <a:t>2</a:t>
            </a:r>
            <a:r>
              <a:rPr lang="cs-CZ" b="1" dirty="0"/>
              <a:t/>
            </a:r>
            <a:br>
              <a:rPr lang="cs-CZ" b="1" dirty="0"/>
            </a:br>
            <a:r>
              <a:rPr lang="cs-CZ" b="1" dirty="0"/>
              <a:t>(a </a:t>
            </a:r>
            <a:r>
              <a:rPr lang="cs-CZ" b="1" dirty="0" smtClean="0"/>
              <a:t>– b)</a:t>
            </a:r>
            <a:r>
              <a:rPr lang="cs-CZ" b="1" baseline="30000" dirty="0" smtClean="0"/>
              <a:t>2</a:t>
            </a:r>
            <a:r>
              <a:rPr lang="cs-CZ" b="1" dirty="0" smtClean="0"/>
              <a:t> = a</a:t>
            </a:r>
            <a:r>
              <a:rPr lang="cs-CZ" b="1" baseline="30000" dirty="0" smtClean="0"/>
              <a:t>2</a:t>
            </a:r>
            <a:r>
              <a:rPr lang="cs-CZ" b="1" dirty="0" smtClean="0"/>
              <a:t> – 2ab + b</a:t>
            </a:r>
            <a:r>
              <a:rPr lang="cs-CZ" b="1" baseline="30000" dirty="0" smtClean="0"/>
              <a:t>2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dirty="0" smtClean="0"/>
              <a:t>(ab + 5)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=</a:t>
            </a:r>
          </a:p>
          <a:p>
            <a:pPr marL="0" indent="0">
              <a:buNone/>
            </a:pPr>
            <a:r>
              <a:rPr lang="cs-CZ" sz="3600" dirty="0" smtClean="0"/>
              <a:t>(b – 7cd)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=</a:t>
            </a:r>
          </a:p>
          <a:p>
            <a:pPr marL="0" indent="0">
              <a:buNone/>
            </a:pPr>
            <a:r>
              <a:rPr lang="cs-CZ" sz="3600" dirty="0" smtClean="0"/>
              <a:t>(c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– 1)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=</a:t>
            </a:r>
          </a:p>
          <a:p>
            <a:pPr marL="0" indent="0">
              <a:buNone/>
            </a:pPr>
            <a:r>
              <a:rPr lang="cs-CZ" sz="3600" dirty="0" smtClean="0"/>
              <a:t>(1 + d</a:t>
            </a:r>
            <a:r>
              <a:rPr lang="cs-CZ" sz="3600" baseline="30000" dirty="0" smtClean="0"/>
              <a:t>3</a:t>
            </a:r>
            <a:r>
              <a:rPr lang="cs-CZ" sz="3600" dirty="0" smtClean="0"/>
              <a:t>)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=</a:t>
            </a:r>
          </a:p>
          <a:p>
            <a:pPr marL="0" indent="0">
              <a:buNone/>
            </a:pPr>
            <a:r>
              <a:rPr lang="cs-CZ" sz="3600" dirty="0" smtClean="0"/>
              <a:t>(p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– r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)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=</a:t>
            </a:r>
          </a:p>
          <a:p>
            <a:pPr marL="0" indent="0">
              <a:buNone/>
            </a:pPr>
            <a:r>
              <a:rPr lang="cs-CZ" sz="3600" dirty="0" smtClean="0"/>
              <a:t>(6x</a:t>
            </a:r>
            <a:r>
              <a:rPr lang="cs-CZ" sz="3600" baseline="30000" dirty="0" smtClean="0"/>
              <a:t>4</a:t>
            </a:r>
            <a:r>
              <a:rPr lang="cs-CZ" sz="3600" dirty="0" smtClean="0"/>
              <a:t> + 7y</a:t>
            </a:r>
            <a:r>
              <a:rPr lang="cs-CZ" sz="3600" baseline="30000" dirty="0" smtClean="0"/>
              <a:t>3</a:t>
            </a:r>
            <a:r>
              <a:rPr lang="cs-CZ" sz="3600" dirty="0" smtClean="0"/>
              <a:t>)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=</a:t>
            </a:r>
          </a:p>
          <a:p>
            <a:pPr marL="0" indent="0">
              <a:buNone/>
            </a:pPr>
            <a:r>
              <a:rPr lang="cs-CZ" sz="3600" dirty="0" smtClean="0"/>
              <a:t>(4uv + 8v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)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=</a:t>
            </a:r>
          </a:p>
          <a:p>
            <a:pPr marL="0" indent="0">
              <a:buNone/>
            </a:pPr>
            <a:r>
              <a:rPr lang="cs-CZ" sz="3600" dirty="0" smtClean="0"/>
              <a:t>(9m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n – 6n)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=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730288" y="2278613"/>
            <a:ext cx="38218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b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– 14bcd + 49c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d</a:t>
            </a:r>
            <a:r>
              <a:rPr lang="cs-CZ" sz="3600" baseline="30000" dirty="0" smtClean="0"/>
              <a:t>2</a:t>
            </a:r>
            <a:endParaRPr lang="cs-CZ" sz="3600" baseline="30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8105" y="1556792"/>
            <a:ext cx="32335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a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b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+ 10ab + 25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13910" y="2924944"/>
            <a:ext cx="22300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c</a:t>
            </a:r>
            <a:r>
              <a:rPr lang="cs-CZ" sz="3600" baseline="30000" dirty="0" smtClean="0"/>
              <a:t>4</a:t>
            </a:r>
            <a:r>
              <a:rPr lang="cs-CZ" sz="3600" dirty="0" smtClean="0"/>
              <a:t> – 2c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+ 1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361851" y="3573016"/>
            <a:ext cx="24016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 + 2d</a:t>
            </a:r>
            <a:r>
              <a:rPr lang="cs-CZ" sz="3600" baseline="30000" dirty="0" smtClean="0"/>
              <a:t>3</a:t>
            </a:r>
            <a:r>
              <a:rPr lang="cs-CZ" sz="3600" dirty="0" smtClean="0"/>
              <a:t> + d</a:t>
            </a:r>
            <a:r>
              <a:rPr lang="cs-CZ" sz="3600" baseline="30000" dirty="0" smtClean="0"/>
              <a:t>6</a:t>
            </a:r>
            <a:endParaRPr lang="cs-CZ" sz="3600" baseline="30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411760" y="4221088"/>
            <a:ext cx="272061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p</a:t>
            </a:r>
            <a:r>
              <a:rPr lang="cs-CZ" sz="3600" baseline="30000" dirty="0" smtClean="0"/>
              <a:t>4</a:t>
            </a:r>
            <a:r>
              <a:rPr lang="cs-CZ" sz="3600" dirty="0" smtClean="0"/>
              <a:t> – 2p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r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+ r</a:t>
            </a:r>
            <a:r>
              <a:rPr lang="cs-CZ" sz="3600" baseline="30000" dirty="0" smtClean="0"/>
              <a:t>4</a:t>
            </a:r>
            <a:endParaRPr lang="cs-CZ" sz="3600" baseline="30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87824" y="4870901"/>
            <a:ext cx="39372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36x</a:t>
            </a:r>
            <a:r>
              <a:rPr lang="cs-CZ" sz="3600" baseline="30000" dirty="0" smtClean="0"/>
              <a:t>8</a:t>
            </a:r>
            <a:r>
              <a:rPr lang="cs-CZ" sz="3600" dirty="0" smtClean="0"/>
              <a:t> + 84x</a:t>
            </a:r>
            <a:r>
              <a:rPr lang="cs-CZ" sz="3600" baseline="30000" dirty="0" smtClean="0"/>
              <a:t>4</a:t>
            </a:r>
            <a:r>
              <a:rPr lang="cs-CZ" sz="3600" dirty="0" smtClean="0"/>
              <a:t>y</a:t>
            </a:r>
            <a:r>
              <a:rPr lang="cs-CZ" sz="3600" baseline="30000" dirty="0" smtClean="0"/>
              <a:t>3</a:t>
            </a:r>
            <a:r>
              <a:rPr lang="cs-CZ" sz="3600" dirty="0" smtClean="0"/>
              <a:t> + 49y</a:t>
            </a:r>
            <a:r>
              <a:rPr lang="cs-CZ" sz="3600" baseline="30000" dirty="0" smtClean="0"/>
              <a:t>6</a:t>
            </a:r>
            <a:endParaRPr lang="cs-CZ" sz="3600" baseline="30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987824" y="5517232"/>
            <a:ext cx="41953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16u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v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</a:t>
            </a:r>
            <a:r>
              <a:rPr lang="cs-CZ" sz="3600" smtClean="0"/>
              <a:t>+ 64uv</a:t>
            </a:r>
            <a:r>
              <a:rPr lang="cs-CZ" sz="3600" baseline="30000" smtClean="0"/>
              <a:t>3</a:t>
            </a:r>
            <a:r>
              <a:rPr lang="cs-CZ" sz="3600" smtClean="0"/>
              <a:t> </a:t>
            </a:r>
            <a:r>
              <a:rPr lang="cs-CZ" sz="3600" dirty="0" smtClean="0"/>
              <a:t>+ 64v</a:t>
            </a:r>
            <a:r>
              <a:rPr lang="cs-CZ" sz="3600" baseline="30000" dirty="0" smtClean="0"/>
              <a:t>4</a:t>
            </a:r>
            <a:endParaRPr lang="cs-CZ" sz="3600" baseline="30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47627" y="6237312"/>
            <a:ext cx="49391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81m</a:t>
            </a:r>
            <a:r>
              <a:rPr lang="cs-CZ" sz="3600" baseline="30000" dirty="0" smtClean="0"/>
              <a:t>4</a:t>
            </a:r>
            <a:r>
              <a:rPr lang="cs-CZ" sz="3600" dirty="0" smtClean="0"/>
              <a:t>n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– 108m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n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+ 36n</a:t>
            </a:r>
            <a:r>
              <a:rPr lang="cs-CZ" sz="3600" baseline="30000" dirty="0" smtClean="0"/>
              <a:t>2</a:t>
            </a:r>
            <a:endParaRPr lang="cs-CZ" sz="3600" baseline="30000" dirty="0"/>
          </a:p>
        </p:txBody>
      </p:sp>
    </p:spTree>
    <p:extLst>
      <p:ext uri="{BB962C8B-B14F-4D97-AF65-F5344CB8AC3E}">
        <p14:creationId xmlns:p14="http://schemas.microsoft.com/office/powerpoint/2010/main" xmlns="" val="2102325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49656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301</TotalTime>
  <Words>813</Words>
  <Application>Microsoft Office PowerPoint</Application>
  <PresentationFormat>Předvádění na obrazovce (4:3)</PresentationFormat>
  <Paragraphs>181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Druhá mocnina součtu a rozdílu</vt:lpstr>
      <vt:lpstr>Druhá mocnina dvojčlenu</vt:lpstr>
      <vt:lpstr>Vzorec pro druhou mocninu součtu</vt:lpstr>
      <vt:lpstr>Druhá mocnina součtu</vt:lpstr>
      <vt:lpstr>Druhá mocnina dvojčlenu</vt:lpstr>
      <vt:lpstr>Vzorec pro druhou mocninu rozdílu</vt:lpstr>
      <vt:lpstr>Druhá mocnina rozdílu</vt:lpstr>
      <vt:lpstr>Vzorce druhé mocniny součtu a rozdílu</vt:lpstr>
      <vt:lpstr>(a + b)2 = a2 + 2ab + b2 (a – b)2 = a2 – 2ab + b2</vt:lpstr>
      <vt:lpstr>(a + b)2 = a2 + 2ab + b2 (a – b)2 = a2 – 2ab + b2</vt:lpstr>
      <vt:lpstr>Zdroje</vt:lpstr>
    </vt:vector>
  </TitlesOfParts>
  <Company>ZŠ Ústí nad Labem, Anežky České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Výrazy</dc:title>
  <dc:creator>Roman Marschner</dc:creator>
  <cp:lastModifiedBy>Roman</cp:lastModifiedBy>
  <cp:revision>20</cp:revision>
  <dcterms:created xsi:type="dcterms:W3CDTF">2013-01-24T13:35:24Z</dcterms:created>
  <dcterms:modified xsi:type="dcterms:W3CDTF">2013-05-03T18:53:54Z</dcterms:modified>
</cp:coreProperties>
</file>