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5" r:id="rId3"/>
    <p:sldId id="262" r:id="rId4"/>
    <p:sldId id="263" r:id="rId5"/>
    <p:sldId id="264" r:id="rId6"/>
    <p:sldId id="256" r:id="rId7"/>
    <p:sldId id="258" r:id="rId8"/>
    <p:sldId id="259" r:id="rId9"/>
    <p:sldId id="260" r:id="rId10"/>
    <p:sldId id="261" r:id="rId11"/>
    <p:sldId id="257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2" autoAdjust="0"/>
  </p:normalViewPr>
  <p:slideViewPr>
    <p:cSldViewPr>
      <p:cViewPr varScale="1">
        <p:scale>
          <a:sx n="82" d="100"/>
          <a:sy n="82" d="100"/>
        </p:scale>
        <p:origin x="-57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54D24-3AFF-4948-A5FE-AF111D4E23FA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C9A59-2514-4FF6-B7FA-924685A3D4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516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C9A59-2514-4FF6-B7FA-924685A3D45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118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C9A59-2514-4FF6-B7FA-924685A3D45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118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C9A59-2514-4FF6-B7FA-924685A3D45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118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C9A59-2514-4FF6-B7FA-924685A3D45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118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66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920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9412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97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052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8760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938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943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38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501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368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3572B-F36D-4304-9AD5-B26CA251224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84DB57-FD2D-432C-A4E8-BCC726DFE5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2777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VY_42_INOVACE_25_2_Druhá mocnina součtu a rozdílu - 2. díl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zopakování umocňování součtu a rozdílu pomocí vzorců. Poté seznámení s postupem pro vyjadřování trojčlenu jako druhé mocniny součtu nebo rozdílu s následným řešením příkladů.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29.1.2013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29.1.2013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72187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Druhá mocnina součtu a rozdílu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díl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639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Vzorce druhé mocniny součtu a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(a + b)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endParaRPr lang="cs-CZ" sz="6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(a – b)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2091" y="1600924"/>
            <a:ext cx="45352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+ 2ab + b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endParaRPr lang="cs-CZ" sz="66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005064"/>
            <a:ext cx="45352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– 2ab + b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endParaRPr lang="cs-CZ" sz="6600" b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901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(a + b)</a:t>
            </a:r>
            <a:r>
              <a:rPr lang="cs-CZ" b="1" baseline="30000" dirty="0"/>
              <a:t>2</a:t>
            </a:r>
            <a:r>
              <a:rPr lang="cs-CZ" b="1" dirty="0"/>
              <a:t> </a:t>
            </a:r>
            <a:r>
              <a:rPr lang="cs-CZ" b="1" dirty="0" smtClean="0"/>
              <a:t>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+ 2ab + b</a:t>
            </a:r>
            <a:r>
              <a:rPr lang="cs-CZ" b="1" baseline="30000" dirty="0" smtClean="0"/>
              <a:t>2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(a </a:t>
            </a:r>
            <a:r>
              <a:rPr lang="cs-CZ" b="1" dirty="0" smtClean="0"/>
              <a:t>– b)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– 2ab + b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(a + 3)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(b – 4)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(c – 5)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(6 + d)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(e – 2f)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(8g + 3h)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(4i + 7j)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(9x – y)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26232" y="2278613"/>
            <a:ext cx="2489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8b + 16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26232" y="1556792"/>
            <a:ext cx="21259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+ 6a + 9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26232" y="2924944"/>
            <a:ext cx="2542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10c + 25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573016"/>
            <a:ext cx="2714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36 + 12d + d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221088"/>
            <a:ext cx="2420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4ef + f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56035" y="4870901"/>
            <a:ext cx="3461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64g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+ 48gh + 9h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517232"/>
            <a:ext cx="3207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16i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+ 56ij + 49j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78948" y="6237312"/>
            <a:ext cx="31245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81x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18xy + y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494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(a + b)</a:t>
            </a:r>
            <a:r>
              <a:rPr lang="cs-CZ" b="1" baseline="30000" dirty="0"/>
              <a:t>2</a:t>
            </a:r>
            <a:r>
              <a:rPr lang="cs-CZ" b="1" dirty="0"/>
              <a:t> </a:t>
            </a:r>
            <a:r>
              <a:rPr lang="cs-CZ" b="1" dirty="0" smtClean="0"/>
              <a:t>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+ 2ab + b</a:t>
            </a:r>
            <a:r>
              <a:rPr lang="cs-CZ" b="1" baseline="30000" dirty="0" smtClean="0"/>
              <a:t>2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(a </a:t>
            </a:r>
            <a:r>
              <a:rPr lang="cs-CZ" b="1" dirty="0" smtClean="0"/>
              <a:t>– b)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– 2ab + b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(ab + 5)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(b – 7cd)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(1 + d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r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(6x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+ 7y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(4uv + 8v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(9m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n – 6n)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30288" y="2278613"/>
            <a:ext cx="3821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14bcd + 49c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d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8105" y="1556792"/>
            <a:ext cx="32335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+ 10ab + 25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3910" y="2924944"/>
            <a:ext cx="223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– 2c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+ 1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1851" y="3573016"/>
            <a:ext cx="24016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+ 2d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d</a:t>
            </a:r>
            <a:r>
              <a:rPr lang="cs-CZ" sz="3600" baseline="30000" dirty="0" smtClean="0"/>
              <a:t>6</a:t>
            </a:r>
            <a:endParaRPr lang="cs-CZ" sz="36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221088"/>
            <a:ext cx="2720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– 2p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r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r</a:t>
            </a:r>
            <a:r>
              <a:rPr lang="cs-CZ" sz="3600" baseline="30000" dirty="0" smtClean="0"/>
              <a:t>4</a:t>
            </a:r>
            <a:endParaRPr lang="cs-CZ" sz="36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4870901"/>
            <a:ext cx="3937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36x</a:t>
            </a:r>
            <a:r>
              <a:rPr lang="cs-CZ" sz="3600" baseline="30000" dirty="0" smtClean="0"/>
              <a:t>8</a:t>
            </a:r>
            <a:r>
              <a:rPr lang="cs-CZ" sz="3600" dirty="0" smtClean="0"/>
              <a:t> + 84x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y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+ 49y</a:t>
            </a:r>
            <a:r>
              <a:rPr lang="cs-CZ" sz="3600" baseline="30000" dirty="0" smtClean="0"/>
              <a:t>6</a:t>
            </a:r>
            <a:endParaRPr lang="cs-CZ" sz="36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5517232"/>
            <a:ext cx="4195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16u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v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+ 84uv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+ 64v</a:t>
            </a:r>
            <a:r>
              <a:rPr lang="cs-CZ" sz="3600" baseline="30000" dirty="0" smtClean="0"/>
              <a:t>4</a:t>
            </a:r>
            <a:endParaRPr lang="cs-CZ" sz="36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47627" y="6237312"/>
            <a:ext cx="49391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81m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n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108m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n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+ 36n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5493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Vyjadřování trojčlenu jako druhé mocniny součtu nebo rozdílu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900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Vyjadřování trojčlenu jako </a:t>
            </a:r>
            <a:r>
              <a:rPr lang="cs-CZ" dirty="0" smtClean="0"/>
              <a:t>druhé mocniny součtu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8314" y="2060848"/>
            <a:ext cx="3748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</a:rPr>
              <a:t> + 2ab + b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5189" y="2060848"/>
            <a:ext cx="21707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(a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+ b)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9879" y="2060848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=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899592" y="1484784"/>
            <a:ext cx="4536504" cy="7200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flipV="1">
            <a:off x="3707904" y="2924944"/>
            <a:ext cx="2736304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683568" y="3365723"/>
                <a:ext cx="1944216" cy="71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365723"/>
                <a:ext cx="1944216" cy="71275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683568" y="3940377"/>
                <a:ext cx="1944216" cy="71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3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𝒃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940377"/>
                <a:ext cx="1944216" cy="71275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51520" y="4941168"/>
            <a:ext cx="55639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Kontrola: </a:t>
            </a:r>
            <a:r>
              <a:rPr lang="cs-CZ" sz="4400" b="1" dirty="0" smtClean="0">
                <a:solidFill>
                  <a:srgbClr val="00B050"/>
                </a:solidFill>
              </a:rPr>
              <a:t>2 ∙ a ∙ b = 2ab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>
            <a:off x="5292080" y="1412776"/>
            <a:ext cx="1152128" cy="936104"/>
          </a:xfrm>
          <a:prstGeom prst="blockArc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2627784" y="1548061"/>
            <a:ext cx="2664296" cy="656803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153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7037E-6 L -0.12674 0.04004 C -0.1533 0.04907 -0.19288 0.05393 -0.2342 0.05393 C -0.28142 0.05393 -0.3191 0.04907 -0.34566 0.04004 L -0.47205 3.7037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1" y="26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6 L 0.07812 -0.04005 C 0.09462 -0.04908 0.1191 -0.05394 0.14462 -0.05394 C 0.17396 -0.05394 0.19722 -0.04908 0.21371 -0.04005 L 0.29201 3.7037E-6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1" y="-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Vyjadřování trojčlenu jako </a:t>
            </a:r>
            <a:r>
              <a:rPr lang="cs-CZ" dirty="0" smtClean="0"/>
              <a:t>druhé mocniny součtu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735" y="161466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3748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</a:rPr>
              <a:t> + 2ab + b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060848"/>
            <a:ext cx="21707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(a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+ b)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9879" y="2060848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=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899592" y="1484784"/>
            <a:ext cx="4536504" cy="7200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flipV="1">
            <a:off x="3707904" y="2924944"/>
            <a:ext cx="2736304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51520" y="5755903"/>
            <a:ext cx="49452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Kontrola: </a:t>
            </a:r>
            <a:r>
              <a:rPr lang="cs-CZ" sz="4400" b="1" dirty="0" smtClean="0">
                <a:solidFill>
                  <a:srgbClr val="00B050"/>
                </a:solidFill>
              </a:rPr>
              <a:t>2 ∙ 3x ∙ 2 =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>
            <a:off x="5292080" y="1412776"/>
            <a:ext cx="1152128" cy="936104"/>
          </a:xfrm>
          <a:prstGeom prst="blockArc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2627785" y="1548061"/>
            <a:ext cx="2664295" cy="656803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3573016"/>
            <a:ext cx="66543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9x</a:t>
            </a:r>
            <a:r>
              <a:rPr lang="cs-CZ" sz="5400" baseline="30000" dirty="0" smtClean="0"/>
              <a:t>2</a:t>
            </a:r>
            <a:r>
              <a:rPr lang="cs-CZ" sz="5400" dirty="0" smtClean="0"/>
              <a:t> + 12x + 4 = (     +   )</a:t>
            </a:r>
            <a:r>
              <a:rPr lang="cs-CZ" sz="5400" baseline="30000" dirty="0" smtClean="0"/>
              <a:t>2</a:t>
            </a:r>
            <a:endParaRPr lang="cs-CZ" sz="5400" baseline="30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-36512" y="4433520"/>
                <a:ext cx="2520280" cy="7903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3600" b="1" i="1" smtClean="0">
                              <a:latin typeface="Cambria Math"/>
                            </a:rPr>
                            <m:t>𝟗</m:t>
                          </m:r>
                          <m:sSup>
                            <m:sSupPr>
                              <m:ctrlPr>
                                <a:rPr lang="cs-CZ" sz="36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36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600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6512" y="4433520"/>
                <a:ext cx="2520280" cy="79034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-324544" y="5243126"/>
                <a:ext cx="2520280" cy="7096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e>
                      </m:rad>
                      <m:r>
                        <a:rPr lang="cs-CZ" sz="3600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24544" y="5243126"/>
                <a:ext cx="2520280" cy="70961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051720" y="4582869"/>
            <a:ext cx="6190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3x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88643" y="3585790"/>
            <a:ext cx="8354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3x</a:t>
            </a:r>
            <a:endParaRPr lang="cs-CZ" sz="5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75656" y="5302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357301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2</a:t>
            </a:r>
            <a:endParaRPr lang="cs-CZ" sz="5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27400" y="5755903"/>
            <a:ext cx="10150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12x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62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6" grpId="0"/>
      <p:bldP spid="25" grpId="0" animBg="1"/>
      <p:bldP spid="27" grpId="0" animBg="1"/>
      <p:bldP spid="8" grpId="0"/>
      <p:bldP spid="28" grpId="0"/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Vyjadřování trojčlenu jako </a:t>
            </a:r>
            <a:r>
              <a:rPr lang="cs-CZ" dirty="0" smtClean="0"/>
              <a:t>druhé mocniny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8314" y="2060848"/>
            <a:ext cx="3748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</a:rPr>
              <a:t> – 2ab + b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5189" y="2060848"/>
            <a:ext cx="21707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(a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– b)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9879" y="2060848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=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899592" y="1484784"/>
            <a:ext cx="4536504" cy="7200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flipV="1">
            <a:off x="3707904" y="2924944"/>
            <a:ext cx="2736304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683568" y="3365723"/>
                <a:ext cx="1944216" cy="71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365723"/>
                <a:ext cx="1944216" cy="71275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683568" y="3940377"/>
                <a:ext cx="1944216" cy="71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3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𝒃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940377"/>
                <a:ext cx="1944216" cy="71275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51520" y="4941168"/>
            <a:ext cx="55639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Kontrola: </a:t>
            </a:r>
            <a:r>
              <a:rPr lang="cs-CZ" sz="4400" b="1" dirty="0" smtClean="0">
                <a:solidFill>
                  <a:srgbClr val="00B050"/>
                </a:solidFill>
              </a:rPr>
              <a:t>2 ∙ a ∙ b = 2ab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>
            <a:off x="5292080" y="1412776"/>
            <a:ext cx="1152128" cy="936104"/>
          </a:xfrm>
          <a:prstGeom prst="blockArc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2627784" y="1548061"/>
            <a:ext cx="2664296" cy="656803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2398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7037E-6 L -0.12674 0.04004 C -0.1533 0.04907 -0.19288 0.05393 -0.2342 0.05393 C -0.28142 0.05393 -0.3191 0.04907 -0.34566 0.04004 L -0.47205 3.7037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1" y="26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6 L 0.07812 -0.04005 C 0.09462 -0.04908 0.1191 -0.05394 0.14462 -0.05394 C 0.17396 -0.05394 0.19722 -0.04908 0.21371 -0.04005 L 0.29201 3.7037E-6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1" y="-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Vyjadřování trojčlenu jako </a:t>
            </a:r>
            <a:r>
              <a:rPr lang="cs-CZ" dirty="0" smtClean="0"/>
              <a:t>druhé mocniny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735" y="161466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3748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</a:rPr>
              <a:t> – 2ab + b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060848"/>
            <a:ext cx="21707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(a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– b)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9879" y="2060848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=</a:t>
            </a:r>
            <a:endParaRPr lang="cs-CZ" sz="5400" b="1" baseline="30000" dirty="0">
              <a:solidFill>
                <a:srgbClr val="FF0000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899592" y="1484784"/>
            <a:ext cx="4536504" cy="7200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flipV="1">
            <a:off x="3707904" y="2924944"/>
            <a:ext cx="2736304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1224136" cy="7113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789659"/>
                <a:ext cx="1224136" cy="71134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51520" y="5755903"/>
            <a:ext cx="48249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Kontrola: </a:t>
            </a:r>
            <a:r>
              <a:rPr lang="cs-CZ" sz="4400" b="1" dirty="0" smtClean="0">
                <a:solidFill>
                  <a:srgbClr val="00B050"/>
                </a:solidFill>
              </a:rPr>
              <a:t>2 ∙ 4 ∙ 5y =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>
            <a:off x="5292080" y="1412776"/>
            <a:ext cx="1152128" cy="936104"/>
          </a:xfrm>
          <a:prstGeom prst="blockArc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2627784" y="1548061"/>
            <a:ext cx="2664296" cy="656803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3573016"/>
            <a:ext cx="73853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16 – 40y + 25y</a:t>
            </a:r>
            <a:r>
              <a:rPr lang="cs-CZ" sz="5400" baseline="30000" dirty="0" smtClean="0"/>
              <a:t>2</a:t>
            </a:r>
            <a:r>
              <a:rPr lang="cs-CZ" sz="5400" dirty="0" smtClean="0"/>
              <a:t> = (   –     )</a:t>
            </a:r>
            <a:r>
              <a:rPr lang="cs-CZ" sz="5400" baseline="30000" dirty="0" smtClean="0"/>
              <a:t>2</a:t>
            </a:r>
            <a:endParaRPr lang="cs-CZ" sz="5400" baseline="30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-36512" y="4445447"/>
                <a:ext cx="2520280" cy="7116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3600" b="1" i="1" smtClean="0">
                              <a:latin typeface="Cambria Math"/>
                            </a:rPr>
                            <m:t>𝟏𝟔</m:t>
                          </m:r>
                        </m:e>
                      </m:rad>
                      <m:r>
                        <a:rPr lang="cs-CZ" sz="3600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6512" y="4445447"/>
                <a:ext cx="2520280" cy="71167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107504" y="5183045"/>
                <a:ext cx="2520280" cy="7662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6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latin typeface="Cambria Math"/>
                                </a:rPr>
                                <m:t>𝟐𝟓</m:t>
                              </m:r>
                              <m:r>
                                <a:rPr lang="cs-CZ" sz="3600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36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3600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5183045"/>
                <a:ext cx="2520280" cy="76623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979712" y="45091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20452" y="358579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</a:t>
            </a:r>
            <a:endParaRPr lang="cs-CZ" sz="5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11760" y="5301208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5y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02407" y="3573016"/>
            <a:ext cx="8499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5y</a:t>
            </a:r>
            <a:endParaRPr lang="cs-CZ" sz="5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27400" y="5755903"/>
            <a:ext cx="10230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40y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429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6" grpId="0"/>
      <p:bldP spid="25" grpId="0" animBg="1"/>
      <p:bldP spid="27" grpId="0" animBg="1"/>
      <p:bldP spid="8" grpId="0"/>
      <p:bldP spid="28" grpId="0"/>
      <p:bldP spid="29" grpId="0"/>
      <p:bldP spid="30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</a:t>
            </a:r>
            <a:r>
              <a:rPr lang="cs-CZ" b="1" baseline="30000" dirty="0" smtClean="0"/>
              <a:t>2</a:t>
            </a:r>
            <a:r>
              <a:rPr lang="cs-CZ" b="1" dirty="0" smtClean="0"/>
              <a:t> + 2ab + b</a:t>
            </a:r>
            <a:r>
              <a:rPr lang="cs-CZ" b="1" baseline="30000" dirty="0" smtClean="0"/>
              <a:t>2</a:t>
            </a:r>
            <a:r>
              <a:rPr lang="cs-CZ" b="1" dirty="0"/>
              <a:t> </a:t>
            </a:r>
            <a:r>
              <a:rPr lang="cs-CZ" b="1" dirty="0" smtClean="0"/>
              <a:t>= (a + b)</a:t>
            </a:r>
            <a:r>
              <a:rPr lang="cs-CZ" b="1" baseline="30000" dirty="0" smtClean="0"/>
              <a:t>2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a</a:t>
            </a:r>
            <a:r>
              <a:rPr lang="cs-CZ" b="1" baseline="30000" dirty="0" smtClean="0"/>
              <a:t>2</a:t>
            </a:r>
            <a:r>
              <a:rPr lang="cs-CZ" b="1" dirty="0" smtClean="0"/>
              <a:t> – 2ab + b</a:t>
            </a:r>
            <a:r>
              <a:rPr lang="cs-CZ" b="1" baseline="30000" dirty="0" smtClean="0"/>
              <a:t>2</a:t>
            </a:r>
            <a:r>
              <a:rPr lang="cs-CZ" b="1" dirty="0" smtClean="0"/>
              <a:t> = (a – b)</a:t>
            </a:r>
            <a:r>
              <a:rPr lang="cs-CZ" b="1" baseline="30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+ 2b + 1 =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4c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– 24c + 36 =</a:t>
            </a:r>
            <a:br>
              <a:rPr lang="cs-CZ" sz="4800" dirty="0" smtClean="0"/>
            </a:br>
            <a:r>
              <a:rPr lang="cs-CZ" sz="4800" dirty="0" smtClean="0"/>
              <a:t>9 – 21d + 49d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25 + 90e + 81e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64f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+ 16fg + g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16s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+ 20st + 25t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144x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+ 264xy + 121y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11428" y="1589891"/>
            <a:ext cx="19864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(b + 1)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8288" y="2348880"/>
            <a:ext cx="22349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(2c – 6)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01547" y="3068960"/>
            <a:ext cx="1518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nelze</a:t>
            </a:r>
            <a:endParaRPr lang="cs-CZ" sz="4800" b="1" baseline="30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38328" y="3822139"/>
            <a:ext cx="22813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(5 + 9e)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35669" y="4509120"/>
            <a:ext cx="2162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(8f + g)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94512" y="5982379"/>
            <a:ext cx="31454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(12x + 11y)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7267" y="5229200"/>
            <a:ext cx="1518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nelze</a:t>
            </a:r>
            <a:endParaRPr lang="cs-CZ" sz="4800" b="1" baseline="30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068960"/>
            <a:ext cx="22990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(3 </a:t>
            </a:r>
            <a:r>
              <a:rPr lang="cs-CZ" sz="4800" dirty="0" smtClean="0"/>
              <a:t>– </a:t>
            </a:r>
            <a:r>
              <a:rPr lang="cs-CZ" sz="4800" dirty="0" smtClean="0"/>
              <a:t>7d)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5229200"/>
            <a:ext cx="24224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(4s + 5t)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29301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1" grpId="1"/>
      <p:bldP spid="12" grpId="0"/>
      <p:bldP spid="1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797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626</Words>
  <Application>Microsoft Office PowerPoint</Application>
  <PresentationFormat>Předvádění na obrazovce (4:3)</PresentationFormat>
  <Paragraphs>143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Druhá mocnina součtu a rozdílu</vt:lpstr>
      <vt:lpstr>Vzorce druhé mocniny součtu a rozdílu</vt:lpstr>
      <vt:lpstr>(a + b)2 = a2 + 2ab + b2 (a – b)2 = a2 – 2ab + b2</vt:lpstr>
      <vt:lpstr>(a + b)2 = a2 + 2ab + b2 (a – b)2 = a2 – 2ab + b2</vt:lpstr>
      <vt:lpstr>Vyjadřování trojčlenu jako druhé mocniny součtu nebo rozdílu</vt:lpstr>
      <vt:lpstr>Vyjadřování trojčlenu jako druhé mocniny součtu</vt:lpstr>
      <vt:lpstr>Vyjadřování trojčlenu jako druhé mocniny součtu</vt:lpstr>
      <vt:lpstr>Vyjadřování trojčlenu jako druhé mocniny rozdílu</vt:lpstr>
      <vt:lpstr>Vyjadřování trojčlenu jako druhé mocniny rozdílu</vt:lpstr>
      <vt:lpstr>a2 + 2ab + b2 = (a + b)2 a2 – 2ab + b2 = (a – b)2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 Marschner</dc:creator>
  <cp:lastModifiedBy>Roman</cp:lastModifiedBy>
  <cp:revision>19</cp:revision>
  <dcterms:created xsi:type="dcterms:W3CDTF">2013-01-26T12:24:07Z</dcterms:created>
  <dcterms:modified xsi:type="dcterms:W3CDTF">2013-05-03T19:00:36Z</dcterms:modified>
</cp:coreProperties>
</file>