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8" r:id="rId2"/>
    <p:sldId id="256" r:id="rId3"/>
    <p:sldId id="257" r:id="rId4"/>
    <p:sldId id="258" r:id="rId5"/>
    <p:sldId id="259" r:id="rId6"/>
    <p:sldId id="264" r:id="rId7"/>
    <p:sldId id="265" r:id="rId8"/>
    <p:sldId id="266" r:id="rId9"/>
    <p:sldId id="267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918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70B1B-C535-4378-A09A-C286D1428971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6E4C9-5263-411C-94FE-30471A956B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65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C9A59-2514-4FF6-B7FA-924685A3D45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9118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C9A59-2514-4FF6-B7FA-924685A3D45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9118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7162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603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1627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472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845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294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655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4763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6376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315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5053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8538-69D1-4B8F-9BB0-66686DA09C8D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8137C-6D74-41F8-88B6-F3FD421727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427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VY_42_INOVACE_26_2_Rozdíl druhých mocnin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>
              <a:buNone/>
              <a:defRPr/>
            </a:pPr>
            <a:r>
              <a:rPr lang="cs-CZ" sz="1700" dirty="0" smtClean="0"/>
              <a:t>Anotace: </a:t>
            </a:r>
            <a:r>
              <a:rPr lang="cs-CZ" sz="1700" dirty="0"/>
              <a:t>Pomocí prezentace seznámení s </a:t>
            </a:r>
            <a:r>
              <a:rPr lang="cs-CZ" sz="1700" dirty="0" smtClean="0"/>
              <a:t>algebraickým vzorcem </a:t>
            </a:r>
            <a:r>
              <a:rPr lang="cs-CZ" sz="1700" dirty="0"/>
              <a:t>pro výpočet </a:t>
            </a:r>
            <a:r>
              <a:rPr lang="cs-CZ" sz="1700" dirty="0" smtClean="0"/>
              <a:t>rozdílu druhých mocnin. </a:t>
            </a:r>
            <a:r>
              <a:rPr lang="cs-CZ" sz="1700" dirty="0"/>
              <a:t>Následné </a:t>
            </a:r>
            <a:r>
              <a:rPr lang="cs-CZ" sz="1700" dirty="0" smtClean="0"/>
              <a:t>řešení příkladů s využitím algebraického vzorce pro rozdíl druhých mocnin.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31.1.2013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</a:t>
            </a:r>
            <a:r>
              <a:rPr lang="cs-CZ" sz="1400" smtClean="0"/>
              <a:t> 31.1.2013</a:t>
            </a:r>
            <a:r>
              <a:rPr lang="cs-CZ" sz="1400" dirty="0" smtClean="0"/>
              <a:t>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2278173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Rozdíl druhých mocnin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9132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Násobení dvojčlenů</a:t>
            </a:r>
            <a:br>
              <a:rPr lang="cs-CZ" dirty="0" smtClean="0"/>
            </a:br>
            <a:r>
              <a:rPr lang="cs-CZ" dirty="0" smtClean="0"/>
              <a:t>(dvojčleny lišící se pouze znaménkem)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400" dirty="0" smtClean="0"/>
          </a:p>
          <a:p>
            <a:pPr marL="0" indent="0">
              <a:buNone/>
            </a:pPr>
            <a:r>
              <a:rPr lang="cs-CZ" sz="4400" dirty="0" smtClean="0"/>
              <a:t>9x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– 12x + 12x – 16 =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5536" y="1628800"/>
            <a:ext cx="45095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(3x + 4) · (3x – 4) =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06490" y="2420888"/>
            <a:ext cx="20120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9x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– 16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027711"/>
            <a:ext cx="40158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(a + b) · (a – b) =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747791"/>
            <a:ext cx="44165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a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– ab + ab – b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=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4747791"/>
            <a:ext cx="16706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a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– b</a:t>
            </a:r>
            <a:r>
              <a:rPr lang="cs-CZ" sz="4400" baseline="30000" dirty="0" smtClean="0"/>
              <a:t>2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243126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Vzorec pro rozdíl druhých mocnin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(a + b) ∙ (a – b) =</a:t>
            </a:r>
          </a:p>
          <a:p>
            <a:pPr marL="0" indent="0">
              <a:buNone/>
            </a:pPr>
            <a:r>
              <a:rPr lang="cs-CZ" sz="6000" dirty="0" smtClean="0"/>
              <a:t>(3x + 4)</a:t>
            </a:r>
            <a:r>
              <a:rPr lang="cs-CZ" sz="6000" dirty="0"/>
              <a:t> </a:t>
            </a:r>
            <a:r>
              <a:rPr lang="cs-CZ" sz="6000" dirty="0" smtClean="0"/>
              <a:t>∙ (3x – 4) =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5400" dirty="0" smtClean="0"/>
              <a:t>a = 3x</a:t>
            </a:r>
          </a:p>
          <a:p>
            <a:pPr marL="0" indent="0">
              <a:buNone/>
            </a:pPr>
            <a:r>
              <a:rPr lang="cs-CZ" sz="5400" dirty="0" smtClean="0"/>
              <a:t>b = 4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1589891"/>
            <a:ext cx="22092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a</a:t>
            </a:r>
            <a:r>
              <a:rPr lang="cs-CZ" sz="6000" baseline="30000" dirty="0" smtClean="0">
                <a:solidFill>
                  <a:srgbClr val="FF0000"/>
                </a:solidFill>
              </a:rPr>
              <a:t>2</a:t>
            </a:r>
            <a:r>
              <a:rPr lang="cs-CZ" sz="6000" dirty="0" smtClean="0">
                <a:solidFill>
                  <a:srgbClr val="FF0000"/>
                </a:solidFill>
              </a:rPr>
              <a:t> – b</a:t>
            </a:r>
            <a:r>
              <a:rPr lang="cs-CZ" sz="6000" baseline="30000" dirty="0" smtClean="0">
                <a:solidFill>
                  <a:srgbClr val="FF0000"/>
                </a:solidFill>
              </a:rPr>
              <a:t>2</a:t>
            </a:r>
            <a:endParaRPr lang="cs-CZ" sz="6000" dirty="0" smtClean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300192" y="2708920"/>
            <a:ext cx="26789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9x</a:t>
            </a:r>
            <a:r>
              <a:rPr lang="cs-CZ" sz="6000" baseline="30000" dirty="0" smtClean="0"/>
              <a:t>2</a:t>
            </a:r>
            <a:r>
              <a:rPr lang="cs-CZ" sz="6000" dirty="0" smtClean="0"/>
              <a:t> – 16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03848" y="4377878"/>
            <a:ext cx="12522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a</a:t>
            </a:r>
            <a:r>
              <a:rPr lang="cs-CZ" sz="5400" baseline="30000" dirty="0" smtClean="0"/>
              <a:t>2</a:t>
            </a:r>
            <a:r>
              <a:rPr lang="cs-CZ" sz="5400" dirty="0" smtClean="0"/>
              <a:t> =</a:t>
            </a:r>
            <a:endParaRPr lang="cs-CZ" sz="5400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80949" y="4377878"/>
            <a:ext cx="19912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(3x)</a:t>
            </a:r>
            <a:r>
              <a:rPr lang="cs-CZ" sz="5400" baseline="30000" dirty="0" smtClean="0"/>
              <a:t>2</a:t>
            </a:r>
            <a:r>
              <a:rPr lang="cs-CZ" sz="5400" dirty="0" smtClean="0"/>
              <a:t> =</a:t>
            </a:r>
            <a:endParaRPr lang="cs-CZ" sz="5400" baseline="30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82796" y="4377878"/>
            <a:ext cx="10695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9x</a:t>
            </a:r>
            <a:r>
              <a:rPr lang="cs-CZ" sz="5400" baseline="30000" dirty="0" smtClean="0"/>
              <a:t>2</a:t>
            </a:r>
            <a:endParaRPr lang="cs-CZ" sz="5400" baseline="30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5301208"/>
            <a:ext cx="12843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b</a:t>
            </a:r>
            <a:r>
              <a:rPr lang="cs-CZ" sz="5400" baseline="30000" dirty="0" smtClean="0"/>
              <a:t>2</a:t>
            </a:r>
            <a:r>
              <a:rPr lang="cs-CZ" sz="5400" dirty="0" smtClean="0"/>
              <a:t> =</a:t>
            </a:r>
            <a:endParaRPr lang="cs-CZ" sz="5400" baseline="30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80618" y="5301208"/>
            <a:ext cx="12715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4</a:t>
            </a:r>
            <a:r>
              <a:rPr lang="cs-CZ" sz="5400" baseline="30000" dirty="0" smtClean="0"/>
              <a:t>2</a:t>
            </a:r>
            <a:r>
              <a:rPr lang="cs-CZ" sz="5400" dirty="0" smtClean="0"/>
              <a:t> =</a:t>
            </a:r>
            <a:endParaRPr lang="cs-CZ" sz="5400" baseline="30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57427" y="5301208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16</a:t>
            </a:r>
            <a:endParaRPr lang="cs-CZ" sz="5400" baseline="30000" dirty="0"/>
          </a:p>
        </p:txBody>
      </p:sp>
    </p:spTree>
    <p:extLst>
      <p:ext uri="{BB962C8B-B14F-4D97-AF65-F5344CB8AC3E}">
        <p14:creationId xmlns:p14="http://schemas.microsoft.com/office/powerpoint/2010/main" xmlns="" val="253752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Využij vzorec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4006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7200" dirty="0" smtClean="0">
                <a:solidFill>
                  <a:srgbClr val="FF0000"/>
                </a:solidFill>
              </a:rPr>
              <a:t>(a + b) ∙ </a:t>
            </a:r>
            <a:r>
              <a:rPr lang="cs-CZ" sz="7200" dirty="0">
                <a:solidFill>
                  <a:srgbClr val="FF0000"/>
                </a:solidFill>
              </a:rPr>
              <a:t>(a </a:t>
            </a:r>
            <a:r>
              <a:rPr lang="cs-CZ" sz="7200" dirty="0" smtClean="0">
                <a:solidFill>
                  <a:srgbClr val="FF0000"/>
                </a:solidFill>
              </a:rPr>
              <a:t>– b) = a</a:t>
            </a:r>
            <a:r>
              <a:rPr lang="cs-CZ" sz="7200" baseline="30000" dirty="0" smtClean="0">
                <a:solidFill>
                  <a:srgbClr val="FF0000"/>
                </a:solidFill>
              </a:rPr>
              <a:t>2</a:t>
            </a:r>
            <a:r>
              <a:rPr lang="cs-CZ" sz="7200" dirty="0" smtClean="0">
                <a:solidFill>
                  <a:srgbClr val="FF0000"/>
                </a:solidFill>
              </a:rPr>
              <a:t> – b</a:t>
            </a:r>
            <a:r>
              <a:rPr lang="cs-CZ" sz="7200" baseline="30000" dirty="0" smtClean="0">
                <a:solidFill>
                  <a:srgbClr val="FF0000"/>
                </a:solidFill>
              </a:rPr>
              <a:t>2 </a:t>
            </a:r>
          </a:p>
          <a:p>
            <a:pPr marL="0" indent="0">
              <a:buNone/>
            </a:pPr>
            <a:r>
              <a:rPr lang="cs-CZ" sz="4000" dirty="0" smtClean="0"/>
              <a:t>(x + 1</a:t>
            </a:r>
            <a:r>
              <a:rPr lang="cs-CZ" sz="4000" dirty="0"/>
              <a:t>) </a:t>
            </a:r>
            <a:r>
              <a:rPr lang="cs-CZ" sz="4000" dirty="0" smtClean="0"/>
              <a:t>∙ (</a:t>
            </a:r>
            <a:r>
              <a:rPr lang="cs-CZ" sz="4000" dirty="0"/>
              <a:t>x </a:t>
            </a:r>
            <a:r>
              <a:rPr lang="cs-CZ" sz="4000" dirty="0" smtClean="0"/>
              <a:t>– 1) </a:t>
            </a:r>
            <a:r>
              <a:rPr lang="cs-CZ" sz="4000" dirty="0"/>
              <a:t>= 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(y – 3) </a:t>
            </a:r>
            <a:r>
              <a:rPr lang="cs-CZ" sz="4000" dirty="0"/>
              <a:t>∙ </a:t>
            </a:r>
            <a:r>
              <a:rPr lang="cs-CZ" sz="4000" dirty="0" smtClean="0"/>
              <a:t>(y </a:t>
            </a:r>
            <a:r>
              <a:rPr lang="cs-CZ" sz="4000" dirty="0"/>
              <a:t>+ </a:t>
            </a:r>
            <a:r>
              <a:rPr lang="cs-CZ" sz="4000" dirty="0" smtClean="0"/>
              <a:t>3) </a:t>
            </a:r>
            <a:r>
              <a:rPr lang="cs-CZ" sz="4000" dirty="0"/>
              <a:t>= 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(a + 6) </a:t>
            </a:r>
            <a:r>
              <a:rPr lang="cs-CZ" sz="4000" dirty="0"/>
              <a:t>∙ </a:t>
            </a:r>
            <a:r>
              <a:rPr lang="cs-CZ" sz="4000" dirty="0" smtClean="0"/>
              <a:t>(a – 6) </a:t>
            </a:r>
            <a:r>
              <a:rPr lang="cs-CZ" sz="4000" dirty="0"/>
              <a:t>= 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(2b – 7) </a:t>
            </a:r>
            <a:r>
              <a:rPr lang="cs-CZ" sz="4000" dirty="0"/>
              <a:t>∙ </a:t>
            </a:r>
            <a:r>
              <a:rPr lang="cs-CZ" sz="4000" dirty="0" smtClean="0"/>
              <a:t>(2b </a:t>
            </a:r>
            <a:r>
              <a:rPr lang="cs-CZ" sz="4000" dirty="0"/>
              <a:t>+ </a:t>
            </a:r>
            <a:r>
              <a:rPr lang="cs-CZ" sz="4000" dirty="0" smtClean="0"/>
              <a:t>7) </a:t>
            </a:r>
            <a:r>
              <a:rPr lang="cs-CZ" sz="4000" dirty="0"/>
              <a:t>= 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(5 + 9z) </a:t>
            </a:r>
            <a:r>
              <a:rPr lang="cs-CZ" sz="4000" dirty="0"/>
              <a:t>∙ </a:t>
            </a:r>
            <a:r>
              <a:rPr lang="cs-CZ" sz="4000" dirty="0" smtClean="0"/>
              <a:t>(5 – 9z) </a:t>
            </a:r>
            <a:r>
              <a:rPr lang="cs-CZ" sz="4000" dirty="0"/>
              <a:t>= 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(2c + 3d</a:t>
            </a:r>
            <a:r>
              <a:rPr lang="cs-CZ" sz="4000" dirty="0"/>
              <a:t>) ∙ </a:t>
            </a:r>
            <a:r>
              <a:rPr lang="cs-CZ" sz="4000" dirty="0" smtClean="0"/>
              <a:t>(2c – 3d) </a:t>
            </a:r>
            <a:r>
              <a:rPr lang="cs-CZ" sz="4000" dirty="0"/>
              <a:t>= </a:t>
            </a:r>
            <a:endParaRPr lang="cs-CZ" sz="40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703360" y="2204864"/>
            <a:ext cx="580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x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3968" y="2204864"/>
            <a:ext cx="8146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– </a:t>
            </a:r>
            <a:r>
              <a:rPr lang="cs-CZ" sz="4000" dirty="0" smtClean="0"/>
              <a:t>1</a:t>
            </a:r>
            <a:endParaRPr lang="cs-CZ" sz="4000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2793122"/>
            <a:ext cx="5902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y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2793122"/>
            <a:ext cx="8146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– </a:t>
            </a:r>
            <a:r>
              <a:rPr lang="cs-CZ" sz="4000" dirty="0" smtClean="0"/>
              <a:t>9</a:t>
            </a:r>
            <a:endParaRPr lang="cs-CZ" sz="4000" baseline="30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79912" y="3513202"/>
            <a:ext cx="6030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355976" y="3513202"/>
            <a:ext cx="10743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– </a:t>
            </a:r>
            <a:r>
              <a:rPr lang="cs-CZ" sz="4000" dirty="0" smtClean="0"/>
              <a:t>36</a:t>
            </a:r>
            <a:endParaRPr lang="cs-CZ" sz="4000" baseline="30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4233282"/>
            <a:ext cx="8867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4b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48064" y="4233282"/>
            <a:ext cx="10743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– </a:t>
            </a:r>
            <a:r>
              <a:rPr lang="cs-CZ" sz="4000" dirty="0" smtClean="0"/>
              <a:t>49</a:t>
            </a:r>
            <a:endParaRPr lang="cs-CZ" sz="4000" baseline="30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39952" y="495336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25</a:t>
            </a:r>
            <a:endParaRPr lang="cs-CZ" sz="4000" baseline="30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60032" y="4953362"/>
            <a:ext cx="14494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– </a:t>
            </a:r>
            <a:r>
              <a:rPr lang="cs-CZ" sz="4000" dirty="0" smtClean="0"/>
              <a:t>81z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499992" y="5601434"/>
            <a:ext cx="8338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4c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59494" y="5589240"/>
            <a:ext cx="12570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– </a:t>
            </a:r>
            <a:r>
              <a:rPr lang="cs-CZ" sz="4000" dirty="0" smtClean="0"/>
              <a:t>9d</a:t>
            </a:r>
            <a:r>
              <a:rPr lang="cs-CZ" sz="4000" baseline="30000" dirty="0" smtClean="0"/>
              <a:t>2</a:t>
            </a:r>
            <a:endParaRPr lang="cs-CZ" sz="4000" baseline="30000" dirty="0"/>
          </a:p>
        </p:txBody>
      </p:sp>
    </p:spTree>
    <p:extLst>
      <p:ext uri="{BB962C8B-B14F-4D97-AF65-F5344CB8AC3E}">
        <p14:creationId xmlns:p14="http://schemas.microsoft.com/office/powerpoint/2010/main" xmlns="" val="100959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0" grpId="0"/>
      <p:bldP spid="12" grpId="0"/>
      <p:bldP spid="13" grpId="0"/>
      <p:bldP spid="15" grpId="0"/>
      <p:bldP spid="16" grpId="0"/>
      <p:bldP spid="18" grpId="0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(a + </a:t>
            </a:r>
            <a:r>
              <a:rPr lang="cs-CZ" b="1" dirty="0" smtClean="0"/>
              <a:t>b) ∙ (a – b) = a</a:t>
            </a:r>
            <a:r>
              <a:rPr lang="cs-CZ" b="1" baseline="30000" dirty="0" smtClean="0"/>
              <a:t>2</a:t>
            </a:r>
            <a:r>
              <a:rPr lang="cs-CZ" b="1" dirty="0" smtClean="0"/>
              <a:t> – b</a:t>
            </a:r>
            <a:r>
              <a:rPr lang="cs-CZ" b="1" baseline="30000" dirty="0" smtClean="0"/>
              <a:t>2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(a + 3</a:t>
            </a:r>
            <a:r>
              <a:rPr lang="cs-CZ" sz="3600" dirty="0"/>
              <a:t>) </a:t>
            </a:r>
            <a:r>
              <a:rPr lang="cs-CZ" sz="3600" dirty="0" smtClean="0"/>
              <a:t>∙ (</a:t>
            </a:r>
            <a:r>
              <a:rPr lang="cs-CZ" sz="3600" dirty="0"/>
              <a:t>a –</a:t>
            </a:r>
            <a:r>
              <a:rPr lang="cs-CZ" sz="3600" dirty="0" smtClean="0"/>
              <a:t> </a:t>
            </a:r>
            <a:r>
              <a:rPr lang="cs-CZ" sz="3600" dirty="0"/>
              <a:t>3)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(b – 4</a:t>
            </a:r>
            <a:r>
              <a:rPr lang="cs-CZ" sz="3600" dirty="0"/>
              <a:t>) </a:t>
            </a:r>
            <a:r>
              <a:rPr lang="cs-CZ" sz="3600" dirty="0" smtClean="0"/>
              <a:t>∙ (</a:t>
            </a:r>
            <a:r>
              <a:rPr lang="cs-CZ" sz="3600" dirty="0"/>
              <a:t>b </a:t>
            </a:r>
            <a:r>
              <a:rPr lang="cs-CZ" sz="3600" dirty="0" smtClean="0"/>
              <a:t>+ </a:t>
            </a:r>
            <a:r>
              <a:rPr lang="cs-CZ" sz="3600" dirty="0"/>
              <a:t>4)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(c + 5</a:t>
            </a:r>
            <a:r>
              <a:rPr lang="cs-CZ" sz="3600" dirty="0"/>
              <a:t>) </a:t>
            </a:r>
            <a:r>
              <a:rPr lang="cs-CZ" sz="3600" dirty="0" smtClean="0"/>
              <a:t>∙ (</a:t>
            </a:r>
            <a:r>
              <a:rPr lang="cs-CZ" sz="3600" dirty="0"/>
              <a:t>c </a:t>
            </a:r>
            <a:r>
              <a:rPr lang="cs-CZ" sz="3600" dirty="0" smtClean="0"/>
              <a:t>– </a:t>
            </a:r>
            <a:r>
              <a:rPr lang="cs-CZ" sz="3600" dirty="0"/>
              <a:t>5)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(6 </a:t>
            </a:r>
            <a:r>
              <a:rPr lang="cs-CZ" sz="3600" dirty="0"/>
              <a:t>– </a:t>
            </a:r>
            <a:r>
              <a:rPr lang="cs-CZ" sz="3600" dirty="0" smtClean="0"/>
              <a:t>d</a:t>
            </a:r>
            <a:r>
              <a:rPr lang="cs-CZ" sz="3600" dirty="0"/>
              <a:t>) </a:t>
            </a:r>
            <a:r>
              <a:rPr lang="cs-CZ" sz="3600" dirty="0" smtClean="0"/>
              <a:t>∙ (</a:t>
            </a:r>
            <a:r>
              <a:rPr lang="cs-CZ" sz="3600" dirty="0"/>
              <a:t>6 + d)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(e – 2f</a:t>
            </a:r>
            <a:r>
              <a:rPr lang="cs-CZ" sz="3600" dirty="0"/>
              <a:t>) </a:t>
            </a:r>
            <a:r>
              <a:rPr lang="cs-CZ" sz="3600" dirty="0" smtClean="0"/>
              <a:t>∙ (</a:t>
            </a:r>
            <a:r>
              <a:rPr lang="cs-CZ" sz="3600" dirty="0"/>
              <a:t>e </a:t>
            </a:r>
            <a:r>
              <a:rPr lang="cs-CZ" sz="3600" dirty="0" smtClean="0"/>
              <a:t>+ </a:t>
            </a:r>
            <a:r>
              <a:rPr lang="cs-CZ" sz="3600" dirty="0"/>
              <a:t>2f)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(8g + 3h</a:t>
            </a:r>
            <a:r>
              <a:rPr lang="cs-CZ" sz="3600" dirty="0"/>
              <a:t>) </a:t>
            </a:r>
            <a:r>
              <a:rPr lang="cs-CZ" sz="3600" dirty="0" smtClean="0"/>
              <a:t>∙ (</a:t>
            </a:r>
            <a:r>
              <a:rPr lang="cs-CZ" sz="3600" dirty="0"/>
              <a:t>8g –</a:t>
            </a:r>
            <a:r>
              <a:rPr lang="cs-CZ" sz="3600" dirty="0" smtClean="0"/>
              <a:t> </a:t>
            </a:r>
            <a:r>
              <a:rPr lang="cs-CZ" sz="3600" dirty="0"/>
              <a:t>3h)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(4i </a:t>
            </a:r>
            <a:r>
              <a:rPr lang="cs-CZ" sz="3600" dirty="0"/>
              <a:t>– </a:t>
            </a:r>
            <a:r>
              <a:rPr lang="cs-CZ" sz="3600" dirty="0" smtClean="0"/>
              <a:t>7j) </a:t>
            </a:r>
            <a:r>
              <a:rPr lang="cs-CZ" sz="3600" dirty="0"/>
              <a:t>∙</a:t>
            </a:r>
            <a:r>
              <a:rPr lang="cs-CZ" sz="3600" dirty="0" smtClean="0"/>
              <a:t> </a:t>
            </a:r>
            <a:r>
              <a:rPr lang="cs-CZ" sz="3600" dirty="0"/>
              <a:t>(4i + 7j) =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(9x – y) </a:t>
            </a:r>
            <a:r>
              <a:rPr lang="cs-CZ" sz="3600" dirty="0"/>
              <a:t>∙</a:t>
            </a:r>
            <a:r>
              <a:rPr lang="cs-CZ" sz="3600" dirty="0" smtClean="0"/>
              <a:t> (9x + y) </a:t>
            </a:r>
            <a:r>
              <a:rPr lang="cs-CZ" sz="3600" dirty="0"/>
              <a:t>=</a:t>
            </a:r>
            <a:endParaRPr lang="cs-CZ" sz="36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635896" y="2278613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–16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1556792"/>
            <a:ext cx="1233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 9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66822" y="2924944"/>
            <a:ext cx="1337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c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–25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3573016"/>
            <a:ext cx="14879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36 – d</a:t>
            </a:r>
            <a:r>
              <a:rPr lang="cs-CZ" sz="3600" baseline="30000" dirty="0" smtClean="0"/>
              <a:t>2</a:t>
            </a:r>
            <a:endParaRPr lang="cs-CZ" sz="3600" baseline="30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4221088"/>
            <a:ext cx="15376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e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 4f</a:t>
            </a:r>
            <a:r>
              <a:rPr lang="cs-CZ" sz="3600" baseline="30000" dirty="0" smtClean="0"/>
              <a:t>2</a:t>
            </a:r>
            <a:endParaRPr lang="cs-CZ" sz="3600" baseline="30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67180" y="4870901"/>
            <a:ext cx="20954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64g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 9h</a:t>
            </a:r>
            <a:r>
              <a:rPr lang="cs-CZ" sz="3600" baseline="30000" dirty="0" smtClean="0"/>
              <a:t>2</a:t>
            </a:r>
            <a:endParaRPr lang="cs-CZ" sz="3600" baseline="30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28367" y="5517232"/>
            <a:ext cx="2085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16i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 49j</a:t>
            </a:r>
            <a:r>
              <a:rPr lang="cs-CZ" sz="3600" baseline="30000" dirty="0" smtClean="0"/>
              <a:t>2</a:t>
            </a:r>
            <a:endParaRPr lang="cs-CZ" sz="3600" baseline="30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39715" y="6237312"/>
            <a:ext cx="1705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81x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–y</a:t>
            </a:r>
            <a:r>
              <a:rPr lang="cs-CZ" sz="3600" baseline="30000" dirty="0" smtClean="0"/>
              <a:t>2</a:t>
            </a:r>
            <a:endParaRPr lang="cs-CZ" sz="3600" baseline="30000" dirty="0"/>
          </a:p>
        </p:txBody>
      </p:sp>
    </p:spTree>
    <p:extLst>
      <p:ext uri="{BB962C8B-B14F-4D97-AF65-F5344CB8AC3E}">
        <p14:creationId xmlns:p14="http://schemas.microsoft.com/office/powerpoint/2010/main" xmlns="" val="216959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Rozložení dvojčlenu na součin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28314" y="2060848"/>
            <a:ext cx="20249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>
                <a:solidFill>
                  <a:srgbClr val="FF0000"/>
                </a:solidFill>
              </a:rPr>
              <a:t>a</a:t>
            </a:r>
            <a:r>
              <a:rPr lang="cs-CZ" sz="54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5400" b="1" dirty="0" smtClean="0">
                <a:solidFill>
                  <a:srgbClr val="FF0000"/>
                </a:solidFill>
              </a:rPr>
              <a:t> – b</a:t>
            </a:r>
            <a:r>
              <a:rPr lang="cs-CZ" sz="5400" b="1" baseline="30000" dirty="0" smtClean="0">
                <a:solidFill>
                  <a:srgbClr val="FF0000"/>
                </a:solidFill>
              </a:rPr>
              <a:t>2</a:t>
            </a:r>
            <a:endParaRPr lang="cs-CZ" sz="5400" b="1" baseline="30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060848"/>
            <a:ext cx="42418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(a</a:t>
            </a:r>
            <a:r>
              <a:rPr lang="cs-CZ" sz="5400" b="1" baseline="30000" dirty="0" smtClean="0">
                <a:solidFill>
                  <a:srgbClr val="FF0000"/>
                </a:solidFill>
              </a:rPr>
              <a:t> </a:t>
            </a:r>
            <a:r>
              <a:rPr lang="cs-CZ" sz="5400" b="1" dirty="0" smtClean="0">
                <a:solidFill>
                  <a:srgbClr val="FF0000"/>
                </a:solidFill>
              </a:rPr>
              <a:t>+ b) ∙ (a – b)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39879" y="2060848"/>
            <a:ext cx="529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=</a:t>
            </a:r>
            <a:endParaRPr lang="cs-CZ" sz="5400" b="1" baseline="30000" dirty="0">
              <a:solidFill>
                <a:srgbClr val="FF0000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2411760" y="1700808"/>
            <a:ext cx="3024336" cy="50405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ů 17"/>
          <p:cNvSpPr/>
          <p:nvPr/>
        </p:nvSpPr>
        <p:spPr>
          <a:xfrm flipV="1">
            <a:off x="3707904" y="2924944"/>
            <a:ext cx="2736304" cy="6480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5292080" y="1565523"/>
                <a:ext cx="1224136" cy="711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radPr>
                        <m:deg/>
                        <m:e/>
                      </m:rad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1565523"/>
                <a:ext cx="1224136" cy="711349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6372200" y="2933675"/>
                <a:ext cx="1224136" cy="711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radPr>
                        <m:deg/>
                        <m:e/>
                      </m:rad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2933675"/>
                <a:ext cx="1224136" cy="71134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683568" y="3797771"/>
                <a:ext cx="3024336" cy="9452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44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44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4400" b="1" i="1" smtClean="0">
                                  <a:latin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cs-CZ" sz="44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lang="cs-CZ" sz="4400" b="1" i="1" smtClean="0">
                          <a:latin typeface="Cambria Math"/>
                        </a:rPr>
                        <m:t>=</m:t>
                      </m:r>
                      <m:r>
                        <a:rPr lang="cs-CZ" sz="4400" b="1" i="1" smtClean="0"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sz="4400" b="1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3797771"/>
                <a:ext cx="3024336" cy="945259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683568" y="4787997"/>
                <a:ext cx="3024336" cy="9452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44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44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4400" b="1" i="1" smtClean="0">
                                  <a:latin typeface="Cambria Math"/>
                                </a:rPr>
                                <m:t>𝒃</m:t>
                              </m:r>
                            </m:e>
                            <m:sup>
                              <m:r>
                                <a:rPr lang="cs-CZ" sz="44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lang="cs-CZ" sz="4400" b="1" i="1" smtClean="0">
                          <a:latin typeface="Cambria Math"/>
                        </a:rPr>
                        <m:t>=</m:t>
                      </m:r>
                      <m:r>
                        <a:rPr lang="cs-CZ" sz="4400" b="1" i="1" smtClean="0"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sz="4400" b="1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787997"/>
                <a:ext cx="3024336" cy="945259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Zahnutá šipka dolů 15"/>
          <p:cNvSpPr/>
          <p:nvPr/>
        </p:nvSpPr>
        <p:spPr>
          <a:xfrm>
            <a:off x="2411760" y="1412776"/>
            <a:ext cx="5256584" cy="79208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Zahnutá šipka dolů 24"/>
          <p:cNvSpPr/>
          <p:nvPr/>
        </p:nvSpPr>
        <p:spPr>
          <a:xfrm flipV="1">
            <a:off x="3707904" y="2924944"/>
            <a:ext cx="5040560" cy="9361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0818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-0.0783 0.04005 C -0.09462 0.04908 -0.11909 0.05394 -0.14462 0.05394 C -0.17378 0.05394 -0.19705 0.04908 -0.21337 0.04005 L -0.29132 -4.07407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26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13594 -0.04004 C 0.16459 -0.04907 0.20729 -0.05393 0.25157 -0.05393 C 0.30278 -0.05393 0.34323 -0.04907 0.37205 -0.04004 L 0.50834 -4.07407E-6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1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6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Rozložení dvojčlenu na součin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67744" y="2060848"/>
            <a:ext cx="20249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>
                <a:solidFill>
                  <a:srgbClr val="FF0000"/>
                </a:solidFill>
              </a:rPr>
              <a:t>a</a:t>
            </a:r>
            <a:r>
              <a:rPr lang="cs-CZ" sz="54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5400" b="1" dirty="0" smtClean="0">
                <a:solidFill>
                  <a:srgbClr val="FF0000"/>
                </a:solidFill>
              </a:rPr>
              <a:t> – b</a:t>
            </a:r>
            <a:r>
              <a:rPr lang="cs-CZ" sz="5400" b="1" baseline="30000" dirty="0" smtClean="0">
                <a:solidFill>
                  <a:srgbClr val="FF0000"/>
                </a:solidFill>
              </a:rPr>
              <a:t>2</a:t>
            </a:r>
            <a:endParaRPr lang="cs-CZ" sz="5400" b="1" baseline="30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2060848"/>
            <a:ext cx="42418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(a</a:t>
            </a:r>
            <a:r>
              <a:rPr lang="cs-CZ" sz="5400" b="1" baseline="30000" dirty="0" smtClean="0">
                <a:solidFill>
                  <a:srgbClr val="FF0000"/>
                </a:solidFill>
              </a:rPr>
              <a:t> </a:t>
            </a:r>
            <a:r>
              <a:rPr lang="cs-CZ" sz="5400" b="1" dirty="0" smtClean="0">
                <a:solidFill>
                  <a:srgbClr val="FF0000"/>
                </a:solidFill>
              </a:rPr>
              <a:t>+ b) ∙ (a – b)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39879" y="2060848"/>
            <a:ext cx="529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=</a:t>
            </a:r>
            <a:endParaRPr lang="cs-CZ" sz="5400" b="1" baseline="30000" dirty="0">
              <a:solidFill>
                <a:srgbClr val="FF0000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2411760" y="1700808"/>
            <a:ext cx="3024336" cy="50405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ů 17"/>
          <p:cNvSpPr/>
          <p:nvPr/>
        </p:nvSpPr>
        <p:spPr>
          <a:xfrm flipV="1">
            <a:off x="3707904" y="2924944"/>
            <a:ext cx="2736304" cy="6480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5292080" y="1565523"/>
                <a:ext cx="1224136" cy="711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radPr>
                        <m:deg/>
                        <m:e/>
                      </m:rad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1565523"/>
                <a:ext cx="1224136" cy="711349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6372200" y="2933675"/>
                <a:ext cx="1224136" cy="711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radPr>
                        <m:deg/>
                        <m:e/>
                      </m:rad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2933675"/>
                <a:ext cx="1224136" cy="71134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Zahnutá šipka dolů 15"/>
          <p:cNvSpPr/>
          <p:nvPr/>
        </p:nvSpPr>
        <p:spPr>
          <a:xfrm>
            <a:off x="2411760" y="1412776"/>
            <a:ext cx="5256584" cy="79208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Zahnutá šipka dolů 24"/>
          <p:cNvSpPr/>
          <p:nvPr/>
        </p:nvSpPr>
        <p:spPr>
          <a:xfrm flipV="1">
            <a:off x="3707904" y="2924944"/>
            <a:ext cx="5040560" cy="9361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9552" y="3945830"/>
            <a:ext cx="72843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4y</a:t>
            </a:r>
            <a:r>
              <a:rPr lang="cs-CZ" sz="5400" baseline="30000" dirty="0" smtClean="0"/>
              <a:t>2</a:t>
            </a:r>
            <a:r>
              <a:rPr lang="cs-CZ" sz="5400" dirty="0" smtClean="0"/>
              <a:t> – 9 = (     +   ) ∙ </a:t>
            </a:r>
            <a:r>
              <a:rPr lang="cs-CZ" sz="5400" dirty="0"/>
              <a:t>(     </a:t>
            </a:r>
            <a:r>
              <a:rPr lang="cs-CZ" sz="5400" dirty="0" smtClean="0"/>
              <a:t>–   </a:t>
            </a:r>
            <a:r>
              <a:rPr lang="cs-CZ" sz="5400" dirty="0"/>
              <a:t>)</a:t>
            </a:r>
            <a:endParaRPr lang="cs-CZ" sz="5400" baseline="30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123417" y="5046275"/>
                <a:ext cx="2520280" cy="841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40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4000" b="1" i="1" smtClean="0">
                              <a:latin typeface="Cambria Math"/>
                            </a:rPr>
                            <m:t>𝟒</m:t>
                          </m:r>
                          <m:sSup>
                            <m:sSupPr>
                              <m:ctrlPr>
                                <a:rPr lang="cs-CZ" sz="40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4000" b="1" i="1" smtClean="0">
                                  <a:latin typeface="Cambria Math"/>
                                </a:rPr>
                                <m:t>𝒚</m:t>
                              </m:r>
                            </m:e>
                            <m:sup>
                              <m:r>
                                <a:rPr lang="cs-CZ" sz="40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lang="cs-CZ" sz="40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4000" b="1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17" y="5046275"/>
                <a:ext cx="2520280" cy="84106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-164615" y="5855881"/>
                <a:ext cx="2520280" cy="7804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40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4000" b="1" i="1" smtClean="0">
                              <a:latin typeface="Cambria Math"/>
                            </a:rPr>
                            <m:t>𝟗</m:t>
                          </m:r>
                        </m:e>
                      </m:rad>
                      <m:r>
                        <a:rPr lang="cs-CZ" sz="40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4000" b="1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4615" y="5855881"/>
                <a:ext cx="2520280" cy="78047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ovéPole 25"/>
          <p:cNvSpPr txBox="1"/>
          <p:nvPr/>
        </p:nvSpPr>
        <p:spPr>
          <a:xfrm>
            <a:off x="2355665" y="5118283"/>
            <a:ext cx="7761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2y</a:t>
            </a:r>
            <a:endParaRPr lang="cs-CZ" sz="4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819941" y="5838363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275856" y="3945830"/>
            <a:ext cx="8499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2y</a:t>
            </a:r>
            <a:endParaRPr lang="cs-CZ" sz="5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796136" y="3945830"/>
            <a:ext cx="8499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2y</a:t>
            </a:r>
            <a:endParaRPr lang="cs-CZ" sz="5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394583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92280" y="39330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3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332639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3" grpId="0" animBg="1"/>
      <p:bldP spid="24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Rozlož dvojčlen </a:t>
            </a:r>
            <a:r>
              <a:rPr lang="cs-CZ" dirty="0"/>
              <a:t>na součin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000" dirty="0" smtClean="0"/>
              <a:t>a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1 =</a:t>
            </a:r>
            <a:br>
              <a:rPr lang="cs-CZ" sz="4000" dirty="0" smtClean="0"/>
            </a:br>
            <a:r>
              <a:rPr lang="cs-CZ" sz="4000" dirty="0" smtClean="0"/>
              <a:t>25 – b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br>
              <a:rPr lang="cs-CZ" sz="4000" dirty="0" smtClean="0"/>
            </a:br>
            <a:r>
              <a:rPr lang="cs-CZ" sz="4000" dirty="0" smtClean="0"/>
              <a:t>9c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16d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br>
              <a:rPr lang="cs-CZ" sz="4000" dirty="0" smtClean="0"/>
            </a:br>
            <a:r>
              <a:rPr lang="cs-CZ" sz="4000" dirty="0" smtClean="0"/>
              <a:t>64e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81f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br>
              <a:rPr lang="cs-CZ" sz="4000" dirty="0" smtClean="0"/>
            </a:br>
            <a:r>
              <a:rPr lang="cs-CZ" sz="4000" dirty="0" smtClean="0"/>
              <a:t>g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100h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br>
              <a:rPr lang="cs-CZ" sz="4000" dirty="0" smtClean="0"/>
            </a:br>
            <a:r>
              <a:rPr lang="cs-CZ" sz="4000" dirty="0" smtClean="0"/>
              <a:t>4m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49n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br>
              <a:rPr lang="cs-CZ" sz="4000" dirty="0" smtClean="0"/>
            </a:br>
            <a:r>
              <a:rPr lang="cs-CZ" sz="4000" dirty="0" smtClean="0"/>
              <a:t>121s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144t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br>
              <a:rPr lang="cs-CZ" sz="4000" dirty="0" smtClean="0"/>
            </a:br>
            <a:r>
              <a:rPr lang="cs-CZ" sz="4000" dirty="0" smtClean="0"/>
              <a:t>256x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– 324y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5469" y="1556792"/>
            <a:ext cx="31486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(a + 1) ∙ (a – 1)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31493" y="2217058"/>
            <a:ext cx="3187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(5 + b) ∙ (5 – b)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79565" y="2793122"/>
            <a:ext cx="4148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(3c + 4d) ∙ (3c – 4d)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23581" y="3441194"/>
            <a:ext cx="4016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(8e + 9f) ∙ (8e – 9f)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4005064"/>
            <a:ext cx="42051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(g + 10h) ∙ (g – 10h)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75856" y="4665330"/>
            <a:ext cx="4536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(2m + 7n) ∙ (2m – 7n)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07904" y="5241394"/>
            <a:ext cx="4960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(11s + 12t) ∙ (11s – 12t)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5889466"/>
            <a:ext cx="51267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(16x + 18y) ∙ (16x – 18y)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64569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537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376</TotalTime>
  <Words>714</Words>
  <Application>Microsoft Office PowerPoint</Application>
  <PresentationFormat>Předvádění na obrazovce (4:3)</PresentationFormat>
  <Paragraphs>130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Rozdíl druhých mocnin</vt:lpstr>
      <vt:lpstr>Násobení dvojčlenů (dvojčleny lišící se pouze znaménkem)</vt:lpstr>
      <vt:lpstr>Vzorec pro rozdíl druhých mocnin</vt:lpstr>
      <vt:lpstr>Využij vzorec</vt:lpstr>
      <vt:lpstr>(a + b) ∙ (a – b) = a2 – b2</vt:lpstr>
      <vt:lpstr>Rozložení dvojčlenu na součin</vt:lpstr>
      <vt:lpstr>Rozložení dvojčlenu na součin</vt:lpstr>
      <vt:lpstr>Rozlož dvojčlen na součin</vt:lpstr>
      <vt:lpstr>Zdroje</vt:lpstr>
    </vt:vector>
  </TitlesOfParts>
  <Company>ZŠ Ústí nad Labem, Anežky České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Výrazy</dc:title>
  <dc:creator>Roman Marschner</dc:creator>
  <cp:lastModifiedBy>Roman</cp:lastModifiedBy>
  <cp:revision>33</cp:revision>
  <dcterms:created xsi:type="dcterms:W3CDTF">2013-01-24T13:35:24Z</dcterms:created>
  <dcterms:modified xsi:type="dcterms:W3CDTF">2013-05-03T19:02:28Z</dcterms:modified>
</cp:coreProperties>
</file>