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8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491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7650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771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373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092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5068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3048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1422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327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0081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4817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A08FF-656C-4D87-BBC3-4B0C741CC5FB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46CDB6-F91A-4C18-A7DF-EBE2F3AE7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738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VY_42_INOVACE_27_2_Trojčlenka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jednoduchým matematickým postupem na řešení příkladů na přímou a nepřímou úměrnost. Řešení vzorových příkladů a určování, zda se jedná o přímou nebo nepřímou úměrnost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19.3.2013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19.3.2013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7028196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Trojčlenka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Přímá a nepřímá úměrnost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829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trojčlenka?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Jednoduchý matematický postup pro počítání příkladů na přímou </a:t>
            </a:r>
            <a:r>
              <a:rPr lang="cs-CZ" dirty="0"/>
              <a:t>a </a:t>
            </a:r>
            <a:r>
              <a:rPr lang="cs-CZ" dirty="0" smtClean="0"/>
              <a:t>nepřímou úměrnost.</a:t>
            </a:r>
          </a:p>
          <a:p>
            <a:endParaRPr lang="cs-CZ" dirty="0" smtClean="0"/>
          </a:p>
          <a:p>
            <a:r>
              <a:rPr lang="cs-CZ" dirty="0" smtClean="0"/>
              <a:t>Známe </a:t>
            </a:r>
            <a:r>
              <a:rPr lang="cs-CZ" dirty="0"/>
              <a:t>tři na sobě závislé údaje a máme vypočítat </a:t>
            </a:r>
            <a:r>
              <a:rPr lang="cs-CZ" dirty="0" smtClean="0"/>
              <a:t>čtvrtý.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trojčlence musíme přímou a nepřímou </a:t>
            </a:r>
            <a:r>
              <a:rPr lang="cs-CZ" dirty="0" smtClean="0"/>
              <a:t>úměrnost </a:t>
            </a:r>
            <a:r>
              <a:rPr lang="cs-CZ" dirty="0"/>
              <a:t>pečlivě </a:t>
            </a:r>
            <a:r>
              <a:rPr lang="cs-CZ" dirty="0" smtClean="0"/>
              <a:t>rozlišit! Má </a:t>
            </a:r>
            <a:r>
              <a:rPr lang="cs-CZ" dirty="0"/>
              <a:t>totiž rozdílné výpočty.</a:t>
            </a:r>
          </a:p>
        </p:txBody>
      </p:sp>
    </p:spTree>
    <p:extLst>
      <p:ext uri="{BB962C8B-B14F-4D97-AF65-F5344CB8AC3E}">
        <p14:creationId xmlns:p14="http://schemas.microsoft.com/office/powerpoint/2010/main" xmlns="" val="80099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 500 g jablek zaplatíme 12 Kč. Kolik zaplatíme za 3 kg?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…………………… 12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	…………………....  x Kč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3356992"/>
            <a:ext cx="56886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763688" y="4233282"/>
            <a:ext cx="57924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Pozor na stejné jednotky!!!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 rot="707755">
            <a:off x="2860663" y="2167028"/>
            <a:ext cx="504056" cy="12961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323097" y="220486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500 g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3929" y="2772217"/>
            <a:ext cx="865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kg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2947" y="2196153"/>
            <a:ext cx="1176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0,5 kg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45562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 500 g jablek zaplatíme 12 Kč. Kolik zaplatíme za 3 kg?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…………………… 12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	…………………....  x Kč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3356992"/>
            <a:ext cx="56886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851920" y="4233282"/>
            <a:ext cx="12490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nebo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 rot="707755">
            <a:off x="2860663" y="2167028"/>
            <a:ext cx="504056" cy="12961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323097" y="220486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500 g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3929" y="2772217"/>
            <a:ext cx="865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kg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732" y="2780928"/>
            <a:ext cx="1398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3 000 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6919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 500 g jablek zaplatíme 12 Kč. Kolik zaplatíme za 3 kg?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…………………… 12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	…………………....  x Kč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3356992"/>
            <a:ext cx="56886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259632" y="4233282"/>
            <a:ext cx="6956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Přímá nebo nepřímá úměrnost?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23097" y="220486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500 g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732" y="2780928"/>
            <a:ext cx="1398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3 000 g</a:t>
            </a:r>
            <a:endParaRPr lang="cs-CZ" sz="3200" dirty="0"/>
          </a:p>
        </p:txBody>
      </p:sp>
      <p:sp>
        <p:nvSpPr>
          <p:cNvPr id="18" name="Šipka nahoru 17"/>
          <p:cNvSpPr/>
          <p:nvPr/>
        </p:nvSpPr>
        <p:spPr>
          <a:xfrm>
            <a:off x="6804248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>
            <a:off x="1619672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711452" y="5097378"/>
            <a:ext cx="14366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Přímá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Šipka nahoru 13"/>
          <p:cNvSpPr/>
          <p:nvPr/>
        </p:nvSpPr>
        <p:spPr>
          <a:xfrm>
            <a:off x="3275856" y="4941168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5364088" y="4941168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824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12" grpId="0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 500 g jablek zaplatíme 12 Kč. Kolik zaplatíme za 3 kg?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…………………… 12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	…………………....  x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x =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3356992"/>
            <a:ext cx="56886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259632" y="4881354"/>
            <a:ext cx="65666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Postupujeme od </a:t>
            </a:r>
            <a:r>
              <a:rPr lang="cs-CZ" sz="4000" i="1" dirty="0" smtClean="0"/>
              <a:t>x</a:t>
            </a:r>
            <a:r>
              <a:rPr lang="cs-CZ" sz="4000" dirty="0" smtClean="0"/>
              <a:t> podle šipek.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23097" y="220486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500 g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732" y="2780928"/>
            <a:ext cx="1398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3 000 g</a:t>
            </a:r>
            <a:endParaRPr lang="cs-CZ" sz="3200" dirty="0"/>
          </a:p>
        </p:txBody>
      </p:sp>
      <p:sp>
        <p:nvSpPr>
          <p:cNvPr id="18" name="Šipka nahoru 17"/>
          <p:cNvSpPr/>
          <p:nvPr/>
        </p:nvSpPr>
        <p:spPr>
          <a:xfrm>
            <a:off x="6804248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>
            <a:off x="1619672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36296" y="227687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043608" y="2852936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043608" y="227687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059832" y="4221088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3059832" y="371703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3707904" y="371703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3419872" y="4293096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3563888" y="3933056"/>
            <a:ext cx="36000" cy="36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5601434"/>
            <a:ext cx="84912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První dvě čísla násobíme, třetím dělíme.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33525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 500 g jablek zaplatíme 12 Kč. Kolik zaplatíme za 3 kg?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…………………… 12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	…………………....  x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x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x = 72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3356992"/>
            <a:ext cx="56886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23097" y="220486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500 g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732" y="2780928"/>
            <a:ext cx="1398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3 000 g</a:t>
            </a:r>
            <a:endParaRPr lang="cs-CZ" sz="3200" dirty="0"/>
          </a:p>
        </p:txBody>
      </p:sp>
      <p:sp>
        <p:nvSpPr>
          <p:cNvPr id="18" name="Šipka nahoru 17"/>
          <p:cNvSpPr/>
          <p:nvPr/>
        </p:nvSpPr>
        <p:spPr>
          <a:xfrm>
            <a:off x="6804248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>
            <a:off x="1619672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36296" y="227687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043608" y="2852936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043608" y="227687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059832" y="4221088"/>
            <a:ext cx="15841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3563888" y="3933056"/>
            <a:ext cx="36000" cy="36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62441" y="364502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610513" y="3645024"/>
            <a:ext cx="1111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3 000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02123" y="4212377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500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708573" y="5601434"/>
            <a:ext cx="39516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Využijeme krácení</a:t>
            </a:r>
            <a:endParaRPr lang="cs-CZ" sz="40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402123" y="4365104"/>
            <a:ext cx="809837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707904" y="3685674"/>
            <a:ext cx="976498" cy="39139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644008" y="36450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198306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334433" y="5733256"/>
            <a:ext cx="64779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Za 3 kg jablek zaplatíme 72 Kč.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28737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7" grpId="1"/>
      <p:bldP spid="30" grpId="0"/>
      <p:bldP spid="31" grpId="0"/>
      <p:bldP spid="4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Dva zedníci postaví zeď za 10 hodin. Za jak dlouho postaví 5 zedníků stejnou zeď?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 </a:t>
            </a:r>
            <a:r>
              <a:rPr lang="cs-CZ" dirty="0" smtClean="0"/>
              <a:t>  ………………… 10 hodin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	     ……………....   x hodin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3356992"/>
            <a:ext cx="61206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259632" y="4233282"/>
            <a:ext cx="6956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Přímá nebo nepřímá úměrnost?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204864"/>
            <a:ext cx="1637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 zedníci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732" y="2780928"/>
            <a:ext cx="17720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 zedníků</a:t>
            </a:r>
            <a:endParaRPr lang="cs-CZ" sz="3200" dirty="0"/>
          </a:p>
        </p:txBody>
      </p:sp>
      <p:sp>
        <p:nvSpPr>
          <p:cNvPr id="18" name="Šipka nahoru 17"/>
          <p:cNvSpPr/>
          <p:nvPr/>
        </p:nvSpPr>
        <p:spPr>
          <a:xfrm>
            <a:off x="7236296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711452" y="5097378"/>
            <a:ext cx="20361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Nepřímá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Šipka nahoru 14"/>
          <p:cNvSpPr/>
          <p:nvPr/>
        </p:nvSpPr>
        <p:spPr>
          <a:xfrm>
            <a:off x="5796136" y="4941168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3347864" y="4941168"/>
            <a:ext cx="288032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1691680" y="2348880"/>
            <a:ext cx="288032" cy="8684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80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2" grpId="0"/>
      <p:bldP spid="15" grpId="0" animBg="1"/>
      <p:bldP spid="6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Dva zedníci postaví zeď za 10 hodin. Za jak dlouho postaví 5 zedníků stejnou zeď?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 </a:t>
            </a:r>
            <a:r>
              <a:rPr lang="cs-CZ" dirty="0" smtClean="0"/>
              <a:t>  ………………… 10 hodin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	     ……………....   x hodin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3356992"/>
            <a:ext cx="61206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051720" y="2204864"/>
            <a:ext cx="1637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 zedníci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732" y="2780928"/>
            <a:ext cx="17720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 zedníků</a:t>
            </a:r>
            <a:endParaRPr lang="cs-CZ" sz="3200" dirty="0"/>
          </a:p>
        </p:txBody>
      </p:sp>
      <p:sp>
        <p:nvSpPr>
          <p:cNvPr id="18" name="Šipka nahoru 17"/>
          <p:cNvSpPr/>
          <p:nvPr/>
        </p:nvSpPr>
        <p:spPr>
          <a:xfrm>
            <a:off x="7236296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1691680" y="2348880"/>
            <a:ext cx="288032" cy="8684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668344" y="227687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187624" y="227687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187624" y="2852936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3861048"/>
            <a:ext cx="7777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x =</a:t>
            </a:r>
            <a:endParaRPr lang="cs-CZ" sz="40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3059832" y="4221088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3059832" y="371703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3707904" y="371703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3419872" y="4293096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59632" y="4881354"/>
            <a:ext cx="65666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Postupujeme od </a:t>
            </a:r>
            <a:r>
              <a:rPr lang="cs-CZ" sz="4000" i="1" dirty="0" smtClean="0"/>
              <a:t>x</a:t>
            </a:r>
            <a:r>
              <a:rPr lang="cs-CZ" sz="4000" dirty="0" smtClean="0"/>
              <a:t> podle šipek.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5601434"/>
            <a:ext cx="84912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První dvě čísla násobíme, třetím dělíme.</a:t>
            </a:r>
            <a:endParaRPr lang="cs-CZ" sz="4000" dirty="0"/>
          </a:p>
        </p:txBody>
      </p:sp>
      <p:sp>
        <p:nvSpPr>
          <p:cNvPr id="25" name="Ovál 24"/>
          <p:cNvSpPr/>
          <p:nvPr/>
        </p:nvSpPr>
        <p:spPr>
          <a:xfrm>
            <a:off x="3563888" y="3933056"/>
            <a:ext cx="36000" cy="36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905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4" grpId="0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Dva zedníci postaví zeď za 10 hodin. Za jak dlouho postaví 5 zedníků stejnou zeď?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 </a:t>
            </a:r>
            <a:r>
              <a:rPr lang="cs-CZ" dirty="0" smtClean="0"/>
              <a:t>  ………………… 10 hodin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	     ……………....   x hodin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3356992"/>
            <a:ext cx="61206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051720" y="2204864"/>
            <a:ext cx="1637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 zedníci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732" y="2780928"/>
            <a:ext cx="17720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 zedníků</a:t>
            </a:r>
            <a:endParaRPr lang="cs-CZ" sz="3200" dirty="0"/>
          </a:p>
        </p:txBody>
      </p:sp>
      <p:sp>
        <p:nvSpPr>
          <p:cNvPr id="18" name="Šipka nahoru 17"/>
          <p:cNvSpPr/>
          <p:nvPr/>
        </p:nvSpPr>
        <p:spPr>
          <a:xfrm>
            <a:off x="7236296" y="2348880"/>
            <a:ext cx="288032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1691680" y="2348880"/>
            <a:ext cx="288032" cy="8684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668344" y="227687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187624" y="2276872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187624" y="2852936"/>
            <a:ext cx="360040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3861048"/>
            <a:ext cx="7777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x =</a:t>
            </a:r>
            <a:endParaRPr lang="cs-CZ" sz="40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3059832" y="4221088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3563888" y="3933056"/>
            <a:ext cx="36000" cy="36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62441" y="364502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364502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22481" y="421237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195736" y="4737338"/>
            <a:ext cx="126829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x = 4 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40349" y="5733256"/>
            <a:ext cx="7176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 zedníků postaví zeď za 4 hodiny.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96952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Přímá nebo nepřímá úměrnost?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Cena nákupu a počet nakoupených housek</a:t>
            </a:r>
          </a:p>
          <a:p>
            <a:pPr marL="0" indent="0">
              <a:buNone/>
            </a:pPr>
            <a:r>
              <a:rPr lang="cs-CZ" dirty="0" smtClean="0"/>
              <a:t>2) Rychlost jízdy a doba jízdy</a:t>
            </a:r>
          </a:p>
          <a:p>
            <a:pPr marL="0" indent="0">
              <a:buNone/>
            </a:pPr>
            <a:r>
              <a:rPr lang="cs-CZ" dirty="0" smtClean="0"/>
              <a:t>3) Počet malířů a doba malování</a:t>
            </a:r>
          </a:p>
          <a:p>
            <a:pPr marL="0" indent="0">
              <a:buNone/>
            </a:pPr>
            <a:r>
              <a:rPr lang="cs-CZ" dirty="0" smtClean="0"/>
              <a:t>4) Doba jízdy a ujetá vzdálenost</a:t>
            </a:r>
          </a:p>
          <a:p>
            <a:pPr marL="0" indent="0">
              <a:buNone/>
            </a:pPr>
            <a:r>
              <a:rPr lang="cs-CZ" dirty="0" smtClean="0"/>
              <a:t>5) Počet čerpadel a doba napouštění bazénu</a:t>
            </a:r>
          </a:p>
          <a:p>
            <a:pPr marL="0" indent="0">
              <a:buNone/>
            </a:pPr>
            <a:r>
              <a:rPr lang="cs-CZ" dirty="0" smtClean="0"/>
              <a:t>6) Rychlost jízdy a ujetá vzdálenost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16416" y="1629349"/>
            <a:ext cx="402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16416" y="3420289"/>
            <a:ext cx="402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16416" y="4644425"/>
            <a:ext cx="402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16416" y="2196153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N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16416" y="2844225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N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16416" y="3996353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N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1486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21331"/>
            <a:ext cx="8229600" cy="1143000"/>
          </a:xfrm>
        </p:spPr>
        <p:txBody>
          <a:bodyPr/>
          <a:lstStyle/>
          <a:p>
            <a:r>
              <a:rPr lang="cs-CZ" dirty="0" smtClean="0"/>
              <a:t>Trojčlenka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899429"/>
            <a:ext cx="4040188" cy="639762"/>
          </a:xfrm>
        </p:spPr>
        <p:txBody>
          <a:bodyPr/>
          <a:lstStyle/>
          <a:p>
            <a:r>
              <a:rPr lang="cs-CZ" dirty="0" smtClean="0"/>
              <a:t>Přímá úměrnost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708920"/>
            <a:ext cx="4040188" cy="3951288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21 dětí …………14 litrů</a:t>
            </a:r>
            <a:br>
              <a:rPr lang="cs-CZ" dirty="0" smtClean="0"/>
            </a:br>
            <a:r>
              <a:rPr lang="cs-CZ" dirty="0" smtClean="0"/>
              <a:t>       15 dětí ………… x litrů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899429"/>
            <a:ext cx="4041775" cy="639762"/>
          </a:xfrm>
        </p:spPr>
        <p:txBody>
          <a:bodyPr/>
          <a:lstStyle/>
          <a:p>
            <a:r>
              <a:rPr lang="cs-CZ" dirty="0" smtClean="0"/>
              <a:t>Nepřímá úměrnost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708920"/>
            <a:ext cx="4041775" cy="3951288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90 km/h ………… 4 hodiny</a:t>
            </a:r>
            <a:br>
              <a:rPr lang="cs-CZ" dirty="0" smtClean="0"/>
            </a:br>
            <a:r>
              <a:rPr lang="cs-CZ" dirty="0" smtClean="0"/>
              <a:t>       60 km/h ………… x hodin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611560" y="3963045"/>
            <a:ext cx="33843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932040" y="3963045"/>
            <a:ext cx="38884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nahoru 14"/>
          <p:cNvSpPr/>
          <p:nvPr/>
        </p:nvSpPr>
        <p:spPr>
          <a:xfrm>
            <a:off x="8460432" y="3170957"/>
            <a:ext cx="288032" cy="7200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>
            <a:off x="3707904" y="3170957"/>
            <a:ext cx="288032" cy="7200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683568" y="3170957"/>
            <a:ext cx="288032" cy="7200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4860032" y="3170957"/>
            <a:ext cx="28803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77908" y="4314374"/>
            <a:ext cx="753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x = </a:t>
            </a:r>
            <a:endParaRPr lang="cs-CZ" sz="32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285015" y="4611117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1763688" y="4359093"/>
            <a:ext cx="36000" cy="36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87624" y="408789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89601" y="4107061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47664" y="460240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21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70396" y="4314374"/>
            <a:ext cx="753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x = </a:t>
            </a:r>
            <a:endParaRPr lang="cs-CZ" sz="3200" dirty="0"/>
          </a:p>
        </p:txBody>
      </p:sp>
      <p:sp>
        <p:nvSpPr>
          <p:cNvPr id="27" name="Ovál 26"/>
          <p:cNvSpPr/>
          <p:nvPr/>
        </p:nvSpPr>
        <p:spPr>
          <a:xfrm>
            <a:off x="6084168" y="4359093"/>
            <a:ext cx="36000" cy="36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16760" y="410706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82089" y="4107061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460240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60</a:t>
            </a:r>
            <a:endParaRPr lang="cs-CZ" sz="2800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5652120" y="4611117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1357023" y="4179069"/>
            <a:ext cx="262649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1691680" y="4683125"/>
            <a:ext cx="262649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325575" y="4251077"/>
            <a:ext cx="262649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6084168" y="4683125"/>
            <a:ext cx="262649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101962" y="40257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00192" y="452981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907704" y="453910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574570" y="41070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11560" y="5106462"/>
            <a:ext cx="1263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x = 10 </a:t>
            </a:r>
            <a:endParaRPr lang="cs-CZ" sz="3200" u="dbl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11560" y="5949652"/>
            <a:ext cx="29872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 15 dětí bude stačit</a:t>
            </a:r>
            <a:br>
              <a:rPr lang="cs-CZ" sz="2400" dirty="0" smtClean="0"/>
            </a:br>
            <a:r>
              <a:rPr lang="cs-CZ" sz="2400" dirty="0" smtClean="0"/>
              <a:t>10 litrů džusu.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64697" y="5106462"/>
            <a:ext cx="1055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x = 6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716016" y="5949652"/>
            <a:ext cx="41870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 rychlosti 60 km/h </a:t>
            </a:r>
            <a:r>
              <a:rPr lang="cs-CZ" sz="2400" dirty="0"/>
              <a:t>b</a:t>
            </a:r>
            <a:r>
              <a:rPr lang="cs-CZ" sz="2400" dirty="0" smtClean="0"/>
              <a:t>ude cesta</a:t>
            </a:r>
            <a:br>
              <a:rPr lang="cs-CZ" sz="2400" dirty="0" smtClean="0"/>
            </a:br>
            <a:r>
              <a:rPr lang="cs-CZ" sz="2400" dirty="0" smtClean="0"/>
              <a:t>trvat 6 hodin.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395536" y="1499300"/>
            <a:ext cx="37396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 21 dětí vystačí 14 litrů</a:t>
            </a:r>
            <a:br>
              <a:rPr lang="cs-CZ" sz="2400" dirty="0" smtClean="0"/>
            </a:br>
            <a:r>
              <a:rPr lang="cs-CZ" sz="2400" dirty="0" smtClean="0"/>
              <a:t>džusu. Kolik litrů džusu bude</a:t>
            </a:r>
            <a:br>
              <a:rPr lang="cs-CZ" sz="2400" dirty="0" smtClean="0"/>
            </a:br>
            <a:r>
              <a:rPr lang="cs-CZ" sz="2400" dirty="0" smtClean="0"/>
              <a:t>stačit pro 15 dětí?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648811" y="1499300"/>
            <a:ext cx="42105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 při rychlosti 90 km/h ujede</a:t>
            </a:r>
            <a:br>
              <a:rPr lang="cs-CZ" sz="2400" dirty="0" smtClean="0"/>
            </a:br>
            <a:r>
              <a:rPr lang="cs-CZ" sz="2400" dirty="0" smtClean="0"/>
              <a:t>trasu za 4 hodiny. Za jak dlouho</a:t>
            </a:r>
            <a:br>
              <a:rPr lang="cs-CZ" sz="2400" dirty="0" smtClean="0"/>
            </a:br>
            <a:r>
              <a:rPr lang="cs-CZ" sz="2400" dirty="0" smtClean="0"/>
              <a:t>ujede auto stejnou trasu</a:t>
            </a:r>
            <a:br>
              <a:rPr lang="cs-CZ" sz="2400" dirty="0" smtClean="0"/>
            </a:br>
            <a:r>
              <a:rPr lang="cs-CZ" sz="2400" dirty="0" smtClean="0"/>
              <a:t>při rychlosti 60 km/h?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00197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15" grpId="0" animBg="1"/>
      <p:bldP spid="16" grpId="0" animBg="1"/>
      <p:bldP spid="17" grpId="0" animBg="1"/>
      <p:bldP spid="19" grpId="0" animBg="1"/>
      <p:bldP spid="20" grpId="0"/>
      <p:bldP spid="22" grpId="0" animBg="1"/>
      <p:bldP spid="23" grpId="0"/>
      <p:bldP spid="24" grpId="0"/>
      <p:bldP spid="25" grpId="0"/>
      <p:bldP spid="26" grpId="0"/>
      <p:bldP spid="27" grpId="0" animBg="1"/>
      <p:bldP spid="28" grpId="0"/>
      <p:bldP spid="29" grpId="0"/>
      <p:bldP spid="30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365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</TotalTime>
  <Words>641</Words>
  <Application>Microsoft Office PowerPoint</Application>
  <PresentationFormat>Předvádění na obrazovce (4:3)</PresentationFormat>
  <Paragraphs>177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Trojčlenka</vt:lpstr>
      <vt:lpstr>Co je trojčlenka?</vt:lpstr>
      <vt:lpstr>Za 500 g jablek zaplatíme 12 Kč. Kolik zaplatíme za 3 kg?</vt:lpstr>
      <vt:lpstr>Za 500 g jablek zaplatíme 12 Kč. Kolik zaplatíme za 3 kg?</vt:lpstr>
      <vt:lpstr>Za 500 g jablek zaplatíme 12 Kč. Kolik zaplatíme za 3 kg?</vt:lpstr>
      <vt:lpstr>Za 500 g jablek zaplatíme 12 Kč. Kolik zaplatíme za 3 kg?</vt:lpstr>
      <vt:lpstr>Za 500 g jablek zaplatíme 12 Kč. Kolik zaplatíme za 3 kg?</vt:lpstr>
      <vt:lpstr>Dva zedníci postaví zeď za 10 hodin. Za jak dlouho postaví 5 zedníků stejnou zeď?</vt:lpstr>
      <vt:lpstr>Dva zedníci postaví zeď za 10 hodin. Za jak dlouho postaví 5 zedníků stejnou zeď?</vt:lpstr>
      <vt:lpstr>Dva zedníci postaví zeď za 10 hodin. Za jak dlouho postaví 5 zedníků stejnou zeď?</vt:lpstr>
      <vt:lpstr>Přímá nebo nepřímá úměrnost?</vt:lpstr>
      <vt:lpstr>Trojčlenka</vt:lpstr>
      <vt:lpstr>Zdroje</vt:lpstr>
    </vt:vector>
  </TitlesOfParts>
  <Company>ZŠ Ústí nad Labem, Anežky České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Trojčlenka</dc:title>
  <dc:creator>Roman Marschner</dc:creator>
  <cp:lastModifiedBy>Roman</cp:lastModifiedBy>
  <cp:revision>19</cp:revision>
  <dcterms:created xsi:type="dcterms:W3CDTF">2013-03-17T19:11:27Z</dcterms:created>
  <dcterms:modified xsi:type="dcterms:W3CDTF">2013-05-03T19:07:03Z</dcterms:modified>
</cp:coreProperties>
</file>