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63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014" y="-1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8FBB-3400-4D8C-9B84-65B513EEBB98}" type="datetimeFigureOut">
              <a:rPr lang="cs-CZ" smtClean="0"/>
              <a:pPr/>
              <a:t>3. 5. 2013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5607A-A75C-489E-9111-AEF670A5A80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3594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8FBB-3400-4D8C-9B84-65B513EEBB98}" type="datetimeFigureOut">
              <a:rPr lang="cs-CZ" smtClean="0"/>
              <a:pPr/>
              <a:t>3. 5. 2013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5607A-A75C-489E-9111-AEF670A5A80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4811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8FBB-3400-4D8C-9B84-65B513EEBB98}" type="datetimeFigureOut">
              <a:rPr lang="cs-CZ" smtClean="0"/>
              <a:pPr/>
              <a:t>3. 5. 2013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5607A-A75C-489E-9111-AEF670A5A80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325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8FBB-3400-4D8C-9B84-65B513EEBB98}" type="datetimeFigureOut">
              <a:rPr lang="cs-CZ" smtClean="0"/>
              <a:pPr/>
              <a:t>3. 5. 2013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5607A-A75C-489E-9111-AEF670A5A80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1763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8FBB-3400-4D8C-9B84-65B513EEBB98}" type="datetimeFigureOut">
              <a:rPr lang="cs-CZ" smtClean="0"/>
              <a:pPr/>
              <a:t>3. 5. 2013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5607A-A75C-489E-9111-AEF670A5A80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690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8FBB-3400-4D8C-9B84-65B513EEBB98}" type="datetimeFigureOut">
              <a:rPr lang="cs-CZ" smtClean="0"/>
              <a:pPr/>
              <a:t>3. 5. 2013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5607A-A75C-489E-9111-AEF670A5A80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181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8FBB-3400-4D8C-9B84-65B513EEBB98}" type="datetimeFigureOut">
              <a:rPr lang="cs-CZ" smtClean="0"/>
              <a:pPr/>
              <a:t>3. 5. 2013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5607A-A75C-489E-9111-AEF670A5A80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9649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8FBB-3400-4D8C-9B84-65B513EEBB98}" type="datetimeFigureOut">
              <a:rPr lang="cs-CZ" smtClean="0"/>
              <a:pPr/>
              <a:t>3. 5. 2013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5607A-A75C-489E-9111-AEF670A5A80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0396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8FBB-3400-4D8C-9B84-65B513EEBB98}" type="datetimeFigureOut">
              <a:rPr lang="cs-CZ" smtClean="0"/>
              <a:pPr/>
              <a:t>3. 5. 2013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5607A-A75C-489E-9111-AEF670A5A80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467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8FBB-3400-4D8C-9B84-65B513EEBB98}" type="datetimeFigureOut">
              <a:rPr lang="cs-CZ" smtClean="0"/>
              <a:pPr/>
              <a:t>3. 5. 2013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5607A-A75C-489E-9111-AEF670A5A80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6982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8FBB-3400-4D8C-9B84-65B513EEBB98}" type="datetimeFigureOut">
              <a:rPr lang="cs-CZ" smtClean="0"/>
              <a:pPr/>
              <a:t>3. 5. 2013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25607A-A75C-489E-9111-AEF670A5A80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5956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A28FBB-3400-4D8C-9B84-65B513EEBB98}" type="datetimeFigureOut">
              <a:rPr lang="cs-CZ" smtClean="0"/>
              <a:pPr/>
              <a:t>3. 5. 2013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25607A-A75C-489E-9111-AEF670A5A80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031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VY_42_INOVACE_28_2_Rovnost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pochopení vztahu rovnosti. Následné hledání a zapisování vztahu rovnosti a poté určování neznámé, aby platil vztah rovnosti.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2.4.2013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2.4.2013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425864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Lineární rovnice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Rovnost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99812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je rovnost?</a:t>
            </a:r>
            <a:endParaRPr lang="cs-CZ" dirty="0"/>
          </a:p>
        </p:txBody>
      </p:sp>
      <p:pic>
        <p:nvPicPr>
          <p:cNvPr id="1029" name="Picture 5" descr="C:\Users\marschner\AppData\Local\Microsoft\Windows\Temporary Internet Files\Content.IE5\IA1P3VRL\MP900409268[1]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132856"/>
            <a:ext cx="3573016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46856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Matematický vztah, který nastává, když se sobě rovnají číselné výrazy.</a:t>
            </a:r>
          </a:p>
          <a:p>
            <a:endParaRPr lang="cs-CZ" dirty="0" smtClean="0"/>
          </a:p>
          <a:p>
            <a:r>
              <a:rPr lang="cs-CZ" dirty="0" smtClean="0"/>
              <a:t>Např. 20 – 4 = 4</a:t>
            </a:r>
            <a:r>
              <a:rPr lang="cs-CZ" baseline="30000" dirty="0" smtClean="0"/>
              <a:t>2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Symbol rovnosti: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rovnítko</a:t>
            </a:r>
            <a:endParaRPr lang="cs-CZ" sz="60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752260" y="4077072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16</a:t>
            </a:r>
            <a:endParaRPr lang="cs-CZ" sz="6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28524" y="408636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16</a:t>
            </a:r>
            <a:endParaRPr lang="cs-CZ" sz="6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87744" y="5273913"/>
            <a:ext cx="69602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=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034023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číselné výrazy tak, aby nastala rovnost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/>
              <a:t>25 + 10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6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+ 6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10 ∙ 5 + 5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5 + 48 : 8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/>
              <a:t>2</a:t>
            </a:r>
            <a:r>
              <a:rPr lang="cs-CZ" sz="3200" baseline="30000" dirty="0" smtClean="0"/>
              <a:t>5</a:t>
            </a:r>
            <a:r>
              <a:rPr lang="cs-CZ" sz="3200" dirty="0" smtClean="0"/>
              <a:t> – 3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5 ∙ 7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7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- 7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11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4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 - 9</a:t>
            </a:r>
            <a:endParaRPr lang="cs-CZ" sz="3200" dirty="0"/>
          </a:p>
          <a:p>
            <a:endParaRPr lang="cs-CZ" sz="32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907704" y="1916832"/>
            <a:ext cx="2736304" cy="1080120"/>
          </a:xfrm>
          <a:prstGeom prst="straightConnector1">
            <a:avLst/>
          </a:prstGeom>
          <a:ln w="76200">
            <a:solidFill>
              <a:srgbClr val="FF0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907704" y="3068960"/>
            <a:ext cx="2736304" cy="1080120"/>
          </a:xfrm>
          <a:prstGeom prst="straightConnector1">
            <a:avLst/>
          </a:prstGeom>
          <a:ln w="76200">
            <a:solidFill>
              <a:srgbClr val="92D05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195558" y="4293096"/>
            <a:ext cx="2592466" cy="2232248"/>
          </a:xfrm>
          <a:prstGeom prst="straightConnector1">
            <a:avLst/>
          </a:prstGeom>
          <a:ln w="76200">
            <a:solidFill>
              <a:srgbClr val="00B0F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699792" y="1916832"/>
            <a:ext cx="1922334" cy="4608512"/>
          </a:xfrm>
          <a:prstGeom prst="straightConnector1">
            <a:avLst/>
          </a:prstGeom>
          <a:ln w="76200">
            <a:solidFill>
              <a:srgbClr val="FFFF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195558" y="5409220"/>
            <a:ext cx="2448450" cy="0"/>
          </a:xfrm>
          <a:prstGeom prst="straightConnector1">
            <a:avLst/>
          </a:prstGeom>
          <a:ln w="76200">
            <a:solidFill>
              <a:srgbClr val="FFC00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23528" y="6098500"/>
                <a:ext cx="2319289" cy="64286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3200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3200" i="1">
                              <a:latin typeface="Cambria Math"/>
                            </a:rPr>
                            <m:t>64</m:t>
                          </m:r>
                        </m:e>
                      </m:rad>
                      <m:r>
                        <a:rPr lang="cs-CZ" sz="3200" i="1">
                          <a:latin typeface="Cambria Math"/>
                        </a:rPr>
                        <m:t>+3 </m:t>
                      </m:r>
                      <m:r>
                        <a:rPr lang="cs-CZ" sz="3200" i="1">
                          <a:latin typeface="Cambria Math"/>
                          <a:ea typeface="Cambria Math"/>
                        </a:rPr>
                        <m:t>∙7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6098500"/>
                <a:ext cx="2319289" cy="64286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22489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Nerovnost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Matematický vztah, který nastává, když se sobě </a:t>
                </a:r>
                <a:r>
                  <a:rPr lang="cs-CZ" u="sng" dirty="0" smtClean="0"/>
                  <a:t>nerovnají</a:t>
                </a:r>
                <a:r>
                  <a:rPr lang="cs-CZ" dirty="0" smtClean="0"/>
                  <a:t> </a:t>
                </a:r>
                <a:r>
                  <a:rPr lang="cs-CZ" dirty="0"/>
                  <a:t>číselné výrazy</a:t>
                </a:r>
                <a:r>
                  <a:rPr lang="cs-CZ" dirty="0" smtClean="0"/>
                  <a:t>.</a:t>
                </a:r>
              </a:p>
              <a:p>
                <a:r>
                  <a:rPr lang="cs-CZ" dirty="0" smtClean="0"/>
                  <a:t>Např. 4 &lt; 5	3</a:t>
                </a:r>
                <a:r>
                  <a:rPr lang="cs-CZ" baseline="30000" dirty="0" smtClean="0"/>
                  <a:t>2</a:t>
                </a:r>
                <a:r>
                  <a:rPr lang="cs-CZ" dirty="0" smtClean="0"/>
                  <a:t> &gt;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64</m:t>
                        </m:r>
                      </m:e>
                    </m:rad>
                  </m:oMath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Symboly nerovnosti:</a:t>
                </a:r>
              </a:p>
              <a:p>
                <a:pPr marL="457200" lvl="1" indent="0">
                  <a:buNone/>
                </a:pPr>
                <a:r>
                  <a:rPr lang="cs-CZ" dirty="0" smtClean="0"/>
                  <a:t>Ostrá nerovnost		&lt;		&gt;</a:t>
                </a:r>
              </a:p>
              <a:p>
                <a:pPr marL="457200" lvl="1" indent="0">
                  <a:buNone/>
                </a:pPr>
                <a:r>
                  <a:rPr lang="cs-CZ" dirty="0" smtClean="0"/>
                  <a:t>Neostrá nerovnost		≤		≥</a:t>
                </a:r>
                <a:endParaRPr lang="cs-CZ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76551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Vyberte správný znak rovnosti nebo nerovnosti</a:t>
            </a:r>
            <a:r>
              <a:rPr lang="cs-CZ" dirty="0" smtClean="0"/>
              <a:t>                      =       &lt;        &gt;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4800" dirty="0" smtClean="0"/>
                  <a:t>            55 + 2         7 ∙ 8</a:t>
                </a:r>
              </a:p>
              <a:p>
                <a:pPr marL="0" indent="0">
                  <a:buNone/>
                </a:pPr>
                <a:r>
                  <a:rPr lang="cs-CZ" sz="4800" dirty="0" smtClean="0"/>
                  <a:t>                   2</a:t>
                </a:r>
                <a:r>
                  <a:rPr lang="cs-CZ" sz="4800" baseline="30000" dirty="0" smtClean="0"/>
                  <a:t>4</a:t>
                </a:r>
                <a:r>
                  <a:rPr lang="cs-CZ" sz="4800" dirty="0" smtClean="0"/>
                  <a:t>         4</a:t>
                </a:r>
                <a:r>
                  <a:rPr lang="cs-CZ" sz="4800" baseline="30000" dirty="0" smtClean="0"/>
                  <a:t>2</a:t>
                </a:r>
              </a:p>
              <a:p>
                <a:pPr marL="0" indent="0">
                  <a:buNone/>
                </a:pPr>
                <a:r>
                  <a:rPr lang="cs-CZ" sz="4800" dirty="0" smtClean="0"/>
                  <a:t>                   35        6</a:t>
                </a:r>
                <a:r>
                  <a:rPr lang="cs-CZ" sz="4800" baseline="30000" dirty="0" smtClean="0"/>
                  <a:t>2</a:t>
                </a:r>
              </a:p>
              <a:p>
                <a:pPr marL="0" indent="0">
                  <a:buNone/>
                </a:pPr>
                <a:r>
                  <a:rPr lang="cs-CZ" sz="4800" dirty="0" smtClean="0"/>
                  <a:t>             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800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800" b="0" i="1" dirty="0" smtClean="0">
                            <a:latin typeface="Cambria Math"/>
                          </a:rPr>
                          <m:t>81</m:t>
                        </m:r>
                      </m:e>
                    </m:rad>
                  </m:oMath>
                </a14:m>
                <a:r>
                  <a:rPr lang="cs-CZ" sz="4800" dirty="0" smtClean="0"/>
                  <a:t>        10 – 1</a:t>
                </a:r>
              </a:p>
              <a:p>
                <a:pPr marL="0" indent="0">
                  <a:buNone/>
                </a:pPr>
                <a:r>
                  <a:rPr lang="cs-CZ" sz="4800" dirty="0" smtClean="0"/>
                  <a:t>                    1</a:t>
                </a:r>
                <a:r>
                  <a:rPr lang="cs-CZ" sz="4800" baseline="30000" dirty="0" smtClean="0"/>
                  <a:t>0</a:t>
                </a:r>
                <a:r>
                  <a:rPr lang="cs-CZ" sz="4800" dirty="0" smtClean="0"/>
                  <a:t>        45</a:t>
                </a:r>
                <a:r>
                  <a:rPr lang="cs-CZ" sz="4800" baseline="30000" dirty="0" smtClean="0"/>
                  <a:t>0</a:t>
                </a:r>
                <a:endParaRPr lang="cs-CZ" sz="4800" baseline="30000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t="-2965" b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4081160" y="2492896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4326195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5157192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81160" y="1556792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/>
              <a:t>&gt;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067944" y="3356992"/>
            <a:ext cx="490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&lt;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511307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Určete hodnotu neznámé </a:t>
            </a:r>
            <a:r>
              <a:rPr lang="cs-CZ" i="1" dirty="0" smtClean="0"/>
              <a:t>x</a:t>
            </a:r>
            <a:r>
              <a:rPr lang="cs-CZ" dirty="0" smtClean="0"/>
              <a:t> v rovnosti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sz="4000" dirty="0" smtClean="0"/>
                  <a:t>x = 14 + 3</a:t>
                </a:r>
              </a:p>
              <a:p>
                <a:pPr marL="0" indent="0">
                  <a:buNone/>
                </a:pPr>
                <a:r>
                  <a:rPr lang="cs-CZ" sz="4000" dirty="0" smtClean="0"/>
                  <a:t>x = 25 ∙ 3 – 10</a:t>
                </a:r>
              </a:p>
              <a:p>
                <a:pPr marL="0" indent="0">
                  <a:buNone/>
                </a:pPr>
                <a:r>
                  <a:rPr lang="cs-CZ" sz="4000" dirty="0" smtClean="0"/>
                  <a:t>27 : 3 + 4 = x</a:t>
                </a:r>
              </a:p>
              <a:p>
                <a:pPr marL="0" indent="0">
                  <a:buNone/>
                </a:pPr>
                <a:r>
                  <a:rPr lang="cs-CZ" sz="4000" dirty="0" smtClean="0"/>
                  <a:t>4</a:t>
                </a:r>
                <a:r>
                  <a:rPr lang="cs-CZ" sz="4000" baseline="30000" dirty="0" smtClean="0"/>
                  <a:t>2</a:t>
                </a:r>
                <a:r>
                  <a:rPr lang="cs-CZ" sz="4000" dirty="0" smtClean="0"/>
                  <a:t> + 5</a:t>
                </a:r>
                <a:r>
                  <a:rPr lang="cs-CZ" sz="4000" baseline="30000" dirty="0" smtClean="0"/>
                  <a:t>2</a:t>
                </a:r>
                <a:r>
                  <a:rPr lang="cs-CZ" sz="4000" dirty="0" smtClean="0"/>
                  <a:t> = x</a:t>
                </a:r>
              </a:p>
              <a:p>
                <a:pPr marL="0" indent="0">
                  <a:buNone/>
                </a:pPr>
                <a:r>
                  <a:rPr lang="cs-CZ" sz="4000" dirty="0" smtClean="0"/>
                  <a:t>x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0" i="1" smtClean="0">
                            <a:latin typeface="Cambria Math"/>
                          </a:rPr>
                          <m:t>64+36</m:t>
                        </m:r>
                      </m:e>
                    </m:rad>
                  </m:oMath>
                </a14:m>
                <a:r>
                  <a:rPr lang="cs-CZ" sz="4000" dirty="0" smtClean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0" i="1" smtClean="0">
                            <a:latin typeface="Cambria Math"/>
                          </a:rPr>
                          <m:t>64</m:t>
                        </m:r>
                      </m:e>
                    </m:rad>
                  </m:oMath>
                </a14:m>
                <a:r>
                  <a:rPr lang="cs-CZ" sz="4000" dirty="0" smtClean="0"/>
                  <a:t> +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40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4000" b="0" i="1" smtClean="0">
                            <a:latin typeface="Cambria Math"/>
                          </a:rPr>
                          <m:t>36</m:t>
                        </m:r>
                      </m:e>
                    </m:rad>
                  </m:oMath>
                </a14:m>
                <a:r>
                  <a:rPr lang="cs-CZ" sz="4000" dirty="0" smtClean="0"/>
                  <a:t> = x</a:t>
                </a:r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2593" t="-2426" b="-49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5132376" y="1640994"/>
            <a:ext cx="1455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x = 17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32376" y="2289066"/>
            <a:ext cx="14125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x = 65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3081154"/>
            <a:ext cx="14125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x = 13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3801234"/>
            <a:ext cx="14125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x = 41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4509120"/>
            <a:ext cx="1455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x = 10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5313402"/>
            <a:ext cx="14558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x = 14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442184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dirty="0" smtClean="0"/>
              <a:t>Obrázek použitý v prezentaci je dostupný </a:t>
            </a:r>
            <a:br>
              <a:rPr lang="cs-CZ" dirty="0" smtClean="0"/>
            </a:br>
            <a:r>
              <a:rPr lang="cs-CZ" dirty="0" smtClean="0"/>
              <a:t>pod licencí Microsoft Office 2010 na Office.com</a:t>
            </a:r>
          </a:p>
          <a:p>
            <a:r>
              <a:rPr lang="cs-CZ" dirty="0" smtClean="0"/>
              <a:t>Vlastní archiv autora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9499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</TotalTime>
  <Words>410</Words>
  <Application>Microsoft Office PowerPoint</Application>
  <PresentationFormat>Předvádění na obrazovce (4:3)</PresentationFormat>
  <Paragraphs>95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Lineární rovnice</vt:lpstr>
      <vt:lpstr>Co to je rovnost?</vt:lpstr>
      <vt:lpstr>Spoj číselné výrazy tak, aby nastala rovnost</vt:lpstr>
      <vt:lpstr>Nerovnost</vt:lpstr>
      <vt:lpstr>Vyberte správný znak rovnosti nebo nerovnosti                      =       &lt;        &gt;</vt:lpstr>
      <vt:lpstr>Určete hodnotu neznámé x v rovnosti</vt:lpstr>
      <vt:lpstr>Zdroje</vt:lpstr>
    </vt:vector>
  </TitlesOfParts>
  <Company>ZŠ Ústí nad Labem, Anežky České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Rovnost</dc:title>
  <dc:creator>Roman Marschner</dc:creator>
  <cp:lastModifiedBy>Roman Marschner</cp:lastModifiedBy>
  <cp:revision>18</cp:revision>
  <dcterms:created xsi:type="dcterms:W3CDTF">2013-03-31T17:59:53Z</dcterms:created>
  <dcterms:modified xsi:type="dcterms:W3CDTF">2013-05-03T19:53:11Z</dcterms:modified>
</cp:coreProperties>
</file>