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2B1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5700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9189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8369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968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4997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2826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7542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3866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8796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5871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0520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07CBE-8949-477C-9E2B-70192CD6904C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A91B5-D097-4777-B120-ABE698A178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3534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VY_42_INOVACE_29_2_Lineární rovnice s jednou neznámou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lineárními rovnicemi s jednou neznámou. Vysvětlení levé a pravé strany rovnice a následné řešení jednoduchých lineárních rovnic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4.4.2013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4.4.2013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6571917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 jednou neznámou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8393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rovnice?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Matematické tvrzení, kde </a:t>
            </a:r>
            <a:r>
              <a:rPr lang="cs-CZ" dirty="0" smtClean="0"/>
              <a:t>si </a:t>
            </a:r>
            <a:r>
              <a:rPr lang="cs-CZ" dirty="0" smtClean="0"/>
              <a:t>jsou dvě věci rovny.</a:t>
            </a:r>
          </a:p>
          <a:p>
            <a:r>
              <a:rPr lang="cs-CZ" dirty="0" smtClean="0"/>
              <a:t>3 + 4 = 2 + 5	příklad rovnosti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Rovnice s jednou neznámou</a:t>
            </a:r>
          </a:p>
          <a:p>
            <a:pPr marL="0" indent="0" algn="ctr">
              <a:buNone/>
            </a:pPr>
            <a:r>
              <a:rPr lang="cs-CZ" dirty="0"/>
              <a:t>x</a:t>
            </a:r>
            <a:r>
              <a:rPr lang="cs-CZ" dirty="0" smtClean="0"/>
              <a:t> + 3 = 9</a:t>
            </a:r>
          </a:p>
          <a:p>
            <a:pPr marL="0" indent="0" algn="ctr">
              <a:buNone/>
            </a:pPr>
            <a:r>
              <a:rPr lang="cs-CZ" dirty="0" smtClean="0"/>
              <a:t>6 + 3 = 9</a:t>
            </a:r>
          </a:p>
          <a:p>
            <a:pPr marL="0" indent="0" algn="ctr">
              <a:buNone/>
            </a:pPr>
            <a:r>
              <a:rPr lang="cs-CZ" dirty="0" smtClean="0"/>
              <a:t>       </a:t>
            </a:r>
            <a:r>
              <a:rPr lang="cs-CZ" u="dbl" dirty="0" smtClean="0"/>
              <a:t>x = 6</a:t>
            </a:r>
          </a:p>
        </p:txBody>
      </p:sp>
    </p:spTree>
    <p:extLst>
      <p:ext uri="{BB962C8B-B14F-4D97-AF65-F5344CB8AC3E}">
        <p14:creationId xmlns="" xmlns:p14="http://schemas.microsoft.com/office/powerpoint/2010/main" val="328266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Rovnice s jednou neznámou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3x + 2 = 11				y + 3 = 2y – 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dirty="0" smtClean="0"/>
              <a:t>                   3x + 2 = 11</a:t>
            </a:r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r>
              <a:rPr lang="cs-CZ" dirty="0" smtClean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2204864"/>
            <a:ext cx="3857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rovnice s neznámou </a:t>
            </a:r>
            <a:r>
              <a:rPr lang="cs-CZ" sz="3200" i="1" dirty="0" smtClean="0"/>
              <a:t>x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35142" y="2196153"/>
            <a:ext cx="3857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rovnice s neznámou </a:t>
            </a:r>
            <a:r>
              <a:rPr lang="cs-CZ" sz="3200" i="1" dirty="0" smtClean="0"/>
              <a:t>y</a:t>
            </a:r>
            <a:endParaRPr lang="cs-CZ" sz="3200" i="1" dirty="0"/>
          </a:p>
        </p:txBody>
      </p:sp>
      <p:sp>
        <p:nvSpPr>
          <p:cNvPr id="7" name="Šipka doprava 6"/>
          <p:cNvSpPr/>
          <p:nvPr/>
        </p:nvSpPr>
        <p:spPr>
          <a:xfrm>
            <a:off x="4716016" y="3501008"/>
            <a:ext cx="1800200" cy="504056"/>
          </a:xfrm>
          <a:prstGeom prst="rightArrow">
            <a:avLst/>
          </a:prstGeom>
          <a:solidFill>
            <a:srgbClr val="F62B16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2699792" y="3501008"/>
            <a:ext cx="1728192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42698" y="4077072"/>
            <a:ext cx="3385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Levá strana rovnice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7114" y="4077072"/>
            <a:ext cx="3546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Pravá strana rovnice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572000" y="2636912"/>
            <a:ext cx="0" cy="2024935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043608" y="4644425"/>
            <a:ext cx="2162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L(x) = 3x + 2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5157192"/>
            <a:ext cx="1970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L(y) </a:t>
            </a:r>
            <a:r>
              <a:rPr lang="cs-CZ" sz="3200" smtClean="0">
                <a:solidFill>
                  <a:srgbClr val="0070C0"/>
                </a:solidFill>
              </a:rPr>
              <a:t>= y </a:t>
            </a:r>
            <a:r>
              <a:rPr lang="cs-CZ" sz="3200" dirty="0" smtClean="0">
                <a:solidFill>
                  <a:srgbClr val="0070C0"/>
                </a:solidFill>
              </a:rPr>
              <a:t>+ 3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4653136"/>
            <a:ext cx="1632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P(x) = 11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5165903"/>
            <a:ext cx="2217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P(y) = 2y – 1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4946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8" grpId="0" animBg="1"/>
      <p:bldP spid="9" grpId="0"/>
      <p:bldP spid="10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Vyřešit rovnici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namená najít všechna taková čísla, pro které se hodnota levé strany rovnice rovná hodnotě její pravé strany.</a:t>
            </a:r>
          </a:p>
          <a:p>
            <a:pPr marL="0" indent="0">
              <a:buNone/>
            </a:pPr>
            <a:r>
              <a:rPr lang="cs-CZ" dirty="0" smtClean="0"/>
              <a:t>Každé takové </a:t>
            </a:r>
            <a:r>
              <a:rPr lang="cs-CZ" dirty="0" smtClean="0"/>
              <a:t>číslo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kořenem rovnice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řešením rovnice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			má jediný kořen (jediné řešení) 			číslo 3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má dva kořeny (dvě řešení)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čísla –5 a 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5341" y="4284385"/>
            <a:ext cx="1978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3x + 2 = 11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301208"/>
            <a:ext cx="1324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|z| = 5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55408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Hledání neznámého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Hledáme přirozené číslo menší než pět, jehož dvojnásobek zvětšený o tři je roven jeho čtyřnásobku zmenšenému o 5.</a:t>
            </a:r>
          </a:p>
          <a:p>
            <a:pPr marL="0" indent="0" algn="ctr">
              <a:buNone/>
            </a:pPr>
            <a:r>
              <a:rPr lang="cs-CZ" dirty="0" smtClean="0"/>
              <a:t>2x + 3 = 4x – 5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Neznámé číslo je 4.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57155034"/>
              </p:ext>
            </p:extLst>
          </p:nvPr>
        </p:nvGraphicFramePr>
        <p:xfrm>
          <a:off x="1619672" y="3861048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2x + 3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4x –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334210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8346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82482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42210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458112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58346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2482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45811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667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neznámé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přirozené číslo menší než 7. Dále víme, že jeho trojnásobek se rovná jeho pětinásobku zmenšeného o 10.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3x = 5x – 10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u="dbl" dirty="0" smtClean="0"/>
              <a:t>x = 5</a:t>
            </a:r>
            <a:endParaRPr lang="cs-CZ" sz="4000" u="dbl" dirty="0"/>
          </a:p>
        </p:txBody>
      </p:sp>
    </p:spTree>
    <p:extLst>
      <p:ext uri="{BB962C8B-B14F-4D97-AF65-F5344CB8AC3E}">
        <p14:creationId xmlns="" xmlns:p14="http://schemas.microsoft.com/office/powerpoint/2010/main" val="414204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rovnici 2x – 3 =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x = 0:		</a:t>
            </a:r>
          </a:p>
          <a:p>
            <a:pPr marL="0" indent="0">
              <a:buNone/>
            </a:pPr>
            <a:r>
              <a:rPr lang="cs-CZ" dirty="0" smtClean="0"/>
              <a:t>x = 1: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x </a:t>
            </a:r>
            <a:r>
              <a:rPr lang="cs-CZ" dirty="0"/>
              <a:t>= </a:t>
            </a:r>
            <a:r>
              <a:rPr lang="cs-CZ" dirty="0" smtClean="0"/>
              <a:t>2:</a:t>
            </a: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x = 3:		</a:t>
            </a:r>
          </a:p>
          <a:p>
            <a:pPr marL="0" indent="0">
              <a:buNone/>
            </a:pPr>
            <a:r>
              <a:rPr lang="cs-CZ" dirty="0" smtClean="0"/>
              <a:t>x </a:t>
            </a:r>
            <a:r>
              <a:rPr lang="cs-CZ" dirty="0"/>
              <a:t>= </a:t>
            </a:r>
            <a:r>
              <a:rPr lang="cs-CZ" dirty="0" smtClean="0"/>
              <a:t>2,5: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Kořenem rovnice je číslo 2,5.</a:t>
            </a:r>
          </a:p>
          <a:p>
            <a:pPr marL="0" indent="0">
              <a:buNone/>
            </a:pPr>
            <a:r>
              <a:rPr lang="cs-CZ" u="dbl" dirty="0" smtClean="0"/>
              <a:t>x = 2,5</a:t>
            </a:r>
            <a:endParaRPr lang="cs-CZ" u="dbl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76179" y="1620089"/>
            <a:ext cx="22958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 ∙ 0 – 3 = –3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7744" y="2204864"/>
            <a:ext cx="22958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 ∙ </a:t>
            </a:r>
            <a:r>
              <a:rPr lang="cs-CZ" sz="3200" dirty="0" smtClean="0"/>
              <a:t>1 </a:t>
            </a:r>
            <a:r>
              <a:rPr lang="cs-CZ" sz="3200" dirty="0"/>
              <a:t>– 3 = </a:t>
            </a:r>
            <a:r>
              <a:rPr lang="cs-CZ" sz="3200" dirty="0" smtClean="0"/>
              <a:t>–1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76179" y="2772217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 ∙ </a:t>
            </a:r>
            <a:r>
              <a:rPr lang="cs-CZ" sz="3200" dirty="0" smtClean="0"/>
              <a:t>2 </a:t>
            </a:r>
            <a:r>
              <a:rPr lang="cs-CZ" sz="3200" dirty="0"/>
              <a:t>– 3 = </a:t>
            </a:r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348281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 ∙ </a:t>
            </a:r>
            <a:r>
              <a:rPr lang="cs-CZ" sz="3200" dirty="0" smtClean="0"/>
              <a:t>3 </a:t>
            </a:r>
            <a:r>
              <a:rPr lang="cs-CZ" sz="3200" dirty="0"/>
              <a:t>– 3 = </a:t>
            </a:r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924345"/>
            <a:ext cx="2401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 ∙ </a:t>
            </a:r>
            <a:r>
              <a:rPr lang="cs-CZ" sz="3200" dirty="0" smtClean="0"/>
              <a:t>2,5 </a:t>
            </a:r>
            <a:r>
              <a:rPr lang="cs-CZ" sz="3200" dirty="0"/>
              <a:t>– 3 = </a:t>
            </a:r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38532" y="1620089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–3 &lt; 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196153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 </a:t>
            </a:r>
            <a:r>
              <a:rPr lang="cs-CZ" sz="3200" dirty="0"/>
              <a:t>&lt; 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43717" y="2780928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</a:t>
            </a:r>
            <a:r>
              <a:rPr lang="cs-CZ" sz="3200" dirty="0"/>
              <a:t>&lt; 2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43717" y="3356992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&gt; </a:t>
            </a:r>
            <a:r>
              <a:rPr lang="cs-CZ" sz="3200" dirty="0"/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190932" y="3924345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 = 2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91214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rovnici 4y +1 =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y = 0:		</a:t>
            </a:r>
          </a:p>
          <a:p>
            <a:pPr marL="0" indent="0">
              <a:buNone/>
            </a:pPr>
            <a:r>
              <a:rPr lang="cs-CZ" dirty="0" smtClean="0"/>
              <a:t>y = 1: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y </a:t>
            </a:r>
            <a:r>
              <a:rPr lang="cs-CZ" dirty="0"/>
              <a:t>= </a:t>
            </a:r>
            <a:r>
              <a:rPr lang="cs-CZ" dirty="0" smtClean="0"/>
              <a:t>2:</a:t>
            </a: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y = 1,5:		</a:t>
            </a:r>
          </a:p>
          <a:p>
            <a:pPr marL="0" indent="0">
              <a:buNone/>
            </a:pPr>
            <a:r>
              <a:rPr lang="cs-CZ" dirty="0" smtClean="0"/>
              <a:t>y </a:t>
            </a:r>
            <a:r>
              <a:rPr lang="cs-CZ" dirty="0"/>
              <a:t>= </a:t>
            </a:r>
            <a:r>
              <a:rPr lang="cs-CZ" dirty="0" smtClean="0"/>
              <a:t>1,25: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Kořenem rovnice je číslo 1,25.</a:t>
            </a:r>
          </a:p>
          <a:p>
            <a:pPr marL="0" indent="0">
              <a:buNone/>
            </a:pPr>
            <a:r>
              <a:rPr lang="cs-CZ" u="dbl" dirty="0" smtClean="0"/>
              <a:t>y = 1,25</a:t>
            </a:r>
            <a:endParaRPr lang="cs-CZ" u="dbl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76179" y="1620089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</a:t>
            </a:r>
            <a:r>
              <a:rPr lang="cs-CZ" sz="3200" dirty="0"/>
              <a:t>∙ 0 </a:t>
            </a:r>
            <a:r>
              <a:rPr lang="cs-CZ" sz="3200" dirty="0" smtClean="0"/>
              <a:t>+ 1 </a:t>
            </a:r>
            <a:r>
              <a:rPr lang="cs-CZ" sz="3200" dirty="0"/>
              <a:t>= </a:t>
            </a:r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2204864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 </a:t>
            </a:r>
            <a:r>
              <a:rPr lang="cs-CZ" sz="3200" dirty="0"/>
              <a:t>∙ </a:t>
            </a:r>
            <a:r>
              <a:rPr lang="cs-CZ" sz="3200" dirty="0" smtClean="0"/>
              <a:t>1 + 1 </a:t>
            </a:r>
            <a:r>
              <a:rPr lang="cs-CZ" sz="3200" dirty="0"/>
              <a:t>= </a:t>
            </a:r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76179" y="2772217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</a:t>
            </a:r>
            <a:r>
              <a:rPr lang="cs-CZ" sz="3200" dirty="0"/>
              <a:t>∙ </a:t>
            </a:r>
            <a:r>
              <a:rPr lang="cs-CZ" sz="3200" dirty="0" smtClean="0"/>
              <a:t>2 + 1 </a:t>
            </a:r>
            <a:r>
              <a:rPr lang="cs-CZ" sz="3200" dirty="0"/>
              <a:t>= </a:t>
            </a:r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348281"/>
            <a:ext cx="2401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</a:t>
            </a:r>
            <a:r>
              <a:rPr lang="cs-CZ" sz="3200" dirty="0"/>
              <a:t>∙ </a:t>
            </a:r>
            <a:r>
              <a:rPr lang="cs-CZ" sz="3200" dirty="0" smtClean="0"/>
              <a:t>1,5 + 1 </a:t>
            </a:r>
            <a:r>
              <a:rPr lang="cs-CZ" sz="3200" dirty="0"/>
              <a:t>= </a:t>
            </a:r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924345"/>
            <a:ext cx="2610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</a:t>
            </a:r>
            <a:r>
              <a:rPr lang="cs-CZ" sz="3200" dirty="0"/>
              <a:t>∙ </a:t>
            </a:r>
            <a:r>
              <a:rPr lang="cs-CZ" sz="3200" dirty="0" smtClean="0"/>
              <a:t>1,25 + 1 </a:t>
            </a:r>
            <a:r>
              <a:rPr lang="cs-CZ" sz="3200" dirty="0"/>
              <a:t>= </a:t>
            </a:r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38532" y="1620089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</a:t>
            </a:r>
            <a:r>
              <a:rPr lang="cs-CZ" sz="3200" dirty="0"/>
              <a:t>&lt; </a:t>
            </a:r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196153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 </a:t>
            </a:r>
            <a:r>
              <a:rPr lang="cs-CZ" sz="3200" dirty="0"/>
              <a:t>&lt; </a:t>
            </a:r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9701" y="2780928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 &gt; 6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99701" y="3356992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 &gt; 6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99701" y="3924345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 = 6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94895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všechna neznámá čísla z, </a:t>
            </a:r>
            <a:r>
              <a:rPr lang="cs-CZ" dirty="0" smtClean="0"/>
              <a:t>                 pro </a:t>
            </a:r>
            <a:r>
              <a:rPr lang="cs-CZ" dirty="0" smtClean="0"/>
              <a:t>která platí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smtClean="0"/>
              <a:t>z + 7 = 12</a:t>
            </a:r>
          </a:p>
          <a:p>
            <a:pPr marL="0" indent="0">
              <a:buNone/>
            </a:pPr>
            <a:r>
              <a:rPr lang="cs-CZ" sz="4000" dirty="0" smtClean="0"/>
              <a:t>3 + z = 21</a:t>
            </a:r>
          </a:p>
          <a:p>
            <a:pPr marL="0" indent="0">
              <a:buNone/>
            </a:pPr>
            <a:r>
              <a:rPr lang="cs-CZ" sz="4000" dirty="0" smtClean="0"/>
              <a:t>5z = 15</a:t>
            </a:r>
          </a:p>
          <a:p>
            <a:pPr marL="0" indent="0">
              <a:buNone/>
            </a:pPr>
            <a:r>
              <a:rPr lang="cs-CZ" sz="4000" dirty="0" smtClean="0"/>
              <a:t>2z + 4 = 8</a:t>
            </a:r>
          </a:p>
          <a:p>
            <a:pPr marL="0" indent="0">
              <a:buNone/>
            </a:pPr>
            <a:r>
              <a:rPr lang="cs-CZ" sz="4000" dirty="0" smtClean="0"/>
              <a:t>2z – 1 = 0</a:t>
            </a:r>
          </a:p>
          <a:p>
            <a:pPr marL="0" indent="0">
              <a:buNone/>
            </a:pPr>
            <a:r>
              <a:rPr lang="cs-CZ" sz="4000" dirty="0" smtClean="0"/>
              <a:t>3 ∙ (z – 1) = 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52127" y="1628800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5</a:t>
            </a:r>
            <a:endParaRPr lang="cs-CZ" sz="4000" u="dbl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361074"/>
            <a:ext cx="13917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18</a:t>
            </a:r>
            <a:endParaRPr lang="cs-CZ" sz="4000" u="dbl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52127" y="3081154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3</a:t>
            </a:r>
            <a:endParaRPr lang="cs-CZ" sz="4000" u="dbl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2127" y="3789040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2</a:t>
            </a:r>
            <a:endParaRPr lang="cs-CZ" sz="4000" u="dbl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52127" y="4509120"/>
            <a:ext cx="1519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0,5</a:t>
            </a:r>
            <a:endParaRPr lang="cs-CZ" sz="4000" u="dbl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5229200"/>
            <a:ext cx="11320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1</a:t>
            </a:r>
            <a:endParaRPr lang="cs-CZ" sz="4000" u="dbl" dirty="0"/>
          </a:p>
        </p:txBody>
      </p:sp>
    </p:spTree>
    <p:extLst>
      <p:ext uri="{BB962C8B-B14F-4D97-AF65-F5344CB8AC3E}">
        <p14:creationId xmlns="" xmlns:p14="http://schemas.microsoft.com/office/powerpoint/2010/main" val="303958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4052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602</Words>
  <Application>Microsoft Office PowerPoint</Application>
  <PresentationFormat>Předvádění na obrazovce (4:3)</PresentationFormat>
  <Paragraphs>146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Lineární rovnice</vt:lpstr>
      <vt:lpstr>Co je rovnice?</vt:lpstr>
      <vt:lpstr>Rovnice s jednou neznámou</vt:lpstr>
      <vt:lpstr>Vyřešit rovnici</vt:lpstr>
      <vt:lpstr>Hledání neznámého čísla</vt:lpstr>
      <vt:lpstr>Najděte neznámé číslo</vt:lpstr>
      <vt:lpstr>Vyřešte rovnici 2x – 3 = 2</vt:lpstr>
      <vt:lpstr>Vyřešte rovnici 4y +1 = 6</vt:lpstr>
      <vt:lpstr>Určete všechna neznámá čísla z,                  pro která platí</vt:lpstr>
      <vt:lpstr>Zdroje</vt:lpstr>
    </vt:vector>
  </TitlesOfParts>
  <Company>ZŠ Ústí nad Labem, Anežky České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Roman Marschner</dc:creator>
  <cp:lastModifiedBy>Dum</cp:lastModifiedBy>
  <cp:revision>20</cp:revision>
  <dcterms:created xsi:type="dcterms:W3CDTF">2013-04-01T06:28:38Z</dcterms:created>
  <dcterms:modified xsi:type="dcterms:W3CDTF">2013-05-03T20:11:36Z</dcterms:modified>
</cp:coreProperties>
</file>