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66" r:id="rId4"/>
    <p:sldId id="269" r:id="rId5"/>
    <p:sldId id="272" r:id="rId6"/>
    <p:sldId id="274" r:id="rId7"/>
    <p:sldId id="268" r:id="rId8"/>
    <p:sldId id="270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1374D-6232-4BC8-932D-15FF25D60336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universitariosconfe.blogspot.cz/2011/12/ser-justos-la-virtud-de-la-justicia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VY_42_INOVACE_32_2_Lineární rovnice – ekvivalentní úpravy rovnic – 2. díl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Prezentace navazuje na předchozí výukový materiál a seznamuje žáky s další ekvivalentní úpravou rovnic. Následné poznávání ekvivalentních úprav a řešení jednoduchých lineárních rovnic.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9.4.2013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9.4.2013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2947491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Lineární 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Ekvivalentní úpravy rovnic – 2. díl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Roman\AppData\Local\Microsoft\Windows\Temporary Internet Files\Content.IE5\Z098DS18\MP900409268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1988840"/>
            <a:ext cx="3960440" cy="396044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 rovnice pomocí ekvivalentních úprav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4x</a:t>
            </a:r>
            <a:r>
              <a:rPr lang="cs-CZ" sz="5400" dirty="0" smtClean="0"/>
              <a:t> = </a:t>
            </a:r>
            <a:r>
              <a:rPr lang="cs-CZ" sz="5400" dirty="0" smtClean="0">
                <a:solidFill>
                  <a:srgbClr val="FF0000"/>
                </a:solidFill>
              </a:rPr>
              <a:t>x</a:t>
            </a:r>
            <a:r>
              <a:rPr lang="cs-CZ" sz="5400" dirty="0" smtClean="0"/>
              <a:t> + </a:t>
            </a:r>
            <a:r>
              <a:rPr lang="cs-CZ" sz="5400" dirty="0" smtClean="0">
                <a:solidFill>
                  <a:srgbClr val="00B0F0"/>
                </a:solidFill>
              </a:rPr>
              <a:t>6</a:t>
            </a:r>
            <a:endParaRPr lang="cs-CZ" sz="360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3x</a:t>
            </a:r>
            <a:r>
              <a:rPr lang="cs-CZ" sz="5400" dirty="0" smtClean="0"/>
              <a:t> = </a:t>
            </a:r>
            <a:r>
              <a:rPr lang="cs-CZ" sz="5400" dirty="0" smtClean="0">
                <a:solidFill>
                  <a:srgbClr val="00B0F0"/>
                </a:solidFill>
              </a:rPr>
              <a:t>6</a:t>
            </a:r>
            <a:endParaRPr lang="cs-CZ" sz="5400" dirty="0">
              <a:solidFill>
                <a:srgbClr val="00B0F0"/>
              </a:solidFill>
            </a:endParaRPr>
          </a:p>
          <a:p>
            <a:pPr>
              <a:buNone/>
            </a:pPr>
            <a:endParaRPr lang="cs-CZ" sz="54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err="1" smtClean="0"/>
              <a:t>Zk</a:t>
            </a:r>
            <a:r>
              <a:rPr lang="cs-CZ" dirty="0" smtClean="0"/>
              <a:t>.: 	L(2) = 4 ∙ 2 = 8</a:t>
            </a:r>
          </a:p>
          <a:p>
            <a:pPr marL="0" indent="0">
              <a:buNone/>
            </a:pPr>
            <a:r>
              <a:rPr lang="cs-CZ" dirty="0" smtClean="0"/>
              <a:t>	P(2) = </a:t>
            </a:r>
            <a:r>
              <a:rPr lang="cs-CZ" dirty="0" err="1" smtClean="0"/>
              <a:t>2</a:t>
            </a:r>
            <a:r>
              <a:rPr lang="cs-CZ" dirty="0" smtClean="0"/>
              <a:t> + 6 = 8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L(2) = P(2)</a:t>
            </a:r>
            <a:endParaRPr lang="cs-CZ" dirty="0"/>
          </a:p>
        </p:txBody>
      </p:sp>
      <p:sp>
        <p:nvSpPr>
          <p:cNvPr id="5" name="Plechovka 4"/>
          <p:cNvSpPr/>
          <p:nvPr/>
        </p:nvSpPr>
        <p:spPr>
          <a:xfrm>
            <a:off x="5148064" y="4509120"/>
            <a:ext cx="432048" cy="576064"/>
          </a:xfrm>
          <a:prstGeom prst="ca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</a:t>
            </a:r>
            <a:endParaRPr lang="cs-CZ" sz="4000" dirty="0"/>
          </a:p>
        </p:txBody>
      </p:sp>
      <p:sp>
        <p:nvSpPr>
          <p:cNvPr id="8" name="Plechovka 7"/>
          <p:cNvSpPr/>
          <p:nvPr/>
        </p:nvSpPr>
        <p:spPr>
          <a:xfrm>
            <a:off x="7740352" y="4725144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echovka 8"/>
          <p:cNvSpPr/>
          <p:nvPr/>
        </p:nvSpPr>
        <p:spPr>
          <a:xfrm>
            <a:off x="7740352" y="4941168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echovka 11"/>
          <p:cNvSpPr/>
          <p:nvPr/>
        </p:nvSpPr>
        <p:spPr>
          <a:xfrm>
            <a:off x="8028384" y="4941168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1547664" y="2420888"/>
            <a:ext cx="1656184" cy="2880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0800000">
            <a:off x="467544" y="2420888"/>
            <a:ext cx="1008112" cy="2880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lechovka 16"/>
          <p:cNvSpPr/>
          <p:nvPr/>
        </p:nvSpPr>
        <p:spPr>
          <a:xfrm>
            <a:off x="7740352" y="4509120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echovka 18"/>
          <p:cNvSpPr/>
          <p:nvPr/>
        </p:nvSpPr>
        <p:spPr>
          <a:xfrm>
            <a:off x="8028384" y="4725144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lechovka 19"/>
          <p:cNvSpPr/>
          <p:nvPr/>
        </p:nvSpPr>
        <p:spPr>
          <a:xfrm>
            <a:off x="4644008" y="4509120"/>
            <a:ext cx="432048" cy="576064"/>
          </a:xfrm>
          <a:prstGeom prst="ca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</a:t>
            </a:r>
            <a:endParaRPr lang="cs-CZ" sz="4000" dirty="0"/>
          </a:p>
        </p:txBody>
      </p:sp>
      <p:sp>
        <p:nvSpPr>
          <p:cNvPr id="21" name="Plechovka 20"/>
          <p:cNvSpPr/>
          <p:nvPr/>
        </p:nvSpPr>
        <p:spPr>
          <a:xfrm>
            <a:off x="7236296" y="4581128"/>
            <a:ext cx="432048" cy="576064"/>
          </a:xfrm>
          <a:prstGeom prst="ca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</a:t>
            </a:r>
            <a:endParaRPr lang="cs-CZ" sz="4000" dirty="0"/>
          </a:p>
        </p:txBody>
      </p:sp>
      <p:sp>
        <p:nvSpPr>
          <p:cNvPr id="22" name="Obdélník 21"/>
          <p:cNvSpPr/>
          <p:nvPr/>
        </p:nvSpPr>
        <p:spPr>
          <a:xfrm>
            <a:off x="827584" y="3297758"/>
            <a:ext cx="149432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u="dbl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</a:rPr>
              <a:t>x</a:t>
            </a:r>
            <a:r>
              <a:rPr lang="cs-CZ" sz="5400" u="dbl" cap="all" dirty="0" smtClean="0">
                <a:uFill>
                  <a:solidFill>
                    <a:schemeClr val="tx1"/>
                  </a:solidFill>
                </a:uFill>
              </a:rPr>
              <a:t> = </a:t>
            </a:r>
            <a:r>
              <a:rPr lang="cs-CZ" sz="5400" u="dbl" cap="all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</a:rPr>
              <a:t>2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16" name="Plechovka 15"/>
          <p:cNvSpPr/>
          <p:nvPr/>
        </p:nvSpPr>
        <p:spPr>
          <a:xfrm>
            <a:off x="8028384" y="4509120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lechovka 17"/>
          <p:cNvSpPr/>
          <p:nvPr/>
        </p:nvSpPr>
        <p:spPr>
          <a:xfrm>
            <a:off x="5148064" y="4005064"/>
            <a:ext cx="432048" cy="576064"/>
          </a:xfrm>
          <a:prstGeom prst="ca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</a:t>
            </a:r>
            <a:endParaRPr lang="cs-CZ" sz="4000" dirty="0"/>
          </a:p>
        </p:txBody>
      </p:sp>
      <p:sp>
        <p:nvSpPr>
          <p:cNvPr id="23" name="Plechovka 22"/>
          <p:cNvSpPr/>
          <p:nvPr/>
        </p:nvSpPr>
        <p:spPr>
          <a:xfrm>
            <a:off x="4644008" y="4005064"/>
            <a:ext cx="432048" cy="576064"/>
          </a:xfrm>
          <a:prstGeom prst="ca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</a:t>
            </a:r>
            <a:endParaRPr lang="cs-CZ" sz="4000" dirty="0"/>
          </a:p>
        </p:txBody>
      </p:sp>
      <p:sp>
        <p:nvSpPr>
          <p:cNvPr id="24" name="Šipka doprava 23"/>
          <p:cNvSpPr/>
          <p:nvPr/>
        </p:nvSpPr>
        <p:spPr>
          <a:xfrm rot="13822433">
            <a:off x="533662" y="3718632"/>
            <a:ext cx="1440160" cy="288032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 rot="18659672">
            <a:off x="2560775" y="3727135"/>
            <a:ext cx="1440160" cy="288032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489855" y="4437112"/>
            <a:ext cx="39381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Vydělíme rovnici koeficientem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u neznámé.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03848" y="1569566"/>
            <a:ext cx="12538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/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5400" dirty="0" smtClean="0">
                <a:solidFill>
                  <a:srgbClr val="00B050"/>
                </a:solidFill>
              </a:rPr>
              <a:t>–x</a:t>
            </a:r>
            <a:endParaRPr lang="cs-CZ" sz="5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03848" y="2577678"/>
            <a:ext cx="11464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/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5400" dirty="0" smtClean="0">
                <a:solidFill>
                  <a:srgbClr val="00B050"/>
                </a:solidFill>
              </a:rPr>
              <a:t>:3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4" grpId="0" animBg="1"/>
      <p:bldP spid="15" grpId="0" animBg="1"/>
      <p:bldP spid="17" grpId="0" animBg="1"/>
      <p:bldP spid="19" grpId="0" animBg="1"/>
      <p:bldP spid="20" grpId="0" animBg="1"/>
      <p:bldP spid="21" grpId="0" animBg="1"/>
      <p:bldP spid="22" grpId="0"/>
      <p:bldP spid="16" grpId="0" animBg="1"/>
      <p:bldP spid="18" grpId="0" animBg="1"/>
      <p:bldP spid="23" grpId="0" animBg="1"/>
      <p:bldP spid="24" grpId="0" animBg="1"/>
      <p:bldP spid="24" grpId="1" animBg="1"/>
      <p:bldP spid="25" grpId="0" animBg="1"/>
      <p:bldP spid="25" grpId="1" animBg="1"/>
      <p:bldP spid="26" grpId="0"/>
      <p:bldP spid="26" grpId="1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Vyřešte rovnici a proveďte zkoušku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/>
              <a:t>3x = 21</a:t>
            </a:r>
          </a:p>
          <a:p>
            <a:pPr>
              <a:buNone/>
            </a:pPr>
            <a:r>
              <a:rPr lang="cs-CZ" sz="4400" dirty="0" smtClean="0"/>
              <a:t>2y = 7</a:t>
            </a:r>
          </a:p>
          <a:p>
            <a:pPr>
              <a:buNone/>
            </a:pPr>
            <a:r>
              <a:rPr lang="cs-CZ" sz="4400" dirty="0" smtClean="0"/>
              <a:t>5z = –25</a:t>
            </a:r>
          </a:p>
          <a:p>
            <a:pPr>
              <a:buNone/>
            </a:pPr>
            <a:r>
              <a:rPr lang="cs-CZ" sz="4400" dirty="0" smtClean="0"/>
              <a:t>0,5a = 10</a:t>
            </a:r>
          </a:p>
          <a:p>
            <a:pPr>
              <a:buNone/>
            </a:pPr>
            <a:r>
              <a:rPr lang="cs-CZ" sz="4400" dirty="0" smtClean="0"/>
              <a:t>0,8b = –4</a:t>
            </a:r>
          </a:p>
          <a:p>
            <a:pPr>
              <a:buNone/>
            </a:pPr>
            <a:r>
              <a:rPr lang="cs-CZ" sz="4400" dirty="0" smtClean="0"/>
              <a:t>6c + 2 = 20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27828" y="1579439"/>
            <a:ext cx="13003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x = 7</a:t>
            </a:r>
            <a:endParaRPr lang="cs-CZ" sz="4400" u="dbl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2299519"/>
            <a:ext cx="16882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y = 3,5</a:t>
            </a:r>
            <a:endParaRPr lang="cs-CZ" sz="4400" u="dbl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3163615"/>
            <a:ext cx="15311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z = –5</a:t>
            </a:r>
            <a:endParaRPr lang="cs-CZ" sz="4400" u="dbl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4005064"/>
            <a:ext cx="15632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a = 20</a:t>
            </a:r>
            <a:endParaRPr lang="cs-CZ" sz="4400" u="dbl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36252" y="4725144"/>
            <a:ext cx="15840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b = –5</a:t>
            </a:r>
            <a:endParaRPr lang="cs-CZ" sz="4400" u="dbl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6252" y="5589240"/>
            <a:ext cx="12458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c = 3</a:t>
            </a:r>
            <a:endParaRPr lang="cs-CZ" sz="44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Ekvivalentní úpravy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Pokud</a:t>
            </a:r>
          </a:p>
          <a:p>
            <a:r>
              <a:rPr lang="cs-CZ" sz="2800" b="1" dirty="0"/>
              <a:t>p</a:t>
            </a:r>
            <a:r>
              <a:rPr lang="cs-CZ" sz="2800" b="1" dirty="0" smtClean="0"/>
              <a:t>řičteme</a:t>
            </a:r>
            <a:r>
              <a:rPr lang="cs-CZ" sz="2800" dirty="0" smtClean="0"/>
              <a:t> k oběma stranám rovnice stejné číslo nebo stejný mnohočlen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dečteme</a:t>
            </a:r>
            <a:r>
              <a:rPr lang="cs-CZ" sz="2800" dirty="0" smtClean="0"/>
              <a:t> i od obou stran rovnice stejné číslo nebo stejný mnohočlen</a:t>
            </a:r>
            <a:endParaRPr lang="cs-CZ" sz="2800" dirty="0"/>
          </a:p>
          <a:p>
            <a:r>
              <a:rPr lang="cs-CZ" sz="2800" b="1" dirty="0" smtClean="0"/>
              <a:t>vynásobíme</a:t>
            </a:r>
            <a:r>
              <a:rPr lang="cs-CZ" sz="2800" dirty="0" smtClean="0"/>
              <a:t> obě strany rovnice </a:t>
            </a:r>
            <a:r>
              <a:rPr lang="cs-CZ" sz="2800" smtClean="0"/>
              <a:t>stejným nenulovým číslem</a:t>
            </a:r>
            <a:endParaRPr lang="cs-CZ" sz="2800" dirty="0" smtClean="0"/>
          </a:p>
          <a:p>
            <a:r>
              <a:rPr lang="cs-CZ" sz="2800" b="1" dirty="0" smtClean="0"/>
              <a:t>vydělíme</a:t>
            </a:r>
            <a:r>
              <a:rPr lang="cs-CZ" sz="2800" dirty="0" smtClean="0"/>
              <a:t> obě strany rovnice stejným nenulovým číslem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3985900"/>
            <a:ext cx="7881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mají rovnice před úpravou i po úpravě </a:t>
            </a:r>
            <a:r>
              <a:rPr lang="cs-CZ" sz="2800" b="1" dirty="0" smtClean="0">
                <a:solidFill>
                  <a:srgbClr val="FF0000"/>
                </a:solidFill>
              </a:rPr>
              <a:t>stejné kořeny</a:t>
            </a:r>
            <a:r>
              <a:rPr lang="cs-CZ" sz="2800" dirty="0" smtClean="0"/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5858108"/>
            <a:ext cx="7881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mají rovnice před úpravou i po úpravě </a:t>
            </a:r>
            <a:r>
              <a:rPr lang="cs-CZ" sz="2800" b="1" dirty="0" smtClean="0">
                <a:solidFill>
                  <a:srgbClr val="FF0000"/>
                </a:solidFill>
              </a:rPr>
              <a:t>stejné kořeny</a:t>
            </a:r>
            <a:r>
              <a:rPr lang="cs-CZ" sz="28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Urči, o jakou ekvivalentní úpravu se jedná.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4x = 12				3a + 8 = a – 3</a:t>
            </a:r>
          </a:p>
          <a:p>
            <a:pPr>
              <a:buNone/>
            </a:pPr>
            <a:r>
              <a:rPr lang="cs-CZ" dirty="0" smtClean="0"/>
              <a:t>  x = 3				2a + 8 = – 3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y – 6 = 8				0,5b = 3</a:t>
            </a:r>
          </a:p>
          <a:p>
            <a:pPr>
              <a:buNone/>
            </a:pPr>
            <a:r>
              <a:rPr lang="cs-CZ" dirty="0" smtClean="0"/>
              <a:t>2y – 12 = 16			      b = 6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3z + 6 = – 9			3c + 4 = –4c – 7</a:t>
            </a:r>
          </a:p>
          <a:p>
            <a:pPr>
              <a:buNone/>
            </a:pPr>
            <a:r>
              <a:rPr lang="cs-CZ" dirty="0" smtClean="0"/>
              <a:t>  z + 2 = – 3				–3c – 4 = 4c +7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29999" y="1620089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:4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9999" y="3420289"/>
            <a:ext cx="7489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∙2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5085184"/>
            <a:ext cx="75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:3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54535" y="1628800"/>
            <a:ext cx="8386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–a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26543" y="3429000"/>
            <a:ext cx="1066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:0,5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12360" y="3429000"/>
            <a:ext cx="7489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∙2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84368" y="5085184"/>
            <a:ext cx="1204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</a:t>
            </a:r>
            <a:r>
              <a:rPr lang="cs-CZ" sz="3200" smtClean="0"/>
              <a:t>∙(–1)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84368" y="5076473"/>
            <a:ext cx="1204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:(–1)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3" grpId="0"/>
      <p:bldP spid="13" grpId="1"/>
      <p:bldP spid="14" grpId="0"/>
      <p:bldP spid="14" grpId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 způsoby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3x</a:t>
            </a:r>
            <a:r>
              <a:rPr lang="cs-CZ" sz="4000" dirty="0" smtClean="0"/>
              <a:t> – </a:t>
            </a:r>
            <a:r>
              <a:rPr lang="cs-CZ" sz="4000" dirty="0" smtClean="0">
                <a:solidFill>
                  <a:srgbClr val="00B0F0"/>
                </a:solidFill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FF0000"/>
                </a:solidFill>
              </a:rPr>
              <a:t>x</a:t>
            </a:r>
            <a:r>
              <a:rPr lang="cs-CZ" sz="4000" dirty="0" smtClean="0"/>
              <a:t> + </a:t>
            </a:r>
            <a:r>
              <a:rPr lang="cs-CZ" sz="4000" dirty="0" smtClean="0">
                <a:solidFill>
                  <a:srgbClr val="00B0F0"/>
                </a:solidFill>
              </a:rPr>
              <a:t>4</a:t>
            </a:r>
          </a:p>
          <a:p>
            <a:pPr>
              <a:buNone/>
            </a:pPr>
            <a:endParaRPr lang="cs-CZ" sz="6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2x </a:t>
            </a:r>
            <a:r>
              <a:rPr lang="cs-CZ" sz="4000" dirty="0" smtClean="0"/>
              <a:t>– </a:t>
            </a:r>
            <a:r>
              <a:rPr lang="cs-CZ" sz="4000" dirty="0" smtClean="0">
                <a:solidFill>
                  <a:srgbClr val="00B0F0"/>
                </a:solidFill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00B0F0"/>
                </a:solidFill>
              </a:rPr>
              <a:t>4</a:t>
            </a:r>
          </a:p>
          <a:p>
            <a:pPr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2x </a:t>
            </a:r>
            <a:r>
              <a:rPr lang="cs-CZ" sz="4000" dirty="0" smtClean="0"/>
              <a:t>= </a:t>
            </a:r>
            <a:r>
              <a:rPr lang="cs-CZ" sz="4000" dirty="0" smtClean="0">
                <a:solidFill>
                  <a:srgbClr val="00B0F0"/>
                </a:solidFill>
              </a:rPr>
              <a:t>6</a:t>
            </a:r>
            <a:endParaRPr lang="cs-CZ" sz="4000" dirty="0">
              <a:solidFill>
                <a:srgbClr val="00B0F0"/>
              </a:solidFill>
            </a:endParaRPr>
          </a:p>
          <a:p>
            <a:pPr>
              <a:buNone/>
            </a:pPr>
            <a:endParaRPr lang="cs-CZ" sz="54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err="1" smtClean="0"/>
              <a:t>Zk</a:t>
            </a:r>
            <a:r>
              <a:rPr lang="cs-CZ" dirty="0" smtClean="0"/>
              <a:t>.: 	L(3) = </a:t>
            </a:r>
            <a:r>
              <a:rPr lang="cs-CZ" dirty="0" err="1" smtClean="0"/>
              <a:t>3</a:t>
            </a:r>
            <a:r>
              <a:rPr lang="cs-CZ" dirty="0" smtClean="0"/>
              <a:t> ∙ </a:t>
            </a:r>
            <a:r>
              <a:rPr lang="cs-CZ" dirty="0" err="1" smtClean="0"/>
              <a:t>3</a:t>
            </a:r>
            <a:r>
              <a:rPr lang="cs-CZ" dirty="0" smtClean="0"/>
              <a:t> – 2 = 7</a:t>
            </a:r>
          </a:p>
          <a:p>
            <a:pPr marL="0" indent="0">
              <a:buNone/>
            </a:pPr>
            <a:r>
              <a:rPr lang="cs-CZ" dirty="0" smtClean="0"/>
              <a:t>	P(3) = </a:t>
            </a:r>
            <a:r>
              <a:rPr lang="cs-CZ" dirty="0" err="1" smtClean="0"/>
              <a:t>3</a:t>
            </a:r>
            <a:r>
              <a:rPr lang="cs-CZ" dirty="0" smtClean="0"/>
              <a:t> + 4 = 7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L(3) = P(3)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2051720" y="2204864"/>
            <a:ext cx="1224136" cy="2880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0800000">
            <a:off x="467544" y="2204864"/>
            <a:ext cx="1512168" cy="2880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402896" y="3585210"/>
            <a:ext cx="115288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u="dbl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</a:rPr>
              <a:t>x</a:t>
            </a:r>
            <a:r>
              <a:rPr lang="cs-CZ" sz="4000" u="dbl" cap="all" dirty="0" smtClean="0">
                <a:uFill>
                  <a:solidFill>
                    <a:schemeClr val="tx1"/>
                  </a:solidFill>
                </a:uFill>
              </a:rPr>
              <a:t> = </a:t>
            </a:r>
            <a:r>
              <a:rPr lang="cs-CZ" sz="4000" u="dbl" cap="all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</a:rPr>
              <a:t>3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13822433">
            <a:off x="1193514" y="4075472"/>
            <a:ext cx="1440160" cy="288032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 rot="18659672">
            <a:off x="2488767" y="4087175"/>
            <a:ext cx="1440160" cy="288032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489855" y="4902259"/>
            <a:ext cx="39381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Vydělíme rovnici koeficientem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u neznámé.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03848" y="1569566"/>
            <a:ext cx="976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/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</a:rPr>
              <a:t>–x</a:t>
            </a:r>
            <a:endParaRPr lang="cs-CZ" sz="4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171545" y="2276872"/>
            <a:ext cx="101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/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</a:rPr>
              <a:t>+2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198541" y="2937138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/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</a:rPr>
              <a:t>:2</a:t>
            </a:r>
            <a:endParaRPr lang="cs-CZ" sz="4000" dirty="0"/>
          </a:p>
        </p:txBody>
      </p:sp>
      <p:sp>
        <p:nvSpPr>
          <p:cNvPr id="31" name="Zástupný symbol pro obsah 2"/>
          <p:cNvSpPr txBox="1">
            <a:spLocks/>
          </p:cNvSpPr>
          <p:nvPr/>
        </p:nvSpPr>
        <p:spPr>
          <a:xfrm>
            <a:off x="4644008" y="1587426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3x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 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+ 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600" b="0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</a:rPr>
              <a:t>    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–2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 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–2x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+ 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</a:t>
            </a:r>
            <a:r>
              <a:rPr lang="cs-CZ" sz="4000" dirty="0" smtClean="0">
                <a:solidFill>
                  <a:srgbClr val="00B0F0"/>
                </a:solidFill>
              </a:rPr>
              <a:t>–6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= </a:t>
            </a:r>
            <a:r>
              <a:rPr lang="cs-CZ" sz="4000" dirty="0" smtClean="0">
                <a:solidFill>
                  <a:srgbClr val="FF0000"/>
                </a:solidFill>
              </a:rPr>
              <a:t>–2x</a:t>
            </a:r>
            <a:r>
              <a:rPr lang="cs-CZ" sz="4000" dirty="0" smtClean="0"/>
              <a:t> 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5400" b="0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Zk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.: 	L(3) =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∙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2 = 7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P(3) =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+ 4 = 7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L(3) = P(3)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" name="Šipka doprava 31"/>
          <p:cNvSpPr/>
          <p:nvPr/>
        </p:nvSpPr>
        <p:spPr>
          <a:xfrm>
            <a:off x="6238528" y="2192090"/>
            <a:ext cx="1224136" cy="2880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 rot="10800000">
            <a:off x="4654352" y="2192090"/>
            <a:ext cx="1501824" cy="2880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589704" y="3572436"/>
            <a:ext cx="11897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u="dbl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</a:rPr>
              <a:t>3</a:t>
            </a:r>
            <a:r>
              <a:rPr lang="cs-CZ" sz="4000" u="dbl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</a:rPr>
              <a:t> </a:t>
            </a:r>
            <a:r>
              <a:rPr lang="cs-CZ" sz="4000" u="dbl" cap="all" dirty="0" smtClean="0">
                <a:uFill>
                  <a:solidFill>
                    <a:schemeClr val="tx1"/>
                  </a:solidFill>
                </a:uFill>
              </a:rPr>
              <a:t>= </a:t>
            </a:r>
            <a:r>
              <a:rPr lang="cs-CZ" sz="4000" u="dbl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</a:rPr>
              <a:t>x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5" name="Šipka doprava 34"/>
          <p:cNvSpPr/>
          <p:nvPr/>
        </p:nvSpPr>
        <p:spPr>
          <a:xfrm rot="13822433">
            <a:off x="6450098" y="4062698"/>
            <a:ext cx="1440160" cy="288032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prava 35"/>
          <p:cNvSpPr/>
          <p:nvPr/>
        </p:nvSpPr>
        <p:spPr>
          <a:xfrm rot="18659672">
            <a:off x="7229515" y="4074401"/>
            <a:ext cx="1440160" cy="288032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4676663" y="4889485"/>
            <a:ext cx="39381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Vydělíme rovnici koeficientem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u neznámé.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807347" y="1556792"/>
            <a:ext cx="12362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/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</a:rPr>
              <a:t>–3x</a:t>
            </a:r>
            <a:endParaRPr lang="cs-CZ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807347" y="2264098"/>
            <a:ext cx="1013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/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</a:rPr>
              <a:t>–4</a:t>
            </a:r>
            <a:endParaRPr lang="cs-CZ" sz="4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790260" y="2924364"/>
            <a:ext cx="1462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/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</a:rPr>
              <a:t>:(–2)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9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4" dur="1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9" dur="1" fill="hold"/>
                                        <p:tgtEl>
                                          <p:spTgt spid="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9" dur="1" fill="hold"/>
                                        <p:tgtEl>
                                          <p:spTgt spid="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4" dur="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1" dur="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6" dur="1" fill="hold"/>
                                        <p:tgtEl>
                                          <p:spTgt spid="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1" dur="1" fill="hold"/>
                                        <p:tgtEl>
                                          <p:spTgt spid="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6" dur="1" fill="hold"/>
                                        <p:tgtEl>
                                          <p:spTgt spid="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22" grpId="0"/>
      <p:bldP spid="24" grpId="0" animBg="1"/>
      <p:bldP spid="24" grpId="1" animBg="1"/>
      <p:bldP spid="25" grpId="0" animBg="1"/>
      <p:bldP spid="25" grpId="1" animBg="1"/>
      <p:bldP spid="26" grpId="0"/>
      <p:bldP spid="26" grpId="1"/>
      <p:bldP spid="27" grpId="0"/>
      <p:bldP spid="28" grpId="0"/>
      <p:bldP spid="30" grpId="0"/>
      <p:bldP spid="32" grpId="0" animBg="1"/>
      <p:bldP spid="33" grpId="0" animBg="1"/>
      <p:bldP spid="34" grpId="0"/>
      <p:bldP spid="35" grpId="0" animBg="1"/>
      <p:bldP spid="35" grpId="1" animBg="1"/>
      <p:bldP spid="36" grpId="0" animBg="1"/>
      <p:bldP spid="36" grpId="1" animBg="1"/>
      <p:bldP spid="37" grpId="0"/>
      <p:bldP spid="37" grpId="1"/>
      <p:bldP spid="38" grpId="0"/>
      <p:bldP spid="39" grpId="0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Vyřešte rovnici a proveďte zkoušku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/>
              <a:t>3x + 3 = x + 5</a:t>
            </a:r>
          </a:p>
          <a:p>
            <a:pPr>
              <a:buNone/>
            </a:pPr>
            <a:r>
              <a:rPr lang="cs-CZ" sz="4400" dirty="0" smtClean="0"/>
              <a:t>2y + 7 = 5y – 2</a:t>
            </a:r>
          </a:p>
          <a:p>
            <a:pPr>
              <a:buNone/>
            </a:pPr>
            <a:r>
              <a:rPr lang="cs-CZ" sz="4400" dirty="0" smtClean="0"/>
              <a:t>4z – 3 = z – 9</a:t>
            </a:r>
          </a:p>
          <a:p>
            <a:pPr>
              <a:buNone/>
            </a:pPr>
            <a:r>
              <a:rPr lang="cs-CZ" sz="4400" dirty="0" smtClean="0"/>
              <a:t>2,5a + 2 = 0,5a + 6</a:t>
            </a:r>
          </a:p>
          <a:p>
            <a:pPr>
              <a:buNone/>
            </a:pPr>
            <a:r>
              <a:rPr lang="cs-CZ" sz="4400" dirty="0" smtClean="0"/>
              <a:t>3,8b + 7 = –0,2b – 1</a:t>
            </a:r>
          </a:p>
          <a:p>
            <a:pPr>
              <a:buNone/>
            </a:pPr>
            <a:r>
              <a:rPr lang="cs-CZ" sz="4400" dirty="0" smtClean="0"/>
              <a:t>6c + 5 = 8c + 3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9848" y="1579439"/>
            <a:ext cx="13003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x = 1</a:t>
            </a:r>
            <a:endParaRPr lang="cs-CZ" sz="4400" u="dbl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4060" y="2299519"/>
            <a:ext cx="12618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y = 3</a:t>
            </a:r>
            <a:endParaRPr lang="cs-CZ" sz="4400" u="dbl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4060" y="3163615"/>
            <a:ext cx="15311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z = –2</a:t>
            </a:r>
            <a:endParaRPr lang="cs-CZ" sz="4400" u="dbl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4060" y="4005064"/>
            <a:ext cx="12779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a = 2</a:t>
            </a:r>
            <a:endParaRPr lang="cs-CZ" sz="4400" u="dbl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8272" y="4819799"/>
            <a:ext cx="15840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b = –2</a:t>
            </a:r>
            <a:endParaRPr lang="cs-CZ" sz="4400" u="dbl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272" y="5589240"/>
            <a:ext cx="12458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dbl" dirty="0" smtClean="0"/>
              <a:t>c = 1</a:t>
            </a:r>
            <a:endParaRPr lang="cs-CZ" sz="4400" u="db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</a:t>
            </a:r>
            <a:r>
              <a:rPr lang="cs-CZ" dirty="0" smtClean="0"/>
              <a:t>autora</a:t>
            </a:r>
          </a:p>
          <a:p>
            <a:r>
              <a:rPr lang="cs-CZ" smtClean="0"/>
              <a:t>Obrázek: </a:t>
            </a:r>
            <a:r>
              <a:rPr lang="cs-CZ" smtClean="0">
                <a:hlinkClick r:id="rId2"/>
              </a:rPr>
              <a:t>http</a:t>
            </a:r>
            <a:r>
              <a:rPr lang="cs-CZ" smtClean="0">
                <a:hlinkClick r:id="rId2"/>
              </a:rPr>
              <a:t>://</a:t>
            </a:r>
            <a:r>
              <a:rPr lang="cs-CZ" smtClean="0">
                <a:hlinkClick r:id="rId2"/>
              </a:rPr>
              <a:t>universitariosconfe.blogspot.cz/2011/12/ser-justos-la-virtud-de-la-justicia.html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602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592</TotalTime>
  <Words>566</Words>
  <Application>Microsoft Office PowerPoint</Application>
  <PresentationFormat>Předvádění na obrazovce (4:3)</PresentationFormat>
  <Paragraphs>133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Lineární rovnice</vt:lpstr>
      <vt:lpstr>Řešení rovnice pomocí ekvivalentních úprav</vt:lpstr>
      <vt:lpstr>Vyřešte rovnici a proveďte zkoušku</vt:lpstr>
      <vt:lpstr>Ekvivalentní úpravy</vt:lpstr>
      <vt:lpstr>Urči, o jakou ekvivalentní úpravu se jedná.</vt:lpstr>
      <vt:lpstr>2 způsoby řešení</vt:lpstr>
      <vt:lpstr>Vyřešte rovnici a proveďte zkoušku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rovnice</dc:title>
  <dc:creator>Roman</dc:creator>
  <cp:lastModifiedBy>Dum</cp:lastModifiedBy>
  <cp:revision>47</cp:revision>
  <dcterms:created xsi:type="dcterms:W3CDTF">2013-04-06T06:39:10Z</dcterms:created>
  <dcterms:modified xsi:type="dcterms:W3CDTF">2013-05-03T20:22:07Z</dcterms:modified>
</cp:coreProperties>
</file>