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66" r:id="rId2"/>
    <p:sldId id="267" r:id="rId3"/>
    <p:sldId id="256" r:id="rId4"/>
    <p:sldId id="258" r:id="rId5"/>
    <p:sldId id="268" r:id="rId6"/>
    <p:sldId id="259" r:id="rId7"/>
    <p:sldId id="260" r:id="rId8"/>
    <p:sldId id="269" r:id="rId9"/>
    <p:sldId id="262" r:id="rId10"/>
    <p:sldId id="270" r:id="rId11"/>
    <p:sldId id="263" r:id="rId12"/>
    <p:sldId id="271" r:id="rId13"/>
    <p:sldId id="264" r:id="rId14"/>
    <p:sldId id="272" r:id="rId15"/>
    <p:sldId id="265"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Výchozí oddíl" id="{62E4F63B-7C53-413E-BBF7-8841A8B6EA97}">
          <p14:sldIdLst>
            <p14:sldId id="266"/>
            <p14:sldId id="267"/>
            <p14:sldId id="256"/>
            <p14:sldId id="258"/>
            <p14:sldId id="268"/>
            <p14:sldId id="259"/>
            <p14:sldId id="260"/>
            <p14:sldId id="269"/>
            <p14:sldId id="262"/>
            <p14:sldId id="270"/>
            <p14:sldId id="263"/>
            <p14:sldId id="271"/>
            <p14:sldId id="264"/>
            <p14:sldId id="272"/>
            <p14:sldId id="26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DE30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VY_</a:t>
          </a:r>
          <a:r>
            <a:rPr lang="cs-CZ" sz="2000" baseline="0" dirty="0" smtClean="0">
              <a:solidFill>
                <a:srgbClr val="FF0000"/>
              </a:solidFill>
            </a:rPr>
            <a:t>32</a:t>
          </a:r>
          <a:r>
            <a:rPr lang="cs-CZ" sz="2000" baseline="0" dirty="0" smtClean="0"/>
            <a:t>_INOVACE_1</a:t>
          </a:r>
          <a:r>
            <a:rPr lang="cs-CZ" sz="2000" baseline="0" dirty="0" smtClean="0">
              <a:solidFill>
                <a:srgbClr val="FF0000"/>
              </a:solidFill>
            </a:rPr>
            <a:t>1_D_11</a:t>
          </a:r>
          <a:endParaRPr lang="cs-CZ" sz="2000" dirty="0">
            <a:solidFill>
              <a:srgbClr val="FF0000"/>
            </a:solidFill>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100" dirty="0" smtClean="0"/>
            <a:t>Základní škola, Uherský Ostroh, okres Uherské Hradiště, příspěvková organizace</a:t>
          </a:r>
          <a:endParaRPr lang="cs-CZ" sz="11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2000" dirty="0" smtClean="0">
              <a:solidFill>
                <a:srgbClr val="FF0000"/>
              </a:solidFill>
            </a:rPr>
            <a:t>Mgr. Linda Tůmová</a:t>
          </a:r>
          <a:endParaRPr lang="cs-CZ" sz="2000" dirty="0">
            <a:solidFill>
              <a:srgbClr val="FF0000"/>
            </a:solidFill>
          </a:endParaRPr>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TÉMA: D</a:t>
          </a:r>
          <a:r>
            <a:rPr lang="cs-CZ" sz="2000" dirty="0" smtClean="0">
              <a:solidFill>
                <a:srgbClr val="FF0000"/>
              </a:solidFill>
            </a:rPr>
            <a:t> – 6.A – Doba kamenná</a:t>
          </a:r>
          <a:endParaRPr lang="cs-CZ" sz="2000" dirty="0">
            <a:solidFill>
              <a:srgbClr val="FF0000"/>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CZ.1.07/1.4.00/21.1616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1177"/>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DF61FC09-3F13-4C97-9590-F12C1AA804A2}" type="presOf" srcId="{B651F6E3-6281-48DB-9319-2AEAFDAE7572}" destId="{619D679B-A015-4ECF-8348-D1034C574F40}" srcOrd="0" destOrd="0" presId="urn:microsoft.com/office/officeart/2005/8/layout/target3"/>
    <dgm:cxn modelId="{5DE9380C-0EBD-4436-BB88-7326E39BA40F}" type="presOf" srcId="{757F3AB3-0718-4624-B441-E567A8F0AB56}" destId="{333A1088-737F-45CB-B68E-254E46348037}" srcOrd="0" destOrd="0" presId="urn:microsoft.com/office/officeart/2005/8/layout/target3"/>
    <dgm:cxn modelId="{CFB6BA0D-8398-49AC-BC58-AACDB39DAC49}" type="presOf" srcId="{4C35D32F-0EAB-4CD7-82EE-45574DC2A586}" destId="{8BEBB6EC-1DAA-4CAC-8A25-BC0FCBD5DBD5}"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072611A2-96FD-4A46-A552-4402BDED4F73}" type="presOf" srcId="{D8197B8C-B260-4A16-BDF4-0947B075E274}" destId="{5A5FFA88-C948-4069-8E93-59FA12366E83}"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E1461C54-196B-4E87-BB1E-37E9C4150B2B}" type="presOf" srcId="{4C35D32F-0EAB-4CD7-82EE-45574DC2A586}" destId="{890E4F0B-2866-4A3F-A3C7-2A14B1797930}" srcOrd="1" destOrd="0" presId="urn:microsoft.com/office/officeart/2005/8/layout/target3"/>
    <dgm:cxn modelId="{C9DC7579-E02E-48C1-9A40-930FAA8B9294}"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9D48E7A6-EE61-4651-966A-E9CBC09AA351}" type="presOf" srcId="{B651F6E3-6281-48DB-9319-2AEAFDAE7572}" destId="{6BB5E863-4638-4E1D-BFDE-399D028AC4ED}" srcOrd="1" destOrd="0" presId="urn:microsoft.com/office/officeart/2005/8/layout/target3"/>
    <dgm:cxn modelId="{E2448F09-92EF-49CF-ACFA-7549497FCA9D}" type="presOf" srcId="{D1B46980-6531-4606-95E6-44980827E919}" destId="{6140AFEC-043D-4C43-A2F9-D0F5331DF3A3}" srcOrd="0" destOrd="0" presId="urn:microsoft.com/office/officeart/2005/8/layout/target3"/>
    <dgm:cxn modelId="{4CDD2BC1-446F-4F59-A216-EBDEB7F0EDDC}" type="presOf" srcId="{D1D4F407-5343-4D3F-B5B9-D407B03CAEB4}" destId="{D005CE8C-CC26-4C3E-AC11-E15060ECD759}"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4CE2893E-1A70-40CE-8380-798FD7C15DF9}" type="presOf" srcId="{D1B46980-6531-4606-95E6-44980827E919}" destId="{2BE915AB-18AA-4053-B92C-3BFC9ED204BB}" srcOrd="1" destOrd="0" presId="urn:microsoft.com/office/officeart/2005/8/layout/target3"/>
    <dgm:cxn modelId="{3E30639C-4946-4831-A5FC-CFC2880F7920}" type="presOf" srcId="{D8197B8C-B260-4A16-BDF4-0947B075E274}" destId="{25B08C86-7E15-44DC-BE7F-FFB55DD49D12}"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D540F2B1-24D0-4B6C-B1D1-6953CA781089}" type="presParOf" srcId="{333A1088-737F-45CB-B68E-254E46348037}" destId="{F5ABB229-8D3B-4694-996A-96F23CF14429}" srcOrd="0" destOrd="0" presId="urn:microsoft.com/office/officeart/2005/8/layout/target3"/>
    <dgm:cxn modelId="{D003B4CF-C351-4394-B07A-416F77D0A9B2}" type="presParOf" srcId="{333A1088-737F-45CB-B68E-254E46348037}" destId="{F41139FD-01EE-4571-8B17-4FB00FC51163}" srcOrd="1" destOrd="0" presId="urn:microsoft.com/office/officeart/2005/8/layout/target3"/>
    <dgm:cxn modelId="{916135DC-0A61-44A5-A40B-1DF91FFF3A3F}" type="presParOf" srcId="{333A1088-737F-45CB-B68E-254E46348037}" destId="{D005CE8C-CC26-4C3E-AC11-E15060ECD759}" srcOrd="2" destOrd="0" presId="urn:microsoft.com/office/officeart/2005/8/layout/target3"/>
    <dgm:cxn modelId="{B2CBAD2E-8A19-4E3F-B733-A0F021572FA1}" type="presParOf" srcId="{333A1088-737F-45CB-B68E-254E46348037}" destId="{2C702D82-9B77-49B7-9568-BB8EB47C3372}" srcOrd="3" destOrd="0" presId="urn:microsoft.com/office/officeart/2005/8/layout/target3"/>
    <dgm:cxn modelId="{6E32A1F3-6D77-46C5-AFE0-5BAB9CEA477E}" type="presParOf" srcId="{333A1088-737F-45CB-B68E-254E46348037}" destId="{A52A0455-90FF-4808-ABD0-F02540D31D5A}" srcOrd="4" destOrd="0" presId="urn:microsoft.com/office/officeart/2005/8/layout/target3"/>
    <dgm:cxn modelId="{041F3E3C-F52F-4EDA-B140-DCE655241106}" type="presParOf" srcId="{333A1088-737F-45CB-B68E-254E46348037}" destId="{6140AFEC-043D-4C43-A2F9-D0F5331DF3A3}" srcOrd="5" destOrd="0" presId="urn:microsoft.com/office/officeart/2005/8/layout/target3"/>
    <dgm:cxn modelId="{4A409F9E-E281-4C02-9B0C-94C1D39D51B2}" type="presParOf" srcId="{333A1088-737F-45CB-B68E-254E46348037}" destId="{9358AC05-5D7D-4327-9F80-1AD486AEA664}" srcOrd="6" destOrd="0" presId="urn:microsoft.com/office/officeart/2005/8/layout/target3"/>
    <dgm:cxn modelId="{950620DC-634F-4FC0-BBF0-0A4363C0C06C}" type="presParOf" srcId="{333A1088-737F-45CB-B68E-254E46348037}" destId="{313FC574-E1CD-4FB4-B054-0B805CE0447D}" srcOrd="7" destOrd="0" presId="urn:microsoft.com/office/officeart/2005/8/layout/target3"/>
    <dgm:cxn modelId="{C3074C8F-035D-432C-9FB7-99F98890F280}" type="presParOf" srcId="{333A1088-737F-45CB-B68E-254E46348037}" destId="{619D679B-A015-4ECF-8348-D1034C574F40}" srcOrd="8" destOrd="0" presId="urn:microsoft.com/office/officeart/2005/8/layout/target3"/>
    <dgm:cxn modelId="{0B23B7B6-0104-4C19-B094-004339A5FFBB}" type="presParOf" srcId="{333A1088-737F-45CB-B68E-254E46348037}" destId="{322283A8-4A27-4CDA-BAE3-F381106A9174}" srcOrd="9" destOrd="0" presId="urn:microsoft.com/office/officeart/2005/8/layout/target3"/>
    <dgm:cxn modelId="{12B3B533-2C43-4096-9C3D-E8CE0EE0ACD6}" type="presParOf" srcId="{333A1088-737F-45CB-B68E-254E46348037}" destId="{FFC9F71D-1B4F-4AD9-A4A6-86ADEFC8AF5C}" srcOrd="10" destOrd="0" presId="urn:microsoft.com/office/officeart/2005/8/layout/target3"/>
    <dgm:cxn modelId="{7788D869-DA39-43C9-B3BE-CB9F3A56D6BE}" type="presParOf" srcId="{333A1088-737F-45CB-B68E-254E46348037}" destId="{25B08C86-7E15-44DC-BE7F-FFB55DD49D12}" srcOrd="11" destOrd="0" presId="urn:microsoft.com/office/officeart/2005/8/layout/target3"/>
    <dgm:cxn modelId="{5FE2E01D-7B69-49ED-BC3B-6F4746C7307E}" type="presParOf" srcId="{333A1088-737F-45CB-B68E-254E46348037}" destId="{76644BE8-9D7C-4C09-B250-3D10AF48CBB7}" srcOrd="12" destOrd="0" presId="urn:microsoft.com/office/officeart/2005/8/layout/target3"/>
    <dgm:cxn modelId="{109D1E32-7CB6-4565-B76E-873C023A00D4}" type="presParOf" srcId="{333A1088-737F-45CB-B68E-254E46348037}" destId="{EE85B701-7295-41C0-BA7A-34D3756A2AE6}" srcOrd="13" destOrd="0" presId="urn:microsoft.com/office/officeart/2005/8/layout/target3"/>
    <dgm:cxn modelId="{9227F806-7FF4-4BCD-9B70-6664C13AD7F6}" type="presParOf" srcId="{333A1088-737F-45CB-B68E-254E46348037}" destId="{8BEBB6EC-1DAA-4CAC-8A25-BC0FCBD5DBD5}" srcOrd="14" destOrd="0" presId="urn:microsoft.com/office/officeart/2005/8/layout/target3"/>
    <dgm:cxn modelId="{6A186990-6476-4D1C-BDDB-7F3CBD9D0C9C}" type="presParOf" srcId="{333A1088-737F-45CB-B68E-254E46348037}" destId="{AED2198E-93D5-4001-81B4-73124B309672}" srcOrd="15" destOrd="0" presId="urn:microsoft.com/office/officeart/2005/8/layout/target3"/>
    <dgm:cxn modelId="{CBE5B488-565C-4266-9C17-4DFCC2F8865D}" type="presParOf" srcId="{333A1088-737F-45CB-B68E-254E46348037}" destId="{2BE915AB-18AA-4053-B92C-3BFC9ED204BB}" srcOrd="16" destOrd="0" presId="urn:microsoft.com/office/officeart/2005/8/layout/target3"/>
    <dgm:cxn modelId="{5508CC4D-8E7C-4E3E-B85F-166F15270FD1}" type="presParOf" srcId="{333A1088-737F-45CB-B68E-254E46348037}" destId="{6BB5E863-4638-4E1D-BFDE-399D028AC4ED}" srcOrd="17" destOrd="0" presId="urn:microsoft.com/office/officeart/2005/8/layout/target3"/>
    <dgm:cxn modelId="{14C1CF5B-6943-47A9-B3AD-B97BEFC33DBC}" type="presParOf" srcId="{333A1088-737F-45CB-B68E-254E46348037}" destId="{5A5FFA88-C948-4069-8E93-59FA12366E83}" srcOrd="18" destOrd="0" presId="urn:microsoft.com/office/officeart/2005/8/layout/target3"/>
    <dgm:cxn modelId="{53590A12-E8C9-42CE-8E02-73A9EF39B6CE}"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73857" y="0"/>
          <a:ext cx="6498543" cy="2547714"/>
        </a:xfrm>
        <a:prstGeom prst="rect">
          <a:avLst/>
        </a:prstGeom>
        <a:solidFill>
          <a:schemeClr val="lt1">
            <a:alpha val="90000"/>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300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100" kern="1200" dirty="0" smtClean="0"/>
            <a:t>Základní škola, Uherský Ostroh, okres Uherské Hradiště, příspěvková organizace</a:t>
          </a:r>
          <a:endParaRPr lang="cs-CZ" sz="1100" kern="1200" dirty="0"/>
        </a:p>
      </dsp:txBody>
      <dsp:txXfrm>
        <a:off x="1273857"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300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a:t>
          </a:r>
          <a:r>
            <a:rPr lang="cs-CZ" sz="2000" kern="1200" dirty="0" smtClean="0">
              <a:solidFill>
                <a:srgbClr val="FF0000"/>
              </a:solidFill>
            </a:rPr>
            <a:t>Mgr. Linda Tůmová</a:t>
          </a:r>
          <a:endParaRPr lang="cs-CZ" sz="2000" kern="1200" dirty="0">
            <a:solidFill>
              <a:srgbClr val="FF0000"/>
            </a:solidFill>
          </a:endParaRPr>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300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a:t>
          </a:r>
          <a:r>
            <a:rPr lang="cs-CZ" sz="2000" kern="1200" baseline="0" dirty="0" smtClean="0">
              <a:solidFill>
                <a:srgbClr val="FF0000"/>
              </a:solidFill>
            </a:rPr>
            <a:t>32</a:t>
          </a:r>
          <a:r>
            <a:rPr lang="cs-CZ" sz="2000" kern="1200" baseline="0" dirty="0" smtClean="0"/>
            <a:t>_INOVACE_1</a:t>
          </a:r>
          <a:r>
            <a:rPr lang="cs-CZ" sz="2000" kern="1200" baseline="0" dirty="0" smtClean="0">
              <a:solidFill>
                <a:srgbClr val="FF0000"/>
              </a:solidFill>
            </a:rPr>
            <a:t>1_D_11</a:t>
          </a:r>
          <a:endParaRPr lang="cs-CZ" sz="2000" kern="1200" dirty="0">
            <a:solidFill>
              <a:srgbClr val="FF0000"/>
            </a:solidFill>
          </a:endParaRPr>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300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TÉMA: D</a:t>
          </a:r>
          <a:r>
            <a:rPr lang="cs-CZ" sz="2000" kern="1200" dirty="0" smtClean="0">
              <a:solidFill>
                <a:srgbClr val="FF0000"/>
              </a:solidFill>
            </a:rPr>
            <a:t> – 6.A – Doba kamenná</a:t>
          </a:r>
          <a:endParaRPr lang="cs-CZ" sz="2000" kern="1200" dirty="0">
            <a:solidFill>
              <a:srgbClr val="FF0000"/>
            </a:solidFill>
          </a:endParaRPr>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10000" cap="flat" cmpd="sng" algn="ctr">
          <a:solidFill>
            <a:schemeClr val="accent1">
              <a:hueOff val="0"/>
              <a:satOff val="0"/>
              <a:lumOff val="0"/>
              <a:alphaOff val="0"/>
            </a:schemeClr>
          </a:solidFill>
          <a:prstDash val="solid"/>
        </a:ln>
        <a:effectLst>
          <a:outerShdw blurRad="38100" dist="300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CZ.1.07/1.4.00/21.1616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DE17A7A-CF90-4EC4-9557-56DD9C43FA69}" type="datetimeFigureOut">
              <a:rPr lang="cs-CZ" smtClean="0"/>
              <a:t>8.11.2011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DD7B7B-5381-40FE-B28D-EE8052AE3D02}" type="slidenum">
              <a:rPr lang="cs-CZ" smtClean="0"/>
              <a:t>‹#›</a:t>
            </a:fld>
            <a:endParaRPr lang="cs-CZ"/>
          </a:p>
        </p:txBody>
      </p:sp>
    </p:spTree>
    <p:extLst>
      <p:ext uri="{BB962C8B-B14F-4D97-AF65-F5344CB8AC3E}">
        <p14:creationId xmlns:p14="http://schemas.microsoft.com/office/powerpoint/2010/main" val="2550134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Kliknutím lze upravit styl.</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95EC1D4A-A796-47C3-A63E-CE236FB377E2}" type="datetimeFigureOut">
              <a:rPr lang="cs-CZ" smtClean="0"/>
              <a:t>8.11.2011</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AC57A5DF-1266-40EA-9282-1E66B9DE06C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8.11.2011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AC57A5DF-1266-40EA-9282-1E66B9DE06C0}" type="slidenum">
              <a:rPr lang="cs-CZ" smtClean="0"/>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95EC1D4A-A796-47C3-A63E-CE236FB377E2}" type="datetimeFigureOut">
              <a:rPr lang="cs-CZ" smtClean="0"/>
              <a:t>8.11.2011</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C57A5DF-1266-40EA-9282-1E66B9DE06C0}" type="slidenum">
              <a:rPr lang="cs-CZ" smtClean="0"/>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95EC1D4A-A796-47C3-A63E-CE236FB377E2}" type="datetimeFigureOut">
              <a:rPr lang="cs-CZ" smtClean="0"/>
              <a:t>8.11.2011</a:t>
            </a:fld>
            <a:endParaRPr lang="cs-CZ"/>
          </a:p>
        </p:txBody>
      </p:sp>
      <p:sp>
        <p:nvSpPr>
          <p:cNvPr id="10" name="Zástupný symbol pro číslo snímku 9"/>
          <p:cNvSpPr>
            <a:spLocks noGrp="1"/>
          </p:cNvSpPr>
          <p:nvPr>
            <p:ph type="sldNum" sz="quarter" idx="16"/>
          </p:nvPr>
        </p:nvSpPr>
        <p:spPr/>
        <p:txBody>
          <a:bodyPr rtlCol="0"/>
          <a:lstStyle/>
          <a:p>
            <a:fld id="{AC57A5DF-1266-40EA-9282-1E66B9DE06C0}" type="slidenum">
              <a:rPr lang="cs-CZ" smtClean="0"/>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Kliknutím lze upravit styl.</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95EC1D4A-A796-47C3-A63E-CE236FB377E2}" type="datetimeFigureOut">
              <a:rPr lang="cs-CZ" smtClean="0"/>
              <a:t>8.11.2011</a:t>
            </a:fld>
            <a:endParaRPr lang="cs-CZ"/>
          </a:p>
        </p:txBody>
      </p:sp>
      <p:sp>
        <p:nvSpPr>
          <p:cNvPr id="12" name="Zástupný symbol pro číslo snímku 11"/>
          <p:cNvSpPr>
            <a:spLocks noGrp="1"/>
          </p:cNvSpPr>
          <p:nvPr>
            <p:ph type="sldNum" sz="quarter" idx="16"/>
          </p:nvPr>
        </p:nvSpPr>
        <p:spPr/>
        <p:txBody>
          <a:bodyPr rtlCol="0"/>
          <a:lstStyle/>
          <a:p>
            <a:fld id="{AC57A5DF-1266-40EA-9282-1E66B9DE06C0}" type="slidenum">
              <a:rPr lang="cs-CZ" smtClean="0"/>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95EC1D4A-A796-47C3-A63E-CE236FB377E2}" type="datetimeFigureOut">
              <a:rPr lang="cs-CZ" smtClean="0"/>
              <a:t>8.11.2011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8.11.2011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95EC1D4A-A796-47C3-A63E-CE236FB377E2}" type="datetimeFigureOut">
              <a:rPr lang="cs-CZ" smtClean="0"/>
              <a:t>8.11.2011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AC57A5DF-1266-40EA-9282-1E66B9DE06C0}" type="slidenum">
              <a:rPr lang="cs-CZ" smtClean="0"/>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Kliknutím lze upravit styl.</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95EC1D4A-A796-47C3-A63E-CE236FB377E2}" type="datetimeFigureOut">
              <a:rPr lang="cs-CZ" smtClean="0"/>
              <a:t>8.11.2011</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AC57A5DF-1266-40EA-9282-1E66B9DE06C0}" type="slidenum">
              <a:rPr lang="cs-CZ" smtClean="0"/>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Kliknutím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8.11.2011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95EC1D4A-A796-47C3-A63E-CE236FB377E2}" type="datetimeFigureOut">
              <a:rPr lang="cs-CZ" smtClean="0"/>
              <a:t>8.11.2011</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AC57A5DF-1266-40EA-9282-1E66B9DE06C0}"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95EC1D4A-A796-47C3-A63E-CE236FB377E2}" type="datetimeFigureOut">
              <a:rPr lang="cs-CZ" smtClean="0"/>
              <a:t>8.11.2011</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707616091"/>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32602532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normAutofit fontScale="92500" lnSpcReduction="10000"/>
          </a:bodyPr>
          <a:lstStyle/>
          <a:p>
            <a:r>
              <a:rPr lang="cs-CZ" dirty="0" smtClean="0"/>
              <a:t>Prezentace je určena k opakování a procvičení dějepisného učiva 6.ročníku. Shrnuje učivo o pravěkém období doby kamenné a pomocí testových otázek, úkolů </a:t>
            </a:r>
            <a:r>
              <a:rPr lang="cs-CZ" smtClean="0"/>
              <a:t>a </a:t>
            </a:r>
            <a:r>
              <a:rPr lang="cs-CZ" smtClean="0"/>
              <a:t>rébusu </a:t>
            </a:r>
            <a:r>
              <a:rPr lang="cs-CZ" dirty="0" smtClean="0"/>
              <a:t>pomáhá kontrolovat správné pochopení a orientaci žáků v daném učivu.</a:t>
            </a:r>
          </a:p>
          <a:p>
            <a:r>
              <a:rPr lang="cs-CZ" dirty="0" smtClean="0"/>
              <a:t>Jednotlivé úkoly byly plněny jako příprava na opakovací test.  Část úkolů byla využita jako samostatná práce (možnost získat známku, motivace), část úkolů byla plněna, vysvětlována společně.  Žáci reagovali pozitivně. Díky jednotlivým úkolům měli možnost utřídit a ověřit si své znalosti.</a:t>
            </a:r>
            <a:endParaRPr lang="cs-CZ" dirty="0"/>
          </a:p>
        </p:txBody>
      </p:sp>
    </p:spTree>
    <p:extLst>
      <p:ext uri="{BB962C8B-B14F-4D97-AF65-F5344CB8AC3E}">
        <p14:creationId xmlns:p14="http://schemas.microsoft.com/office/powerpoint/2010/main" val="1500466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DOBA KAMENNÁ</a:t>
            </a:r>
            <a:endParaRPr lang="cs-CZ" dirty="0"/>
          </a:p>
        </p:txBody>
      </p:sp>
      <p:sp>
        <p:nvSpPr>
          <p:cNvPr id="3" name="Podnadpis 2"/>
          <p:cNvSpPr>
            <a:spLocks noGrp="1"/>
          </p:cNvSpPr>
          <p:nvPr>
            <p:ph type="subTitle" idx="1"/>
          </p:nvPr>
        </p:nvSpPr>
        <p:spPr/>
        <p:txBody>
          <a:bodyPr/>
          <a:lstStyle/>
          <a:p>
            <a:r>
              <a:rPr lang="cs-CZ" dirty="0" smtClean="0"/>
              <a:t>OPAKOVÁNÍ</a:t>
            </a:r>
            <a:endParaRPr lang="cs-CZ" dirty="0"/>
          </a:p>
        </p:txBody>
      </p:sp>
    </p:spTree>
    <p:extLst>
      <p:ext uri="{BB962C8B-B14F-4D97-AF65-F5344CB8AC3E}">
        <p14:creationId xmlns:p14="http://schemas.microsoft.com/office/powerpoint/2010/main" val="238219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5"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TEST č.1:</a:t>
            </a:r>
            <a:endParaRPr lang="cs-CZ" dirty="0"/>
          </a:p>
        </p:txBody>
      </p:sp>
      <p:sp>
        <p:nvSpPr>
          <p:cNvPr id="3" name="Zástupný symbol pro obsah 2"/>
          <p:cNvSpPr>
            <a:spLocks noGrp="1"/>
          </p:cNvSpPr>
          <p:nvPr>
            <p:ph sz="quarter" idx="1"/>
          </p:nvPr>
        </p:nvSpPr>
        <p:spPr/>
        <p:txBody>
          <a:bodyPr/>
          <a:lstStyle/>
          <a:p>
            <a:r>
              <a:rPr lang="cs-CZ" dirty="0" smtClean="0"/>
              <a:t>Doba kamenná se dělí na:</a:t>
            </a:r>
          </a:p>
          <a:p>
            <a:pPr marL="0" indent="0">
              <a:buNone/>
            </a:pPr>
            <a:r>
              <a:rPr lang="cs-CZ" dirty="0"/>
              <a:t>a) 4 období	</a:t>
            </a:r>
            <a:r>
              <a:rPr lang="cs-CZ" dirty="0" smtClean="0"/>
              <a:t>	b) 2 období		c) 3 období</a:t>
            </a:r>
          </a:p>
          <a:p>
            <a:r>
              <a:rPr lang="cs-CZ" dirty="0" smtClean="0"/>
              <a:t>K vývoji jednotlivý ch typů člověka dochází v:</a:t>
            </a:r>
          </a:p>
          <a:p>
            <a:pPr marL="0" indent="0">
              <a:buNone/>
            </a:pPr>
            <a:r>
              <a:rPr lang="cs-CZ" dirty="0" smtClean="0"/>
              <a:t>a) mezolitu		b) paleolitu		c) neolitu</a:t>
            </a:r>
          </a:p>
          <a:p>
            <a:r>
              <a:rPr lang="cs-CZ" dirty="0" smtClean="0"/>
              <a:t>Hl. výrobní materiál paleolitu, mezolitu, neolitu byl:</a:t>
            </a:r>
          </a:p>
          <a:p>
            <a:pPr marL="0" indent="0">
              <a:buNone/>
            </a:pPr>
            <a:r>
              <a:rPr lang="cs-CZ" dirty="0" smtClean="0"/>
              <a:t>a) železo		b)bronz		c) kámen</a:t>
            </a:r>
          </a:p>
          <a:p>
            <a:r>
              <a:rPr lang="cs-CZ" dirty="0" smtClean="0"/>
              <a:t>Typický nástroj pro období paleolitu byl:</a:t>
            </a:r>
          </a:p>
          <a:p>
            <a:pPr marL="0" indent="0">
              <a:buNone/>
            </a:pPr>
            <a:r>
              <a:rPr lang="cs-CZ" dirty="0" smtClean="0"/>
              <a:t>a) </a:t>
            </a:r>
            <a:r>
              <a:rPr lang="cs-CZ" dirty="0"/>
              <a:t>p</a:t>
            </a:r>
            <a:r>
              <a:rPr lang="cs-CZ" dirty="0" smtClean="0"/>
              <a:t>ěstní klín	b) harpuna		c) hák</a:t>
            </a:r>
            <a:endParaRPr lang="cs-CZ" dirty="0"/>
          </a:p>
        </p:txBody>
      </p:sp>
    </p:spTree>
    <p:extLst>
      <p:ext uri="{BB962C8B-B14F-4D97-AF65-F5344CB8AC3E}">
        <p14:creationId xmlns:p14="http://schemas.microsoft.com/office/powerpoint/2010/main" val="3631140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TEST č.1:</a:t>
            </a:r>
            <a:endParaRPr lang="cs-CZ" dirty="0"/>
          </a:p>
        </p:txBody>
      </p:sp>
      <p:sp>
        <p:nvSpPr>
          <p:cNvPr id="3" name="Zástupný symbol pro obsah 2"/>
          <p:cNvSpPr>
            <a:spLocks noGrp="1"/>
          </p:cNvSpPr>
          <p:nvPr>
            <p:ph sz="quarter" idx="1"/>
          </p:nvPr>
        </p:nvSpPr>
        <p:spPr/>
        <p:txBody>
          <a:bodyPr/>
          <a:lstStyle/>
          <a:p>
            <a:r>
              <a:rPr lang="cs-CZ" dirty="0" smtClean="0"/>
              <a:t>Doba kamenná se dělí na:</a:t>
            </a:r>
          </a:p>
          <a:p>
            <a:pPr marL="0" indent="0">
              <a:buNone/>
            </a:pPr>
            <a:r>
              <a:rPr lang="cs-CZ" dirty="0">
                <a:solidFill>
                  <a:srgbClr val="FF0000"/>
                </a:solidFill>
              </a:rPr>
              <a:t>a) 4 období	</a:t>
            </a:r>
            <a:r>
              <a:rPr lang="cs-CZ" dirty="0" smtClean="0"/>
              <a:t>	b) 2 období		c) 3 období</a:t>
            </a:r>
          </a:p>
          <a:p>
            <a:r>
              <a:rPr lang="cs-CZ" dirty="0" smtClean="0"/>
              <a:t>K vývoji jednotlivý ch typů člověka dochází v:</a:t>
            </a:r>
          </a:p>
          <a:p>
            <a:pPr marL="0" indent="0">
              <a:buNone/>
            </a:pPr>
            <a:r>
              <a:rPr lang="cs-CZ" dirty="0" smtClean="0"/>
              <a:t>a) mezolitu		</a:t>
            </a:r>
            <a:r>
              <a:rPr lang="cs-CZ" dirty="0" smtClean="0">
                <a:solidFill>
                  <a:srgbClr val="FF0000"/>
                </a:solidFill>
              </a:rPr>
              <a:t>b) paleolitu</a:t>
            </a:r>
            <a:r>
              <a:rPr lang="cs-CZ" dirty="0" smtClean="0"/>
              <a:t>		c) neolitu</a:t>
            </a:r>
          </a:p>
          <a:p>
            <a:r>
              <a:rPr lang="cs-CZ" dirty="0" smtClean="0"/>
              <a:t>Hl. výrobní materiál paleolitu, mezolitu, neolitu byl:</a:t>
            </a:r>
          </a:p>
          <a:p>
            <a:pPr marL="0" indent="0">
              <a:buNone/>
            </a:pPr>
            <a:r>
              <a:rPr lang="cs-CZ" dirty="0" smtClean="0"/>
              <a:t>a) železo		b)bronz		</a:t>
            </a:r>
            <a:r>
              <a:rPr lang="cs-CZ" dirty="0" smtClean="0">
                <a:solidFill>
                  <a:srgbClr val="FF0000"/>
                </a:solidFill>
              </a:rPr>
              <a:t>c) kámen</a:t>
            </a:r>
          </a:p>
          <a:p>
            <a:r>
              <a:rPr lang="cs-CZ" dirty="0" smtClean="0"/>
              <a:t>Typický nástroj pro období paleolitu byl:</a:t>
            </a:r>
          </a:p>
          <a:p>
            <a:pPr marL="0" indent="0">
              <a:buNone/>
            </a:pPr>
            <a:r>
              <a:rPr lang="cs-CZ" dirty="0" smtClean="0">
                <a:solidFill>
                  <a:srgbClr val="FF0000"/>
                </a:solidFill>
              </a:rPr>
              <a:t>a) </a:t>
            </a:r>
            <a:r>
              <a:rPr lang="cs-CZ" dirty="0">
                <a:solidFill>
                  <a:srgbClr val="FF0000"/>
                </a:solidFill>
              </a:rPr>
              <a:t>p</a:t>
            </a:r>
            <a:r>
              <a:rPr lang="cs-CZ" dirty="0" smtClean="0">
                <a:solidFill>
                  <a:srgbClr val="FF0000"/>
                </a:solidFill>
              </a:rPr>
              <a:t>ěstní klín</a:t>
            </a:r>
            <a:r>
              <a:rPr lang="cs-CZ" dirty="0" smtClean="0"/>
              <a:t>	b) harpuna		c) hák</a:t>
            </a:r>
            <a:endParaRPr lang="cs-CZ" dirty="0"/>
          </a:p>
        </p:txBody>
      </p:sp>
    </p:spTree>
    <p:extLst>
      <p:ext uri="{BB962C8B-B14F-4D97-AF65-F5344CB8AC3E}">
        <p14:creationId xmlns:p14="http://schemas.microsoft.com/office/powerpoint/2010/main" val="42301199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OSÍDLENÍ ČESKÝCH ZEMÍ</a:t>
            </a:r>
            <a:endParaRPr lang="cs-CZ" dirty="0"/>
          </a:p>
        </p:txBody>
      </p:sp>
      <p:sp>
        <p:nvSpPr>
          <p:cNvPr id="3" name="Zástupný symbol pro obsah 2"/>
          <p:cNvSpPr>
            <a:spLocks noGrp="1"/>
          </p:cNvSpPr>
          <p:nvPr>
            <p:ph sz="quarter" idx="1"/>
          </p:nvPr>
        </p:nvSpPr>
        <p:spPr/>
        <p:txBody>
          <a:bodyPr>
            <a:normAutofit fontScale="92500" lnSpcReduction="20000"/>
          </a:bodyPr>
          <a:lstStyle/>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endParaRPr lang="cs-CZ" dirty="0" smtClean="0"/>
          </a:p>
          <a:p>
            <a:r>
              <a:rPr lang="cs-CZ" dirty="0" smtClean="0"/>
              <a:t>Předmostí  - tábořiště lovců mamutů</a:t>
            </a:r>
          </a:p>
          <a:p>
            <a:r>
              <a:rPr lang="cs-CZ" dirty="0" smtClean="0"/>
              <a:t>Kde najdeme mamuta dnes? 		</a:t>
            </a:r>
          </a:p>
          <a:p>
            <a:r>
              <a:rPr lang="cs-CZ" dirty="0" smtClean="0"/>
              <a:t>Kdy vyhynuli mamuti?		</a:t>
            </a:r>
          </a:p>
          <a:p>
            <a:pPr marL="0" indent="0">
              <a:buNone/>
            </a:pPr>
            <a:r>
              <a:rPr lang="cs-CZ" sz="2200" dirty="0" smtClean="0"/>
              <a:t>Vyhynuli na konci doby ledové, dnes např. </a:t>
            </a:r>
            <a:r>
              <a:rPr lang="cs-CZ" sz="2200" dirty="0" err="1" smtClean="0"/>
              <a:t>Anthropos</a:t>
            </a:r>
            <a:r>
              <a:rPr lang="cs-CZ" sz="2200" dirty="0" smtClean="0"/>
              <a:t> v Brně</a:t>
            </a:r>
            <a:r>
              <a:rPr lang="cs-CZ" dirty="0" smtClean="0"/>
              <a:t>	</a:t>
            </a:r>
            <a:endParaRPr lang="cs-CZ" dirty="0"/>
          </a:p>
        </p:txBody>
      </p:sp>
      <p:sp>
        <p:nvSpPr>
          <p:cNvPr id="5" name="Obdélník 4"/>
          <p:cNvSpPr/>
          <p:nvPr/>
        </p:nvSpPr>
        <p:spPr>
          <a:xfrm>
            <a:off x="1115616" y="2602244"/>
            <a:ext cx="4104456"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cs-CZ"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PŘED           Í       </a:t>
            </a:r>
            <a:endParaRPr lang="cs-CZ"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2050" name="Picture 2" descr="C:\Users\Demeter\AppData\Local\Microsoft\Windows\Temporary Internet Files\Content.IE5\FVN97LQJ\MP90040170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7824" y="2139605"/>
            <a:ext cx="1478525" cy="1848608"/>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Demeter\AppData\Local\Microsoft\Windows\Temporary Internet Files\Content.IE5\GJDRJVOM\MC90003701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153316"/>
            <a:ext cx="1865312" cy="153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44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2051"/>
                                        </p:tgtEl>
                                        <p:attrNameLst>
                                          <p:attrName>style.visibility</p:attrName>
                                        </p:attrNameLst>
                                      </p:cBhvr>
                                      <p:to>
                                        <p:strVal val="visible"/>
                                      </p:to>
                                    </p:set>
                                    <p:animEffect transition="in" filter="circle(in)">
                                      <p:cBhvr>
                                        <p:cTn id="25" dur="2000"/>
                                        <p:tgtEl>
                                          <p:spTgt spid="2051"/>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 calcmode="lin" valueType="num">
                                      <p:cBhvr additive="base">
                                        <p:cTn id="3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 calcmode="lin" valueType="num">
                                      <p:cBhvr additive="base">
                                        <p:cTn id="4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TEST č.2:</a:t>
            </a:r>
            <a:endParaRPr lang="cs-CZ" dirty="0"/>
          </a:p>
        </p:txBody>
      </p:sp>
      <p:sp>
        <p:nvSpPr>
          <p:cNvPr id="3" name="Zástupný symbol pro obsah 2"/>
          <p:cNvSpPr>
            <a:spLocks noGrp="1"/>
          </p:cNvSpPr>
          <p:nvPr>
            <p:ph sz="quarter" idx="1"/>
          </p:nvPr>
        </p:nvSpPr>
        <p:spPr/>
        <p:txBody>
          <a:bodyPr/>
          <a:lstStyle/>
          <a:p>
            <a:r>
              <a:rPr lang="cs-CZ" dirty="0" smtClean="0"/>
              <a:t>Jednotlivé lidské rasy se vyvíjí v období:</a:t>
            </a:r>
          </a:p>
          <a:p>
            <a:pPr marL="0" indent="0">
              <a:buNone/>
            </a:pPr>
            <a:r>
              <a:rPr lang="cs-CZ" dirty="0" smtClean="0"/>
              <a:t>a) paleolitu		b) mezolitu		c) neolitu</a:t>
            </a:r>
          </a:p>
          <a:p>
            <a:r>
              <a:rPr lang="cs-CZ" dirty="0" smtClean="0"/>
              <a:t>Jemně opracované kameny (př. hroty šípů) jsou:</a:t>
            </a:r>
          </a:p>
          <a:p>
            <a:pPr marL="0" indent="0">
              <a:buNone/>
            </a:pPr>
            <a:r>
              <a:rPr lang="cs-CZ" dirty="0" smtClean="0"/>
              <a:t>a) megality		b) mikrolity		c) </a:t>
            </a:r>
            <a:r>
              <a:rPr lang="cs-CZ" dirty="0" err="1" smtClean="0"/>
              <a:t>eneolity</a:t>
            </a:r>
            <a:endParaRPr lang="cs-CZ" dirty="0" smtClean="0"/>
          </a:p>
          <a:p>
            <a:r>
              <a:rPr lang="cs-CZ" dirty="0" smtClean="0"/>
              <a:t>První </a:t>
            </a:r>
            <a:r>
              <a:rPr lang="cs-CZ" dirty="0" err="1" smtClean="0"/>
              <a:t>domestifikované</a:t>
            </a:r>
            <a:r>
              <a:rPr lang="cs-CZ" dirty="0" smtClean="0"/>
              <a:t> zvíře byl:</a:t>
            </a:r>
          </a:p>
          <a:p>
            <a:pPr marL="0" indent="0">
              <a:buNone/>
            </a:pPr>
            <a:r>
              <a:rPr lang="cs-CZ" dirty="0" smtClean="0"/>
              <a:t>a) ještěr		b) pes		c) kůň</a:t>
            </a:r>
          </a:p>
          <a:p>
            <a:r>
              <a:rPr lang="cs-CZ" dirty="0" smtClean="0"/>
              <a:t>O tomto období psal ve svých knihách:</a:t>
            </a:r>
          </a:p>
          <a:p>
            <a:pPr marL="0" indent="0">
              <a:buNone/>
            </a:pPr>
            <a:r>
              <a:rPr lang="cs-CZ" dirty="0" smtClean="0"/>
              <a:t>a) Z. Burian		b) E. </a:t>
            </a:r>
            <a:r>
              <a:rPr lang="cs-CZ" dirty="0" err="1" smtClean="0"/>
              <a:t>Štorch</a:t>
            </a:r>
            <a:r>
              <a:rPr lang="cs-CZ" dirty="0" smtClean="0"/>
              <a:t>		c) </a:t>
            </a:r>
            <a:r>
              <a:rPr lang="cs-CZ" dirty="0" err="1" smtClean="0"/>
              <a:t>Ch.Darwin</a:t>
            </a:r>
            <a:endParaRPr lang="cs-CZ" dirty="0"/>
          </a:p>
        </p:txBody>
      </p:sp>
    </p:spTree>
    <p:extLst>
      <p:ext uri="{BB962C8B-B14F-4D97-AF65-F5344CB8AC3E}">
        <p14:creationId xmlns:p14="http://schemas.microsoft.com/office/powerpoint/2010/main" val="397409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additive="base">
                                        <p:cTn id="4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TEST č.2:</a:t>
            </a:r>
            <a:endParaRPr lang="cs-CZ" dirty="0"/>
          </a:p>
        </p:txBody>
      </p:sp>
      <p:sp>
        <p:nvSpPr>
          <p:cNvPr id="3" name="Zástupný symbol pro obsah 2"/>
          <p:cNvSpPr>
            <a:spLocks noGrp="1"/>
          </p:cNvSpPr>
          <p:nvPr>
            <p:ph sz="quarter" idx="1"/>
          </p:nvPr>
        </p:nvSpPr>
        <p:spPr/>
        <p:txBody>
          <a:bodyPr/>
          <a:lstStyle/>
          <a:p>
            <a:r>
              <a:rPr lang="cs-CZ" dirty="0" smtClean="0"/>
              <a:t>Jednotlivé lidské rasy se vyvíjí v období:</a:t>
            </a:r>
          </a:p>
          <a:p>
            <a:pPr marL="0" indent="0">
              <a:buNone/>
            </a:pPr>
            <a:r>
              <a:rPr lang="cs-CZ" dirty="0" smtClean="0"/>
              <a:t>a) paleolitu		</a:t>
            </a:r>
            <a:r>
              <a:rPr lang="cs-CZ" dirty="0" smtClean="0">
                <a:solidFill>
                  <a:srgbClr val="FF0000"/>
                </a:solidFill>
              </a:rPr>
              <a:t>b) mezolitu	</a:t>
            </a:r>
            <a:r>
              <a:rPr lang="cs-CZ" dirty="0" smtClean="0"/>
              <a:t>	c) neolitu</a:t>
            </a:r>
          </a:p>
          <a:p>
            <a:r>
              <a:rPr lang="cs-CZ" dirty="0" smtClean="0"/>
              <a:t>Jemně opracované kameny (př. hroty šípů) jsou:</a:t>
            </a:r>
          </a:p>
          <a:p>
            <a:pPr marL="0" indent="0">
              <a:buNone/>
            </a:pPr>
            <a:r>
              <a:rPr lang="cs-CZ" dirty="0" smtClean="0"/>
              <a:t>a) megality		</a:t>
            </a:r>
            <a:r>
              <a:rPr lang="cs-CZ" dirty="0" smtClean="0">
                <a:solidFill>
                  <a:srgbClr val="FF0000"/>
                </a:solidFill>
              </a:rPr>
              <a:t>b) mikrolity	</a:t>
            </a:r>
            <a:r>
              <a:rPr lang="cs-CZ" dirty="0" smtClean="0"/>
              <a:t>	c) </a:t>
            </a:r>
            <a:r>
              <a:rPr lang="cs-CZ" dirty="0" err="1" smtClean="0"/>
              <a:t>eneolity</a:t>
            </a:r>
            <a:endParaRPr lang="cs-CZ" dirty="0" smtClean="0"/>
          </a:p>
          <a:p>
            <a:r>
              <a:rPr lang="cs-CZ" dirty="0" smtClean="0"/>
              <a:t>První </a:t>
            </a:r>
            <a:r>
              <a:rPr lang="cs-CZ" dirty="0" err="1" smtClean="0"/>
              <a:t>domestifikované</a:t>
            </a:r>
            <a:r>
              <a:rPr lang="cs-CZ" dirty="0" smtClean="0"/>
              <a:t> zvíře byl:</a:t>
            </a:r>
          </a:p>
          <a:p>
            <a:pPr marL="0" indent="0">
              <a:buNone/>
            </a:pPr>
            <a:r>
              <a:rPr lang="cs-CZ" dirty="0" smtClean="0"/>
              <a:t>a) ještěr		</a:t>
            </a:r>
            <a:r>
              <a:rPr lang="cs-CZ" dirty="0" smtClean="0">
                <a:solidFill>
                  <a:srgbClr val="FF0000"/>
                </a:solidFill>
              </a:rPr>
              <a:t>b) pes</a:t>
            </a:r>
            <a:r>
              <a:rPr lang="cs-CZ" dirty="0" smtClean="0"/>
              <a:t>		c) kůň</a:t>
            </a:r>
          </a:p>
          <a:p>
            <a:r>
              <a:rPr lang="cs-CZ" dirty="0" smtClean="0"/>
              <a:t>O tomto období psal ve svých knihách:</a:t>
            </a:r>
          </a:p>
          <a:p>
            <a:pPr marL="0" indent="0">
              <a:buNone/>
            </a:pPr>
            <a:r>
              <a:rPr lang="cs-CZ" dirty="0" smtClean="0"/>
              <a:t>a) Z. Burian		</a:t>
            </a:r>
            <a:r>
              <a:rPr lang="cs-CZ" dirty="0" smtClean="0">
                <a:solidFill>
                  <a:srgbClr val="FF0000"/>
                </a:solidFill>
              </a:rPr>
              <a:t>b) E. </a:t>
            </a:r>
            <a:r>
              <a:rPr lang="cs-CZ" dirty="0" err="1" smtClean="0">
                <a:solidFill>
                  <a:srgbClr val="FF0000"/>
                </a:solidFill>
              </a:rPr>
              <a:t>Štorch</a:t>
            </a:r>
            <a:r>
              <a:rPr lang="cs-CZ" dirty="0" smtClean="0">
                <a:solidFill>
                  <a:srgbClr val="FF0000"/>
                </a:solidFill>
              </a:rPr>
              <a:t>	</a:t>
            </a:r>
            <a:r>
              <a:rPr lang="cs-CZ" dirty="0" smtClean="0"/>
              <a:t>	c) </a:t>
            </a:r>
            <a:r>
              <a:rPr lang="cs-CZ" dirty="0" err="1" smtClean="0"/>
              <a:t>Ch.Darwin</a:t>
            </a:r>
            <a:endParaRPr lang="cs-CZ" dirty="0"/>
          </a:p>
        </p:txBody>
      </p:sp>
      <p:pic>
        <p:nvPicPr>
          <p:cNvPr id="3075" name="Picture 3" descr="C:\Users\Demeter\AppData\Local\Microsoft\Windows\Temporary Internet Files\Content.IE5\19TG3HBB\MP900401614[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24328" y="3861048"/>
            <a:ext cx="944834" cy="1416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3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075"/>
                                        </p:tgtEl>
                                        <p:attrNameLst>
                                          <p:attrName>style.visibility</p:attrName>
                                        </p:attrNameLst>
                                      </p:cBhvr>
                                      <p:to>
                                        <p:strVal val="visible"/>
                                      </p:to>
                                    </p:set>
                                    <p:animEffect transition="in" filter="circle(in)">
                                      <p:cBhvr>
                                        <p:cTn id="7" dur="2000"/>
                                        <p:tgtEl>
                                          <p:spTgt spid="30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TEST č.3:</a:t>
            </a:r>
            <a:endParaRPr lang="cs-CZ" dirty="0"/>
          </a:p>
        </p:txBody>
      </p:sp>
      <p:sp>
        <p:nvSpPr>
          <p:cNvPr id="3" name="Zástupný symbol pro obsah 2"/>
          <p:cNvSpPr>
            <a:spLocks noGrp="1"/>
          </p:cNvSpPr>
          <p:nvPr>
            <p:ph sz="quarter" idx="1"/>
          </p:nvPr>
        </p:nvSpPr>
        <p:spPr>
          <a:xfrm>
            <a:off x="612648" y="1600200"/>
            <a:ext cx="8153400" cy="4495800"/>
          </a:xfrm>
        </p:spPr>
        <p:txBody>
          <a:bodyPr>
            <a:normAutofit lnSpcReduction="10000"/>
          </a:bodyPr>
          <a:lstStyle/>
          <a:p>
            <a:r>
              <a:rPr lang="cs-CZ" dirty="0" smtClean="0"/>
              <a:t>O není pravda?</a:t>
            </a:r>
          </a:p>
          <a:p>
            <a:pPr marL="0" indent="0">
              <a:buNone/>
            </a:pPr>
            <a:r>
              <a:rPr lang="cs-CZ" dirty="0" smtClean="0"/>
              <a:t>Na našem území pěstovali první zemědělci pšenici, ječmen,</a:t>
            </a:r>
            <a:r>
              <a:rPr lang="cs-CZ" dirty="0"/>
              <a:t> brokolici, </a:t>
            </a:r>
            <a:r>
              <a:rPr lang="cs-CZ" dirty="0" smtClean="0"/>
              <a:t>proso, hrách, řepu, len, třešně…</a:t>
            </a:r>
          </a:p>
          <a:p>
            <a:pPr marL="0" indent="0">
              <a:buNone/>
            </a:pPr>
            <a:endParaRPr lang="cs-CZ" dirty="0"/>
          </a:p>
          <a:p>
            <a:pPr marL="0" indent="0">
              <a:buNone/>
            </a:pPr>
            <a:endParaRPr lang="cs-CZ" dirty="0" smtClean="0"/>
          </a:p>
          <a:p>
            <a:pPr marL="0" indent="0">
              <a:buNone/>
            </a:pPr>
            <a:endParaRPr lang="cs-CZ" dirty="0"/>
          </a:p>
          <a:p>
            <a:r>
              <a:rPr lang="cs-CZ" dirty="0" smtClean="0"/>
              <a:t>Které nástroje patří do mladší doby kamenné?</a:t>
            </a:r>
          </a:p>
          <a:p>
            <a:pPr marL="0" indent="0">
              <a:buNone/>
            </a:pPr>
            <a:r>
              <a:rPr lang="cs-CZ" dirty="0" smtClean="0"/>
              <a:t>Sekáče a úštěpy, srp, železné radlice</a:t>
            </a:r>
            <a:r>
              <a:rPr lang="cs-CZ" dirty="0"/>
              <a:t>, hrnčířský </a:t>
            </a:r>
            <a:r>
              <a:rPr lang="cs-CZ" dirty="0" smtClean="0"/>
              <a:t>kruh, tkalcovský stav, sekeromlaty, kostěná harpuna</a:t>
            </a:r>
            <a:endParaRPr lang="cs-CZ" dirty="0"/>
          </a:p>
        </p:txBody>
      </p:sp>
      <p:pic>
        <p:nvPicPr>
          <p:cNvPr id="5122" name="Picture 2" descr="C:\Users\Demeter\AppData\Local\Microsoft\Windows\Temporary Internet Files\Content.IE5\GJDRJVOM\MP90038787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140968"/>
            <a:ext cx="1601069" cy="1142429"/>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Demeter\AppData\Local\Microsoft\Windows\Temporary Internet Files\Content.IE5\19TG3HBB\MC90024617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6" y="3186673"/>
            <a:ext cx="1691209" cy="115505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Users\Demeter\AppData\Local\Microsoft\Windows\Temporary Internet Files\Content.IE5\GJDRJVOM\MC900441719[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3020069"/>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33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5122"/>
                                        </p:tgtEl>
                                        <p:attrNameLst>
                                          <p:attrName>style.visibility</p:attrName>
                                        </p:attrNameLst>
                                      </p:cBhvr>
                                      <p:to>
                                        <p:strVal val="visible"/>
                                      </p:to>
                                    </p:set>
                                    <p:animEffect transition="in" filter="circle(in)">
                                      <p:cBhvr>
                                        <p:cTn id="25" dur="2000"/>
                                        <p:tgtEl>
                                          <p:spTgt spid="5122"/>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5123"/>
                                        </p:tgtEl>
                                        <p:attrNameLst>
                                          <p:attrName>style.visibility</p:attrName>
                                        </p:attrNameLst>
                                      </p:cBhvr>
                                      <p:to>
                                        <p:strVal val="visible"/>
                                      </p:to>
                                    </p:set>
                                    <p:animEffect transition="in" filter="circle(in)">
                                      <p:cBhvr>
                                        <p:cTn id="30" dur="2000"/>
                                        <p:tgtEl>
                                          <p:spTgt spid="5123"/>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0"/>
                                  </p:stCondLst>
                                  <p:childTnLst>
                                    <p:set>
                                      <p:cBhvr>
                                        <p:cTn id="34" dur="1" fill="hold">
                                          <p:stCondLst>
                                            <p:cond delay="0"/>
                                          </p:stCondLst>
                                        </p:cTn>
                                        <p:tgtEl>
                                          <p:spTgt spid="5124"/>
                                        </p:tgtEl>
                                        <p:attrNameLst>
                                          <p:attrName>style.visibility</p:attrName>
                                        </p:attrNameLst>
                                      </p:cBhvr>
                                      <p:to>
                                        <p:strVal val="visible"/>
                                      </p:to>
                                    </p:set>
                                    <p:animEffect transition="in" filter="circle(in)">
                                      <p:cBhvr>
                                        <p:cTn id="35" dur="2000"/>
                                        <p:tgtEl>
                                          <p:spTgt spid="5124"/>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 calcmode="lin" valueType="num">
                                      <p:cBhvr additive="base">
                                        <p:cTn id="4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 calcmode="lin" valueType="num">
                                      <p:cBhvr additive="base">
                                        <p:cTn id="4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TEST č.3:</a:t>
            </a:r>
            <a:endParaRPr lang="cs-CZ" dirty="0"/>
          </a:p>
        </p:txBody>
      </p:sp>
      <p:sp>
        <p:nvSpPr>
          <p:cNvPr id="3" name="Zástupný symbol pro obsah 2"/>
          <p:cNvSpPr>
            <a:spLocks noGrp="1"/>
          </p:cNvSpPr>
          <p:nvPr>
            <p:ph sz="quarter" idx="1"/>
          </p:nvPr>
        </p:nvSpPr>
        <p:spPr>
          <a:xfrm>
            <a:off x="612648" y="1600200"/>
            <a:ext cx="8153400" cy="4495800"/>
          </a:xfrm>
        </p:spPr>
        <p:txBody>
          <a:bodyPr>
            <a:normAutofit lnSpcReduction="10000"/>
          </a:bodyPr>
          <a:lstStyle/>
          <a:p>
            <a:r>
              <a:rPr lang="cs-CZ" dirty="0" smtClean="0"/>
              <a:t>O není pravda?</a:t>
            </a:r>
          </a:p>
          <a:p>
            <a:pPr marL="0" indent="0">
              <a:buNone/>
            </a:pPr>
            <a:r>
              <a:rPr lang="cs-CZ" dirty="0" smtClean="0"/>
              <a:t>Na našem území pěstovali první zemědělci pšenici, ječmen,</a:t>
            </a:r>
            <a:r>
              <a:rPr lang="cs-CZ" dirty="0"/>
              <a:t> brokolici, </a:t>
            </a:r>
            <a:r>
              <a:rPr lang="cs-CZ" dirty="0" smtClean="0"/>
              <a:t>proso, hrách, řepu, len, třešně…</a:t>
            </a:r>
          </a:p>
          <a:p>
            <a:pPr marL="0" indent="0">
              <a:buNone/>
            </a:pPr>
            <a:endParaRPr lang="cs-CZ" dirty="0"/>
          </a:p>
          <a:p>
            <a:pPr marL="0" indent="0">
              <a:buNone/>
            </a:pPr>
            <a:endParaRPr lang="cs-CZ" dirty="0" smtClean="0"/>
          </a:p>
          <a:p>
            <a:pPr marL="0" indent="0">
              <a:buNone/>
            </a:pPr>
            <a:endParaRPr lang="cs-CZ" dirty="0"/>
          </a:p>
          <a:p>
            <a:r>
              <a:rPr lang="cs-CZ" dirty="0" smtClean="0"/>
              <a:t>Které nástroje patří do mladší doby kamenné?</a:t>
            </a:r>
          </a:p>
          <a:p>
            <a:pPr marL="0" indent="0">
              <a:buNone/>
            </a:pPr>
            <a:r>
              <a:rPr lang="cs-CZ" dirty="0" smtClean="0"/>
              <a:t>Sekáče a úštěpy, </a:t>
            </a:r>
            <a:r>
              <a:rPr lang="cs-CZ" b="1" dirty="0" smtClean="0">
                <a:solidFill>
                  <a:srgbClr val="92D050"/>
                </a:solidFill>
              </a:rPr>
              <a:t>srp</a:t>
            </a:r>
            <a:r>
              <a:rPr lang="cs-CZ" dirty="0" smtClean="0"/>
              <a:t>, železné radlice</a:t>
            </a:r>
            <a:r>
              <a:rPr lang="cs-CZ" dirty="0"/>
              <a:t>, hrnčířský </a:t>
            </a:r>
            <a:r>
              <a:rPr lang="cs-CZ" dirty="0" smtClean="0"/>
              <a:t>kruh, </a:t>
            </a:r>
            <a:r>
              <a:rPr lang="cs-CZ" b="1" dirty="0" smtClean="0">
                <a:solidFill>
                  <a:srgbClr val="92D050"/>
                </a:solidFill>
              </a:rPr>
              <a:t>tkalcovský stav</a:t>
            </a:r>
            <a:r>
              <a:rPr lang="cs-CZ" dirty="0" smtClean="0"/>
              <a:t>, </a:t>
            </a:r>
            <a:r>
              <a:rPr lang="cs-CZ" b="1" dirty="0" smtClean="0">
                <a:solidFill>
                  <a:srgbClr val="92D050"/>
                </a:solidFill>
              </a:rPr>
              <a:t>sekeromlaty</a:t>
            </a:r>
            <a:r>
              <a:rPr lang="cs-CZ" dirty="0" smtClean="0"/>
              <a:t>, kostěná harpuna</a:t>
            </a:r>
            <a:endParaRPr lang="cs-CZ" dirty="0"/>
          </a:p>
        </p:txBody>
      </p:sp>
      <p:pic>
        <p:nvPicPr>
          <p:cNvPr id="5122" name="Picture 2" descr="C:\Users\Demeter\AppData\Local\Microsoft\Windows\Temporary Internet Files\Content.IE5\GJDRJVOM\MP90038787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140968"/>
            <a:ext cx="1601069" cy="1142429"/>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Demeter\AppData\Local\Microsoft\Windows\Temporary Internet Files\Content.IE5\19TG3HBB\MC90024617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6" y="3186673"/>
            <a:ext cx="1691209" cy="115505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Users\Demeter\AppData\Local\Microsoft\Windows\Temporary Internet Files\Content.IE5\GJDRJVOM\MC900441719[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3020069"/>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6818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Dokážeš opravit nesprávná tvrzení o období neolitickém?</a:t>
            </a:r>
            <a:endParaRPr lang="cs-CZ" dirty="0"/>
          </a:p>
        </p:txBody>
      </p:sp>
      <p:sp>
        <p:nvSpPr>
          <p:cNvPr id="3" name="Zástupný symbol pro obsah 2"/>
          <p:cNvSpPr>
            <a:spLocks noGrp="1"/>
          </p:cNvSpPr>
          <p:nvPr>
            <p:ph sz="quarter" idx="1"/>
          </p:nvPr>
        </p:nvSpPr>
        <p:spPr/>
        <p:txBody>
          <a:bodyPr>
            <a:normAutofit/>
          </a:bodyPr>
          <a:lstStyle/>
          <a:p>
            <a:r>
              <a:rPr lang="cs-CZ" dirty="0" smtClean="0"/>
              <a:t>Mladší doba kamenná začíná objevením pazourku.</a:t>
            </a:r>
          </a:p>
          <a:p>
            <a:pPr marL="0" indent="0">
              <a:buNone/>
            </a:pPr>
            <a:endParaRPr lang="cs-CZ" dirty="0" smtClean="0"/>
          </a:p>
          <a:p>
            <a:r>
              <a:rPr lang="cs-CZ" dirty="0" smtClean="0"/>
              <a:t>Lidé budují první vesnice a domy z pálených cihel.</a:t>
            </a:r>
          </a:p>
          <a:p>
            <a:pPr marL="0" indent="0">
              <a:buNone/>
            </a:pPr>
            <a:endParaRPr lang="cs-CZ" dirty="0" smtClean="0"/>
          </a:p>
          <a:p>
            <a:r>
              <a:rPr lang="cs-CZ" dirty="0" smtClean="0"/>
              <a:t>V rodové občině žili lidé bez příbuzenských vztahů.</a:t>
            </a:r>
          </a:p>
          <a:p>
            <a:pPr marL="0" indent="0">
              <a:buNone/>
            </a:pPr>
            <a:endParaRPr lang="cs-CZ" dirty="0" smtClean="0"/>
          </a:p>
          <a:p>
            <a:r>
              <a:rPr lang="cs-CZ" dirty="0" smtClean="0"/>
              <a:t>Sošky žen, velkých matek, nazýváme polárky.</a:t>
            </a:r>
          </a:p>
        </p:txBody>
      </p:sp>
    </p:spTree>
    <p:extLst>
      <p:ext uri="{BB962C8B-B14F-4D97-AF65-F5344CB8AC3E}">
        <p14:creationId xmlns:p14="http://schemas.microsoft.com/office/powerpoint/2010/main" val="148358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Dokážeš opravit nesprávná tvrzení o období neolitickém?</a:t>
            </a:r>
            <a:endParaRPr lang="cs-CZ" dirty="0"/>
          </a:p>
        </p:txBody>
      </p:sp>
      <p:sp>
        <p:nvSpPr>
          <p:cNvPr id="3" name="Zástupný symbol pro obsah 2"/>
          <p:cNvSpPr>
            <a:spLocks noGrp="1"/>
          </p:cNvSpPr>
          <p:nvPr>
            <p:ph sz="quarter" idx="1"/>
          </p:nvPr>
        </p:nvSpPr>
        <p:spPr/>
        <p:txBody>
          <a:bodyPr>
            <a:normAutofit/>
          </a:bodyPr>
          <a:lstStyle/>
          <a:p>
            <a:r>
              <a:rPr lang="cs-CZ" dirty="0" smtClean="0"/>
              <a:t>Mladší doba kamenná začíná objevením </a:t>
            </a:r>
            <a:r>
              <a:rPr lang="cs-CZ" dirty="0" smtClean="0">
                <a:solidFill>
                  <a:srgbClr val="FF0000"/>
                </a:solidFill>
              </a:rPr>
              <a:t>pazourku</a:t>
            </a:r>
            <a:r>
              <a:rPr lang="cs-CZ" dirty="0" smtClean="0"/>
              <a:t>.</a:t>
            </a:r>
          </a:p>
          <a:p>
            <a:pPr marL="0" indent="0" algn="ctr">
              <a:buNone/>
            </a:pPr>
            <a:r>
              <a:rPr lang="cs-CZ" dirty="0" smtClean="0"/>
              <a:t>ZEMĚDĚLSTVÍ A ŘEMESEL</a:t>
            </a:r>
          </a:p>
          <a:p>
            <a:r>
              <a:rPr lang="cs-CZ" dirty="0" smtClean="0"/>
              <a:t>Lidé budují první vesnice a </a:t>
            </a:r>
            <a:r>
              <a:rPr lang="cs-CZ" dirty="0" smtClean="0">
                <a:solidFill>
                  <a:srgbClr val="FF0000"/>
                </a:solidFill>
              </a:rPr>
              <a:t>domy z pálených cihel</a:t>
            </a:r>
            <a:r>
              <a:rPr lang="cs-CZ" dirty="0" smtClean="0"/>
              <a:t>.</a:t>
            </a:r>
          </a:p>
          <a:p>
            <a:pPr marL="0" indent="0" algn="ctr">
              <a:buNone/>
            </a:pPr>
            <a:r>
              <a:rPr lang="cs-CZ" dirty="0" smtClean="0"/>
              <a:t>DLOUHÉ DOMY</a:t>
            </a:r>
          </a:p>
          <a:p>
            <a:r>
              <a:rPr lang="cs-CZ" dirty="0" smtClean="0"/>
              <a:t>V rodové občině žili lidé </a:t>
            </a:r>
            <a:r>
              <a:rPr lang="cs-CZ" dirty="0" smtClean="0">
                <a:solidFill>
                  <a:srgbClr val="FF0000"/>
                </a:solidFill>
              </a:rPr>
              <a:t>bez příbuzenských vztahů</a:t>
            </a:r>
            <a:r>
              <a:rPr lang="cs-CZ" dirty="0" smtClean="0"/>
              <a:t>.</a:t>
            </a:r>
          </a:p>
          <a:p>
            <a:pPr marL="0" indent="0" algn="ctr">
              <a:buNone/>
            </a:pPr>
            <a:r>
              <a:rPr lang="cs-CZ" dirty="0" smtClean="0"/>
              <a:t>POKREVNĚ SPŘÍZNĚNÍ</a:t>
            </a:r>
          </a:p>
          <a:p>
            <a:r>
              <a:rPr lang="cs-CZ" dirty="0" smtClean="0"/>
              <a:t>Sošky žen, velkých matek, nazýváme </a:t>
            </a:r>
            <a:r>
              <a:rPr lang="cs-CZ" dirty="0" smtClean="0">
                <a:solidFill>
                  <a:srgbClr val="FF0000"/>
                </a:solidFill>
              </a:rPr>
              <a:t>polárky</a:t>
            </a:r>
            <a:r>
              <a:rPr lang="cs-CZ" dirty="0" smtClean="0"/>
              <a:t>.</a:t>
            </a:r>
          </a:p>
          <a:p>
            <a:pPr marL="0" indent="0" algn="ctr">
              <a:buNone/>
            </a:pPr>
            <a:r>
              <a:rPr lang="cs-CZ" dirty="0" smtClean="0"/>
              <a:t>VENUŠE</a:t>
            </a:r>
          </a:p>
        </p:txBody>
      </p:sp>
    </p:spTree>
    <p:extLst>
      <p:ext uri="{BB962C8B-B14F-4D97-AF65-F5344CB8AC3E}">
        <p14:creationId xmlns:p14="http://schemas.microsoft.com/office/powerpoint/2010/main" val="1165614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TEST č.4:</a:t>
            </a:r>
            <a:endParaRPr lang="cs-CZ" dirty="0"/>
          </a:p>
        </p:txBody>
      </p:sp>
      <p:sp>
        <p:nvSpPr>
          <p:cNvPr id="3" name="Zástupný symbol pro obsah 2"/>
          <p:cNvSpPr>
            <a:spLocks noGrp="1"/>
          </p:cNvSpPr>
          <p:nvPr>
            <p:ph sz="quarter" idx="1"/>
          </p:nvPr>
        </p:nvSpPr>
        <p:spPr/>
        <p:txBody>
          <a:bodyPr/>
          <a:lstStyle/>
          <a:p>
            <a:r>
              <a:rPr lang="cs-CZ" dirty="0" smtClean="0"/>
              <a:t>Období </a:t>
            </a:r>
            <a:r>
              <a:rPr lang="cs-CZ" dirty="0" err="1" smtClean="0"/>
              <a:t>eneolitu</a:t>
            </a:r>
            <a:r>
              <a:rPr lang="cs-CZ" dirty="0" smtClean="0"/>
              <a:t> přineslo poznání:</a:t>
            </a:r>
          </a:p>
          <a:p>
            <a:pPr marL="0" indent="0">
              <a:buNone/>
            </a:pPr>
            <a:r>
              <a:rPr lang="cs-CZ" dirty="0" smtClean="0"/>
              <a:t>a) bronzu		b) železa		c) mědi</a:t>
            </a:r>
          </a:p>
          <a:p>
            <a:r>
              <a:rPr lang="cs-CZ" dirty="0" smtClean="0"/>
              <a:t>Společnost v období </a:t>
            </a:r>
            <a:r>
              <a:rPr lang="cs-CZ" dirty="0" err="1" smtClean="0"/>
              <a:t>eneolitu</a:t>
            </a:r>
            <a:r>
              <a:rPr lang="cs-CZ" dirty="0" smtClean="0"/>
              <a:t> byla:</a:t>
            </a:r>
          </a:p>
          <a:p>
            <a:pPr marL="0" indent="0">
              <a:buNone/>
            </a:pPr>
            <a:r>
              <a:rPr lang="cs-CZ" dirty="0" smtClean="0"/>
              <a:t>a) matriarchální	b) vzdělaná 	c) patriarchální</a:t>
            </a:r>
          </a:p>
          <a:p>
            <a:r>
              <a:rPr lang="cs-CZ" dirty="0" smtClean="0"/>
              <a:t>Které označení nepatří mezi megalitické stavby?</a:t>
            </a:r>
          </a:p>
          <a:p>
            <a:pPr marL="0" indent="0">
              <a:buNone/>
            </a:pPr>
            <a:r>
              <a:rPr lang="cs-CZ" dirty="0" smtClean="0"/>
              <a:t>a) dolmen		b) menhir		c) stalaktit </a:t>
            </a:r>
          </a:p>
          <a:p>
            <a:r>
              <a:rPr lang="cs-CZ" dirty="0" smtClean="0"/>
              <a:t>Zpracování mědi za studena nazýváme:</a:t>
            </a:r>
          </a:p>
          <a:p>
            <a:pPr marL="0" indent="0">
              <a:buNone/>
            </a:pPr>
            <a:r>
              <a:rPr lang="cs-CZ" dirty="0" smtClean="0"/>
              <a:t>a) Kování		b) odlévání		c) tepání</a:t>
            </a:r>
            <a:endParaRPr lang="cs-CZ" dirty="0"/>
          </a:p>
        </p:txBody>
      </p:sp>
    </p:spTree>
    <p:extLst>
      <p:ext uri="{BB962C8B-B14F-4D97-AF65-F5344CB8AC3E}">
        <p14:creationId xmlns:p14="http://schemas.microsoft.com/office/powerpoint/2010/main" val="3112624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TEST č.4:</a:t>
            </a:r>
            <a:endParaRPr lang="cs-CZ" dirty="0"/>
          </a:p>
        </p:txBody>
      </p:sp>
      <p:sp>
        <p:nvSpPr>
          <p:cNvPr id="3" name="Zástupný symbol pro obsah 2"/>
          <p:cNvSpPr>
            <a:spLocks noGrp="1"/>
          </p:cNvSpPr>
          <p:nvPr>
            <p:ph sz="quarter" idx="1"/>
          </p:nvPr>
        </p:nvSpPr>
        <p:spPr/>
        <p:txBody>
          <a:bodyPr/>
          <a:lstStyle/>
          <a:p>
            <a:r>
              <a:rPr lang="cs-CZ" dirty="0" smtClean="0"/>
              <a:t>Období </a:t>
            </a:r>
            <a:r>
              <a:rPr lang="cs-CZ" dirty="0" err="1" smtClean="0"/>
              <a:t>eneolitu</a:t>
            </a:r>
            <a:r>
              <a:rPr lang="cs-CZ" dirty="0" smtClean="0"/>
              <a:t> přineslo poznání:</a:t>
            </a:r>
          </a:p>
          <a:p>
            <a:pPr marL="0" indent="0">
              <a:buNone/>
            </a:pPr>
            <a:r>
              <a:rPr lang="cs-CZ" dirty="0" smtClean="0"/>
              <a:t>a) bronzu		b) železa		</a:t>
            </a:r>
            <a:r>
              <a:rPr lang="cs-CZ" dirty="0" smtClean="0">
                <a:solidFill>
                  <a:srgbClr val="FF0000"/>
                </a:solidFill>
              </a:rPr>
              <a:t>c) mědi</a:t>
            </a:r>
          </a:p>
          <a:p>
            <a:r>
              <a:rPr lang="cs-CZ" dirty="0" smtClean="0"/>
              <a:t>Společnost v období </a:t>
            </a:r>
            <a:r>
              <a:rPr lang="cs-CZ" dirty="0" err="1" smtClean="0"/>
              <a:t>eneolitu</a:t>
            </a:r>
            <a:r>
              <a:rPr lang="cs-CZ" dirty="0" smtClean="0"/>
              <a:t> byla:</a:t>
            </a:r>
          </a:p>
          <a:p>
            <a:pPr marL="0" indent="0">
              <a:buNone/>
            </a:pPr>
            <a:r>
              <a:rPr lang="cs-CZ" dirty="0" smtClean="0"/>
              <a:t>a) matriarchální	b) vzdělaná 	</a:t>
            </a:r>
            <a:r>
              <a:rPr lang="cs-CZ" dirty="0" smtClean="0">
                <a:solidFill>
                  <a:srgbClr val="FF0000"/>
                </a:solidFill>
              </a:rPr>
              <a:t>c) patriarchální</a:t>
            </a:r>
          </a:p>
          <a:p>
            <a:r>
              <a:rPr lang="cs-CZ" dirty="0" smtClean="0"/>
              <a:t>Které označení nepatří mezi megalitické stavby?</a:t>
            </a:r>
          </a:p>
          <a:p>
            <a:pPr marL="0" indent="0">
              <a:buNone/>
            </a:pPr>
            <a:r>
              <a:rPr lang="cs-CZ" dirty="0" smtClean="0"/>
              <a:t>a) dolmen		b) menhir		</a:t>
            </a:r>
            <a:r>
              <a:rPr lang="cs-CZ" dirty="0" smtClean="0">
                <a:solidFill>
                  <a:srgbClr val="FF0000"/>
                </a:solidFill>
              </a:rPr>
              <a:t>c) stalaktit </a:t>
            </a:r>
          </a:p>
          <a:p>
            <a:r>
              <a:rPr lang="cs-CZ" dirty="0" smtClean="0"/>
              <a:t>Zpracování mědi za studena nazýváme:</a:t>
            </a:r>
          </a:p>
          <a:p>
            <a:pPr marL="0" indent="0">
              <a:buNone/>
            </a:pPr>
            <a:r>
              <a:rPr lang="cs-CZ" dirty="0" smtClean="0"/>
              <a:t>a) Kování		b) odlévání		</a:t>
            </a:r>
            <a:r>
              <a:rPr lang="cs-CZ" dirty="0" smtClean="0">
                <a:solidFill>
                  <a:srgbClr val="FF0000"/>
                </a:solidFill>
              </a:rPr>
              <a:t>c) tepání</a:t>
            </a:r>
            <a:endParaRPr lang="cs-CZ" dirty="0">
              <a:solidFill>
                <a:srgbClr val="FF0000"/>
              </a:solidFill>
            </a:endParaRPr>
          </a:p>
        </p:txBody>
      </p:sp>
    </p:spTree>
    <p:extLst>
      <p:ext uri="{BB962C8B-B14F-4D97-AF65-F5344CB8AC3E}">
        <p14:creationId xmlns:p14="http://schemas.microsoft.com/office/powerpoint/2010/main" val="24350754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
          </p:nvPr>
        </p:nvSpPr>
        <p:spPr/>
        <p:txBody>
          <a:bodyPr/>
          <a:lstStyle/>
          <a:p>
            <a:r>
              <a:rPr lang="cs-CZ" smtClean="0"/>
              <a:t>ILUSTRACE </a:t>
            </a:r>
            <a:r>
              <a:rPr lang="en-US" smtClean="0"/>
              <a:t>www.office.microsoft.com</a:t>
            </a:r>
            <a:endParaRPr lang="cs-CZ" dirty="0"/>
          </a:p>
          <a:p>
            <a:pPr marL="0" indent="0">
              <a:buNone/>
            </a:pPr>
            <a:endParaRPr lang="cs-CZ" dirty="0"/>
          </a:p>
        </p:txBody>
      </p:sp>
    </p:spTree>
    <p:extLst>
      <p:ext uri="{BB962C8B-B14F-4D97-AF65-F5344CB8AC3E}">
        <p14:creationId xmlns:p14="http://schemas.microsoft.com/office/powerpoint/2010/main" val="177179244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171</TotalTime>
  <Words>426</Words>
  <Application>Microsoft Office PowerPoint</Application>
  <PresentationFormat>Předvádění na obrazovce (4:3)</PresentationFormat>
  <Paragraphs>112</Paragraphs>
  <Slides>15</Slides>
  <Notes>1</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Medián</vt:lpstr>
      <vt:lpstr>Prezentace aplikace PowerPoint</vt:lpstr>
      <vt:lpstr>ANOTACE</vt:lpstr>
      <vt:lpstr>DOBA KAMENNÁ</vt:lpstr>
      <vt:lpstr>TEST č.1:</vt:lpstr>
      <vt:lpstr>TEST č.1:</vt:lpstr>
      <vt:lpstr>OSÍDLENÍ ČESKÝCH ZEMÍ</vt:lpstr>
      <vt:lpstr>TEST č.2:</vt:lpstr>
      <vt:lpstr>TEST č.2:</vt:lpstr>
      <vt:lpstr>TEST č.3:</vt:lpstr>
      <vt:lpstr>TEST č.3:</vt:lpstr>
      <vt:lpstr>Dokážeš opravit nesprávná tvrzení o období neolitickém?</vt:lpstr>
      <vt:lpstr>Dokážeš opravit nesprávná tvrzení o období neolitickém?</vt:lpstr>
      <vt:lpstr>TEST č.4:</vt:lpstr>
      <vt:lpstr>TEST č.4:</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Demeter</dc:creator>
  <cp:lastModifiedBy>Demeter</cp:lastModifiedBy>
  <cp:revision>42</cp:revision>
  <dcterms:created xsi:type="dcterms:W3CDTF">2011-10-24T19:01:56Z</dcterms:created>
  <dcterms:modified xsi:type="dcterms:W3CDTF">2011-11-08T21:00:16Z</dcterms:modified>
</cp:coreProperties>
</file>