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C325C-9ED9-4B93-928D-B217B5C154C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92F0A-E3B3-408A-843A-33E9A8E197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VY_42_INOVACE_34_2_Lineární rovnice – rovnice se závorkami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výrazů na odstraňování závorek a následné vyřešení lineární rovnice se závorkami. Poté příklady na řešení lineárních rovnic se závorkami.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864908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Rovnice se závorkami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– odstraňování závorek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     a ∙ (b + c) =</a:t>
            </a:r>
          </a:p>
          <a:p>
            <a:pPr marL="0" indent="0">
              <a:buNone/>
            </a:pPr>
            <a:r>
              <a:rPr lang="cs-CZ" dirty="0" smtClean="0"/>
              <a:t>Příklady:</a:t>
            </a:r>
          </a:p>
          <a:p>
            <a:pPr marL="0" indent="0">
              <a:buNone/>
            </a:pPr>
            <a:r>
              <a:rPr lang="cs-CZ" dirty="0" smtClean="0"/>
              <a:t>3 ∙ (a + b) =</a:t>
            </a:r>
          </a:p>
          <a:p>
            <a:pPr marL="0" indent="0">
              <a:buNone/>
            </a:pPr>
            <a:r>
              <a:rPr lang="cs-CZ" dirty="0" smtClean="0"/>
              <a:t>(2c + 3d) ∙ 6 =</a:t>
            </a:r>
          </a:p>
          <a:p>
            <a:pPr marL="0" indent="0">
              <a:buNone/>
            </a:pPr>
            <a:r>
              <a:rPr lang="cs-CZ" dirty="0" smtClean="0"/>
              <a:t>–1 ∙ (2x + 6) =</a:t>
            </a:r>
          </a:p>
          <a:p>
            <a:pPr marL="0" indent="0">
              <a:buNone/>
            </a:pPr>
            <a:r>
              <a:rPr lang="cs-CZ" dirty="0" smtClean="0"/>
              <a:t>–3 ∙ (1 – 4s) =</a:t>
            </a:r>
          </a:p>
          <a:p>
            <a:pPr marL="0" indent="0" algn="just">
              <a:buNone/>
            </a:pPr>
            <a:r>
              <a:rPr lang="cs-CZ" dirty="0"/>
              <a:t>(–3 + 6p) </a:t>
            </a:r>
            <a:r>
              <a:rPr lang="cs-CZ" dirty="0" smtClean="0"/>
              <a:t>∙ 0,5 =</a:t>
            </a:r>
          </a:p>
          <a:p>
            <a:pPr marL="0" indent="0">
              <a:buNone/>
            </a:pPr>
            <a:r>
              <a:rPr lang="cs-CZ" dirty="0" smtClean="0"/>
              <a:t>–0,3 </a:t>
            </a:r>
            <a:r>
              <a:rPr lang="cs-CZ" dirty="0"/>
              <a:t>∙ </a:t>
            </a:r>
            <a:r>
              <a:rPr lang="cs-CZ" dirty="0" smtClean="0"/>
              <a:t>(10x </a:t>
            </a:r>
            <a:r>
              <a:rPr lang="cs-CZ" dirty="0"/>
              <a:t>–</a:t>
            </a:r>
            <a:r>
              <a:rPr lang="cs-CZ" dirty="0" smtClean="0"/>
              <a:t> 7)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30718" y="1600924"/>
            <a:ext cx="10342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ab</a:t>
            </a:r>
            <a:endParaRPr lang="cs-CZ" sz="6600" dirty="0"/>
          </a:p>
        </p:txBody>
      </p:sp>
      <p:sp>
        <p:nvSpPr>
          <p:cNvPr id="5" name="Oblouk 4"/>
          <p:cNvSpPr/>
          <p:nvPr/>
        </p:nvSpPr>
        <p:spPr>
          <a:xfrm>
            <a:off x="1763688" y="1556792"/>
            <a:ext cx="1152128" cy="504056"/>
          </a:xfrm>
          <a:prstGeom prst="arc">
            <a:avLst>
              <a:gd name="adj1" fmla="val 10543723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239433">
            <a:off x="1763688" y="1400728"/>
            <a:ext cx="2448272" cy="936104"/>
          </a:xfrm>
          <a:prstGeom prst="arc">
            <a:avLst>
              <a:gd name="adj1" fmla="val 1075868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24326" y="1600924"/>
            <a:ext cx="15600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+ </a:t>
            </a:r>
            <a:r>
              <a:rPr lang="cs-CZ" sz="6600" dirty="0" err="1" smtClean="0"/>
              <a:t>ac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3758" y="3284984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3a + 3b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33798" y="3861048"/>
            <a:ext cx="1798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12c + 18d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437112"/>
            <a:ext cx="1375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–2x – 6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05806" y="5076473"/>
            <a:ext cx="1566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 + 12s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68161" y="5652537"/>
            <a:ext cx="1725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–1,5 + 3p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6228601"/>
            <a:ext cx="1686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–3x + 2,1</a:t>
            </a:r>
            <a:endParaRPr lang="cs-CZ" sz="32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54024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/>
      <p:bldP spid="16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 se závorkami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		    2 ∙ (3x – 2) + </a:t>
            </a:r>
            <a:r>
              <a:rPr lang="cs-CZ" dirty="0" err="1" smtClean="0"/>
              <a:t>2</a:t>
            </a:r>
            <a:r>
              <a:rPr lang="cs-CZ" dirty="0" smtClean="0"/>
              <a:t>	= 4 – 3 ∙ (x – 4)</a:t>
            </a:r>
          </a:p>
          <a:p>
            <a:pPr>
              <a:buNone/>
            </a:pPr>
            <a:r>
              <a:rPr lang="cs-CZ" dirty="0" smtClean="0"/>
              <a:t>  					=</a:t>
            </a:r>
          </a:p>
          <a:p>
            <a:pPr>
              <a:buNone/>
            </a:pPr>
            <a:r>
              <a:rPr lang="cs-CZ" dirty="0" smtClean="0"/>
              <a:t>  					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        9x – 2	= 16</a:t>
            </a:r>
          </a:p>
          <a:p>
            <a:pPr>
              <a:buNone/>
            </a:pPr>
            <a:r>
              <a:rPr lang="cs-CZ" dirty="0" smtClean="0"/>
              <a:t>  				     9x	= 18</a:t>
            </a:r>
          </a:p>
          <a:p>
            <a:pPr>
              <a:buNone/>
            </a:pPr>
            <a:r>
              <a:rPr lang="cs-CZ" dirty="0" smtClean="0"/>
              <a:t>    			       </a:t>
            </a:r>
            <a:r>
              <a:rPr lang="cs-CZ" u="dbl" dirty="0" smtClean="0"/>
              <a:t>x	= 2</a:t>
            </a:r>
          </a:p>
          <a:p>
            <a:pPr>
              <a:buNone/>
            </a:pPr>
            <a:r>
              <a:rPr lang="cs-CZ" sz="2400" dirty="0" err="1" smtClean="0"/>
              <a:t>Zk</a:t>
            </a:r>
            <a:r>
              <a:rPr lang="cs-CZ" sz="2400" dirty="0" smtClean="0"/>
              <a:t>.:</a:t>
            </a:r>
          </a:p>
          <a:p>
            <a:pPr>
              <a:buNone/>
            </a:pPr>
            <a:r>
              <a:rPr lang="cs-CZ" dirty="0" smtClean="0"/>
              <a:t>L(2) = </a:t>
            </a:r>
            <a:r>
              <a:rPr lang="cs-CZ" dirty="0" err="1" smtClean="0"/>
              <a:t>2</a:t>
            </a:r>
            <a:r>
              <a:rPr lang="cs-CZ" dirty="0" smtClean="0"/>
              <a:t> ∙ (3 ∙ 2 – 2) +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P(2) = 4 – 3 ∙ (2 – 4) =</a:t>
            </a:r>
          </a:p>
          <a:p>
            <a:pPr>
              <a:buNone/>
            </a:pPr>
            <a:r>
              <a:rPr lang="cs-CZ" dirty="0" smtClean="0"/>
              <a:t>L(2) = P(2)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060848"/>
            <a:ext cx="1770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6x – 4 + 2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35617" y="2060848"/>
            <a:ext cx="1978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– 3x + 12</a:t>
            </a:r>
            <a:endParaRPr lang="cs-CZ" sz="32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597620" y="2564904"/>
            <a:ext cx="43204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117900" y="2564904"/>
            <a:ext cx="43204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101676" y="2564904"/>
            <a:ext cx="504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821756" y="2564904"/>
            <a:ext cx="360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500032" y="2564904"/>
            <a:ext cx="360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837980" y="2564904"/>
            <a:ext cx="468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59832" y="2628201"/>
            <a:ext cx="1170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6x – 2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17232" y="2628201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 – 3x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31500" y="2636912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+ 3x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31500" y="3140968"/>
            <a:ext cx="942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+ 2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65417" y="3708321"/>
            <a:ext cx="941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: 9 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5157192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∙ 4 + 2 =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30793" y="515719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5724545"/>
            <a:ext cx="2244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– 3 ∙ (–2) =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5724545"/>
            <a:ext cx="1745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– (–6) =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57245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02348" y="3081154"/>
            <a:ext cx="57499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Jsou – li v rovnici závorky,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tak je nejdříve odstraníme.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3081154"/>
            <a:ext cx="5794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Poté rovnici zjednodušíme.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500"/>
                            </p:stCondLst>
                            <p:childTnLst>
                              <p:par>
                                <p:cTn id="5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3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8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3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8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3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8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3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8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3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4" grpId="1"/>
      <p:bldP spid="25" grpId="0"/>
      <p:bldP spid="2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a proveďte zkoušku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3 ∙ (x + 1) = 9</a:t>
            </a:r>
          </a:p>
          <a:p>
            <a:pPr>
              <a:buNone/>
            </a:pPr>
            <a:r>
              <a:rPr lang="cs-CZ" sz="5400" dirty="0" smtClean="0"/>
              <a:t>5 ∙ (2 – y) – 15 = 0</a:t>
            </a:r>
          </a:p>
          <a:p>
            <a:pPr>
              <a:buNone/>
            </a:pPr>
            <a:r>
              <a:rPr lang="cs-CZ" sz="5400" dirty="0" smtClean="0"/>
              <a:t>6z – (z – 2) = 4,5</a:t>
            </a:r>
          </a:p>
          <a:p>
            <a:pPr>
              <a:buNone/>
            </a:pPr>
            <a:r>
              <a:rPr lang="cs-CZ" sz="5400" dirty="0" smtClean="0"/>
              <a:t>2 ∙ (t – 8) = t + 6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78810" y="1569566"/>
            <a:ext cx="15536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u="dbl" dirty="0" smtClean="0"/>
              <a:t>x = 2</a:t>
            </a:r>
            <a:endParaRPr lang="cs-CZ" sz="5400" u="dbl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78810" y="2577678"/>
            <a:ext cx="18389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u="dbl" dirty="0" smtClean="0"/>
              <a:t>y = –1</a:t>
            </a:r>
            <a:endParaRPr lang="cs-CZ" sz="5400" u="dbl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43643" y="3573016"/>
            <a:ext cx="19928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u="dbl" dirty="0" smtClean="0"/>
              <a:t>z = 0,5</a:t>
            </a:r>
            <a:endParaRPr lang="cs-CZ" sz="5400" u="dbl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43643" y="4581128"/>
            <a:ext cx="17780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u="dbl" dirty="0" smtClean="0"/>
              <a:t>t = 22</a:t>
            </a:r>
            <a:endParaRPr lang="cs-CZ" sz="54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a proveďte zkoušku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400" dirty="0" smtClean="0"/>
              <a:t>3 ∙ (a – 1) = 2 ∙ (a + 1)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6 ∙ (3 – b) = –3 ∙ (1 – 5b)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0,5 ∙ (3 – c) = 0,2 ∙ (2 – 3c) + 1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2 – 3 ∙ (4 + d) = 2 ∙ (2 + d) + 6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78810" y="1481589"/>
            <a:ext cx="1200970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100" u="dbl" dirty="0" smtClean="0"/>
              <a:t>a = 5</a:t>
            </a:r>
            <a:endParaRPr lang="cs-CZ" sz="4100" u="dbl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78810" y="2708920"/>
            <a:ext cx="13035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b = 1</a:t>
            </a:r>
            <a:endParaRPr lang="cs-CZ" sz="4400" u="dbl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43643" y="3933056"/>
            <a:ext cx="15263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c = –1</a:t>
            </a:r>
            <a:endParaRPr lang="cs-CZ" sz="4400" u="dbl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43643" y="5179839"/>
            <a:ext cx="15840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d = –4</a:t>
            </a:r>
            <a:endParaRPr lang="cs-CZ" sz="44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287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526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Opakování – odstraňování závorek</vt:lpstr>
      <vt:lpstr>Rovnice se závorkami</vt:lpstr>
      <vt:lpstr>Vyřešte rovnici a proveďte zkoušku</vt:lpstr>
      <vt:lpstr>Vyřešte rovnici a proveďte zkoušku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Roman</dc:creator>
  <cp:lastModifiedBy>Roman</cp:lastModifiedBy>
  <cp:revision>13</cp:revision>
  <dcterms:created xsi:type="dcterms:W3CDTF">2013-04-14T05:53:44Z</dcterms:created>
  <dcterms:modified xsi:type="dcterms:W3CDTF">2013-05-03T20:19:08Z</dcterms:modified>
</cp:coreProperties>
</file>