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3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C21792E-1E61-4687-BAC8-E9185C47D6AB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DD6F16-8F43-4D93-B077-79D18780F7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059137"/>
              </p:ext>
            </p:extLst>
          </p:nvPr>
        </p:nvGraphicFramePr>
        <p:xfrm>
          <a:off x="900113" y="1628775"/>
          <a:ext cx="7569200" cy="4118559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6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Oběhová soustava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VY_32_INOVACE_1_06_PR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18.3.2013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Výklad k učivu o oběhové soustavě v lidském těle, složení krve a jak pracuje naše srdce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672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OBĚHOVÉ ÚSTROJÍ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/>
              <a:t>TVOŘÍ:</a:t>
            </a:r>
          </a:p>
          <a:p>
            <a:r>
              <a:rPr lang="cs-CZ" dirty="0" smtClean="0"/>
              <a:t>Srdce</a:t>
            </a:r>
          </a:p>
          <a:p>
            <a:r>
              <a:rPr lang="cs-CZ" dirty="0" smtClean="0"/>
              <a:t>Cévy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Zajišťují nepřetržitý průtok krve celým tělem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24744"/>
            <a:ext cx="417646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978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KREV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b="1" dirty="0" smtClean="0"/>
              <a:t>Rozvádí do celého těla:</a:t>
            </a:r>
          </a:p>
          <a:p>
            <a:r>
              <a:rPr lang="cs-CZ" dirty="0" smtClean="0"/>
              <a:t>Kyslík</a:t>
            </a:r>
          </a:p>
          <a:p>
            <a:r>
              <a:rPr lang="cs-CZ" dirty="0" smtClean="0"/>
              <a:t>Živiny</a:t>
            </a:r>
          </a:p>
          <a:p>
            <a:r>
              <a:rPr lang="cs-CZ" dirty="0" smtClean="0"/>
              <a:t>Další látky(</a:t>
            </a:r>
            <a:r>
              <a:rPr lang="cs-CZ" dirty="0" err="1" smtClean="0"/>
              <a:t>např.vitamíny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3500" b="1" dirty="0" smtClean="0"/>
              <a:t>Odvádí z těla:</a:t>
            </a:r>
          </a:p>
          <a:p>
            <a:r>
              <a:rPr lang="cs-CZ" dirty="0" smtClean="0"/>
              <a:t>Oxid uhličitý</a:t>
            </a:r>
          </a:p>
          <a:p>
            <a:r>
              <a:rPr lang="cs-CZ" dirty="0" smtClean="0"/>
              <a:t>Jiné škodlivé látky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919" y="1484783"/>
            <a:ext cx="4032450" cy="40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91" y="33674"/>
            <a:ext cx="1860684" cy="1595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 KRVE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2710644" cy="4929411"/>
          </a:xfrm>
        </p:spPr>
        <p:txBody>
          <a:bodyPr>
            <a:normAutofit fontScale="77500" lnSpcReduction="20000"/>
          </a:bodyPr>
          <a:lstStyle/>
          <a:p>
            <a:r>
              <a:rPr lang="cs-CZ" sz="3800" b="1" dirty="0" smtClean="0"/>
              <a:t> Červené</a:t>
            </a:r>
            <a:r>
              <a:rPr lang="cs-CZ" b="1" dirty="0" smtClean="0"/>
              <a:t> </a:t>
            </a:r>
            <a:r>
              <a:rPr lang="cs-CZ" sz="3800" b="1" dirty="0" smtClean="0"/>
              <a:t>krvinky</a:t>
            </a:r>
            <a:r>
              <a:rPr lang="cs-CZ" dirty="0" smtClean="0"/>
              <a:t>-váží </a:t>
            </a:r>
            <a:r>
              <a:rPr lang="cs-CZ" b="1" dirty="0" smtClean="0"/>
              <a:t>na sebe kyslík</a:t>
            </a:r>
          </a:p>
          <a:p>
            <a:endParaRPr lang="cs-CZ" dirty="0" smtClean="0"/>
          </a:p>
          <a:p>
            <a:r>
              <a:rPr lang="cs-CZ" sz="3800" b="1" dirty="0" smtClean="0"/>
              <a:t>Bílé krvinky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3800" b="1" dirty="0" smtClean="0"/>
              <a:t>Krevní destičky</a:t>
            </a:r>
            <a:r>
              <a:rPr lang="cs-CZ" dirty="0" smtClean="0"/>
              <a:t>-zabezpečují srážlivost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3800" b="1" dirty="0" smtClean="0"/>
              <a:t>Krevní plazma</a:t>
            </a:r>
            <a:endParaRPr lang="cs-CZ" sz="3800" b="1" dirty="0"/>
          </a:p>
        </p:txBody>
      </p:sp>
      <p:sp>
        <p:nvSpPr>
          <p:cNvPr id="6" name="Ovál 5"/>
          <p:cNvSpPr/>
          <p:nvPr/>
        </p:nvSpPr>
        <p:spPr>
          <a:xfrm>
            <a:off x="3167844" y="2000399"/>
            <a:ext cx="2952328" cy="31683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067944" y="2636912"/>
            <a:ext cx="288032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67944" y="3356992"/>
            <a:ext cx="288032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44008" y="2816932"/>
            <a:ext cx="216024" cy="3960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563888" y="3111610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48064" y="3717032"/>
            <a:ext cx="50405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292080" y="3861048"/>
            <a:ext cx="10801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400092" y="3861048"/>
            <a:ext cx="10801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3959932" y="4437112"/>
            <a:ext cx="45719" cy="45719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4112332" y="4589512"/>
            <a:ext cx="45719" cy="45719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4860032" y="4612371"/>
            <a:ext cx="97160" cy="68962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163361" y="3897108"/>
            <a:ext cx="48599" cy="179964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663" y="3398838"/>
            <a:ext cx="66675" cy="6667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063" y="3551238"/>
            <a:ext cx="66675" cy="6667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463" y="3703638"/>
            <a:ext cx="66675" cy="6667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863" y="3856038"/>
            <a:ext cx="66675" cy="6667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</p:pic>
      <p:cxnSp>
        <p:nvCxnSpPr>
          <p:cNvPr id="23" name="Přímá spojnice se šipkou 22"/>
          <p:cNvCxnSpPr/>
          <p:nvPr/>
        </p:nvCxnSpPr>
        <p:spPr>
          <a:xfrm flipH="1" flipV="1">
            <a:off x="2915816" y="2000399"/>
            <a:ext cx="1296144" cy="79017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2699792" y="3014954"/>
            <a:ext cx="2592288" cy="106211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6" idx="2"/>
          </p:cNvCxnSpPr>
          <p:nvPr/>
        </p:nvCxnSpPr>
        <p:spPr>
          <a:xfrm flipH="1" flipV="1">
            <a:off x="2339752" y="3987090"/>
            <a:ext cx="1620180" cy="47288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3167844" y="4941168"/>
            <a:ext cx="1188132" cy="57606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65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POKUS č.1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036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Nyní se podíváme pod mikroskop na složení krve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Co vidíme?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632"/>
            <a:ext cx="1511052" cy="1503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Michal\AppData\Local\Microsoft\Windows\Temporary Internet Files\Content.IE5\2BLGC635\MP900401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61800"/>
            <a:ext cx="4896544" cy="326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474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SRDCE-CÉVY-TEPNY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Srdce</a:t>
            </a:r>
            <a:r>
              <a:rPr lang="cs-CZ" dirty="0" smtClean="0"/>
              <a:t> je:</a:t>
            </a:r>
          </a:p>
          <a:p>
            <a:r>
              <a:rPr lang="cs-CZ" dirty="0" smtClean="0"/>
              <a:t>dutý sval</a:t>
            </a:r>
            <a:endParaRPr lang="cs-CZ" dirty="0"/>
          </a:p>
          <a:p>
            <a:r>
              <a:rPr lang="cs-CZ" dirty="0" smtClean="0"/>
              <a:t>Pumpa</a:t>
            </a:r>
          </a:p>
          <a:p>
            <a:r>
              <a:rPr lang="cs-CZ" dirty="0" smtClean="0"/>
              <a:t>Okysličuje krev</a:t>
            </a:r>
          </a:p>
          <a:p>
            <a:endParaRPr lang="cs-CZ" dirty="0"/>
          </a:p>
          <a:p>
            <a:r>
              <a:rPr lang="cs-CZ" sz="3600" b="1" dirty="0" smtClean="0"/>
              <a:t>Tělní tepny</a:t>
            </a:r>
            <a:r>
              <a:rPr lang="cs-CZ" dirty="0" smtClean="0"/>
              <a:t> rozvádí krev po celém těle</a:t>
            </a:r>
          </a:p>
          <a:p>
            <a:r>
              <a:rPr lang="cs-CZ" sz="3600" b="1" dirty="0" smtClean="0"/>
              <a:t>Tělními žilami</a:t>
            </a:r>
            <a:r>
              <a:rPr lang="cs-CZ" dirty="0" smtClean="0"/>
              <a:t> se krev vrací zpět do srdce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496" y="1153344"/>
            <a:ext cx="3355776" cy="33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64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POKUS č.2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5122912" cy="4641379"/>
          </a:xfrm>
        </p:spPr>
        <p:txBody>
          <a:bodyPr>
            <a:normAutofit fontScale="47500" lnSpcReduction="20000"/>
          </a:bodyPr>
          <a:lstStyle/>
          <a:p>
            <a:r>
              <a:rPr lang="cs-CZ" sz="5800" b="1" dirty="0" smtClean="0"/>
              <a:t>Nahmatejte si na dolní straně zápěstí tep</a:t>
            </a:r>
          </a:p>
          <a:p>
            <a:r>
              <a:rPr lang="cs-CZ" sz="5800" b="1" dirty="0" smtClean="0"/>
              <a:t>Spočítejte, kolik úderů (tepů) za minutu ucítíte</a:t>
            </a:r>
          </a:p>
          <a:p>
            <a:pPr marL="0" indent="0">
              <a:buNone/>
            </a:pPr>
            <a:endParaRPr lang="cs-CZ" sz="5800" b="1" dirty="0" smtClean="0"/>
          </a:p>
          <a:p>
            <a:endParaRPr lang="cs-CZ" sz="5800" b="1" dirty="0"/>
          </a:p>
          <a:p>
            <a:endParaRPr lang="cs-CZ" sz="5800" b="1" dirty="0" smtClean="0"/>
          </a:p>
          <a:p>
            <a:r>
              <a:rPr lang="cs-CZ" sz="5800" b="1" dirty="0" smtClean="0"/>
              <a:t>Udělejte 20 dřepů a znovu si spočítejte svůj tep</a:t>
            </a:r>
          </a:p>
          <a:p>
            <a:r>
              <a:rPr lang="cs-CZ" sz="5800" b="1" dirty="0" smtClean="0"/>
              <a:t>Obě měření si zapiš a porovnej</a:t>
            </a:r>
          </a:p>
          <a:p>
            <a:endParaRPr lang="cs-CZ" sz="3600" b="1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Michal\AppData\Local\Microsoft\Windows\Temporary Internet Files\Content.IE5\2BLGC635\MP900425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990" y="1196752"/>
            <a:ext cx="3563888" cy="236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chal\AppData\Local\Microsoft\Windows\Temporary Internet Files\Content.IE5\41CQ2ZGK\MC900186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477" y="4509120"/>
            <a:ext cx="1816913" cy="17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93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Zdroj textu:</a:t>
            </a:r>
            <a:endParaRPr lang="cs-CZ" sz="3600" b="1" u="sng" dirty="0" smtClean="0"/>
          </a:p>
          <a:p>
            <a:pPr marL="0" indent="0">
              <a:buNone/>
            </a:pPr>
            <a:r>
              <a:rPr lang="cs-CZ" sz="2800" dirty="0" smtClean="0"/>
              <a:t>KHOLOVÁ, H. Přírodověda pro 5. ročník, Život na zemi. 1. vyd. Liberec: Alter, 1997. ISBN 80-85775-61-1. s.47</a:t>
            </a:r>
          </a:p>
          <a:p>
            <a:endParaRPr lang="cs-CZ" dirty="0" smtClean="0"/>
          </a:p>
          <a:p>
            <a:r>
              <a:rPr lang="cs-CZ" b="1" u="sng" dirty="0" smtClean="0"/>
              <a:t>Zdroj obrázků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Galerie MS Office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09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212</TotalTime>
  <Words>227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OBĚHOVÉ ÚSTROJÍ</vt:lpstr>
      <vt:lpstr>KREV</vt:lpstr>
      <vt:lpstr>SLOŽENÍ KRVE</vt:lpstr>
      <vt:lpstr>POKUS č.1</vt:lpstr>
      <vt:lpstr>SRDCE-CÉVY-TEPNY</vt:lpstr>
      <vt:lpstr>POKUS č.2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14</cp:revision>
  <dcterms:created xsi:type="dcterms:W3CDTF">2013-03-16T16:14:23Z</dcterms:created>
  <dcterms:modified xsi:type="dcterms:W3CDTF">2013-03-24T20:17:28Z</dcterms:modified>
</cp:coreProperties>
</file>