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8" r:id="rId3"/>
    <p:sldId id="259" r:id="rId4"/>
    <p:sldId id="260" r:id="rId5"/>
    <p:sldId id="261" r:id="rId6"/>
    <p:sldId id="267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74C3B6E7-02B5-4A64-9CA9-3911BD94F1A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4E55612-7535-459D-97D1-D49D0A9F9F7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4C3B6E7-02B5-4A64-9CA9-3911BD94F1A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4E55612-7535-459D-97D1-D49D0A9F9F7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74C3B6E7-02B5-4A64-9CA9-3911BD94F1A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4E55612-7535-459D-97D1-D49D0A9F9F7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4C3B6E7-02B5-4A64-9CA9-3911BD94F1A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4E55612-7535-459D-97D1-D49D0A9F9F7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74C3B6E7-02B5-4A64-9CA9-3911BD94F1A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4E55612-7535-459D-97D1-D49D0A9F9F7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74C3B6E7-02B5-4A64-9CA9-3911BD94F1A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4E55612-7535-459D-97D1-D49D0A9F9F7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3B6E7-02B5-4A64-9CA9-3911BD94F1A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55612-7535-459D-97D1-D49D0A9F9F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4C3B6E7-02B5-4A64-9CA9-3911BD94F1A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4E55612-7535-459D-97D1-D49D0A9F9F7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3174421"/>
              </p:ext>
            </p:extLst>
          </p:nvPr>
        </p:nvGraphicFramePr>
        <p:xfrm>
          <a:off x="899592" y="1640745"/>
          <a:ext cx="7569200" cy="399256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Přírodověda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Trávící a vylučovací soustava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3.-5.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VY_32_INOVACE_1_08_PR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21.3.2013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Materiál slouží k výkladové hodině o trávící a vylučovací soustavě v lidském těle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267" y="34534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771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TRÁVÍCÍ SOUSTAVA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600" b="1" u="sng" dirty="0"/>
              <a:t>Funkce: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/>
              <a:t>Umožňuje příjem potravy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/>
              <a:t>Zpracovává potravu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/>
              <a:t>Živiny z potravy jsou vstřebávány a rozvedeny krví do celého těla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88640"/>
            <a:ext cx="2188840" cy="21888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6297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Ústní dutina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3200" dirty="0"/>
              <a:t>Potrava je v ústech:</a:t>
            </a:r>
          </a:p>
          <a:p>
            <a:pPr>
              <a:lnSpc>
                <a:spcPct val="90000"/>
              </a:lnSpc>
            </a:pPr>
            <a:r>
              <a:rPr lang="cs-CZ" sz="3200" dirty="0"/>
              <a:t>Rozkousána a </a:t>
            </a:r>
          </a:p>
          <a:p>
            <a:pPr>
              <a:lnSpc>
                <a:spcPct val="90000"/>
              </a:lnSpc>
            </a:pPr>
            <a:r>
              <a:rPr lang="cs-CZ" sz="3200" dirty="0"/>
              <a:t>Smíchána se slinami</a:t>
            </a:r>
          </a:p>
          <a:p>
            <a:pPr>
              <a:lnSpc>
                <a:spcPct val="90000"/>
              </a:lnSpc>
            </a:pPr>
            <a:endParaRPr lang="cs-CZ" dirty="0"/>
          </a:p>
          <a:p>
            <a:pPr>
              <a:lnSpc>
                <a:spcPct val="90000"/>
              </a:lnSpc>
            </a:pPr>
            <a:r>
              <a:rPr lang="cs-CZ" sz="3200" b="1" dirty="0"/>
              <a:t>Jaký je význam slin?</a:t>
            </a:r>
          </a:p>
          <a:p>
            <a:pPr>
              <a:lnSpc>
                <a:spcPct val="90000"/>
              </a:lnSpc>
            </a:pPr>
            <a:r>
              <a:rPr lang="cs-CZ" sz="3200" dirty="0"/>
              <a:t>Umožňují polykat</a:t>
            </a:r>
          </a:p>
          <a:p>
            <a:pPr>
              <a:lnSpc>
                <a:spcPct val="90000"/>
              </a:lnSpc>
            </a:pPr>
            <a:r>
              <a:rPr lang="cs-CZ" sz="3200" dirty="0"/>
              <a:t>(slinné žlázy),</a:t>
            </a:r>
          </a:p>
          <a:p>
            <a:pPr>
              <a:lnSpc>
                <a:spcPct val="90000"/>
              </a:lnSpc>
            </a:pPr>
            <a:endParaRPr lang="cs-CZ" b="1" dirty="0" smtClean="0"/>
          </a:p>
          <a:p>
            <a:pPr>
              <a:lnSpc>
                <a:spcPct val="90000"/>
              </a:lnSpc>
            </a:pPr>
            <a:r>
              <a:rPr lang="cs-CZ" b="1" dirty="0" smtClean="0"/>
              <a:t>DENNĚ </a:t>
            </a:r>
            <a:r>
              <a:rPr lang="cs-CZ" b="1" dirty="0"/>
              <a:t>VYPRODUKUJEME 1 – 2L SLIN</a:t>
            </a:r>
          </a:p>
          <a:p>
            <a:pPr>
              <a:lnSpc>
                <a:spcPct val="90000"/>
              </a:lnSpc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692696"/>
            <a:ext cx="3205358" cy="3205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93856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Části trávící soustavy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marL="609600" indent="-609600">
              <a:buFontTx/>
              <a:buAutoNum type="arabicPeriod"/>
            </a:pPr>
            <a:r>
              <a:rPr lang="cs-CZ" sz="3200" b="1" dirty="0"/>
              <a:t>Ústní dutina</a:t>
            </a:r>
          </a:p>
          <a:p>
            <a:pPr marL="609600" indent="-609600">
              <a:buFontTx/>
              <a:buAutoNum type="arabicPeriod"/>
            </a:pPr>
            <a:r>
              <a:rPr lang="cs-CZ" sz="3200" b="1" dirty="0"/>
              <a:t>Hltan, jícen</a:t>
            </a:r>
          </a:p>
          <a:p>
            <a:pPr marL="609600" indent="-609600">
              <a:buFontTx/>
              <a:buAutoNum type="arabicPeriod"/>
            </a:pPr>
            <a:r>
              <a:rPr lang="cs-CZ" sz="3200" b="1" dirty="0"/>
              <a:t>Žaludek –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sz="3200" dirty="0" smtClean="0"/>
              <a:t>žaludeční </a:t>
            </a:r>
            <a:r>
              <a:rPr lang="cs-CZ" sz="3200" dirty="0"/>
              <a:t>šťávy, 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štěpení </a:t>
            </a:r>
            <a:r>
              <a:rPr lang="cs-CZ" sz="3200" dirty="0"/>
              <a:t>potravy</a:t>
            </a:r>
          </a:p>
          <a:p>
            <a:pPr marL="609600" indent="-609600">
              <a:buFontTx/>
              <a:buAutoNum type="arabicPeriod"/>
            </a:pPr>
            <a:endParaRPr lang="cs-CZ" dirty="0"/>
          </a:p>
          <a:p>
            <a:pPr marL="609600" indent="-609600">
              <a:buFontTx/>
              <a:buAutoNum type="arabicPeriod"/>
            </a:pPr>
            <a:endParaRPr lang="cs-CZ" dirty="0"/>
          </a:p>
          <a:p>
            <a:pPr marL="609600" indent="-609600">
              <a:buFontTx/>
              <a:buNone/>
            </a:pPr>
            <a:endParaRPr lang="cs-CZ" dirty="0"/>
          </a:p>
          <a:p>
            <a:pPr marL="609600" indent="-609600">
              <a:buFontTx/>
              <a:buAutoNum type="arabicPeriod"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370239"/>
            <a:ext cx="4680520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>
            <a:off x="4355976" y="1916832"/>
            <a:ext cx="1512168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 flipV="1">
            <a:off x="4067944" y="2204864"/>
            <a:ext cx="2160240" cy="28803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067944" y="2492896"/>
            <a:ext cx="216024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419872" y="3212976"/>
            <a:ext cx="3312368" cy="79208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0312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836712"/>
            <a:ext cx="5987008" cy="5289451"/>
          </a:xfrm>
        </p:spPr>
        <p:txBody>
          <a:bodyPr>
            <a:noAutofit/>
          </a:bodyPr>
          <a:lstStyle/>
          <a:p>
            <a:pPr marL="609600" indent="-609600">
              <a:buFontTx/>
              <a:buAutoNum type="arabicPeriod" startAt="4"/>
            </a:pPr>
            <a:r>
              <a:rPr lang="cs-CZ" sz="3200" b="1" dirty="0"/>
              <a:t>Tenké střevo </a:t>
            </a:r>
          </a:p>
          <a:p>
            <a:pPr marL="0" indent="0">
              <a:buNone/>
            </a:pPr>
            <a:r>
              <a:rPr lang="cs-CZ" sz="3200" dirty="0" smtClean="0"/>
              <a:t> – </a:t>
            </a:r>
            <a:r>
              <a:rPr lang="cs-CZ" sz="3200" dirty="0"/>
              <a:t>další štěpení potravy </a:t>
            </a:r>
          </a:p>
          <a:p>
            <a:pPr marL="0" indent="0">
              <a:buNone/>
            </a:pPr>
            <a:r>
              <a:rPr lang="cs-CZ" sz="3200" dirty="0" smtClean="0"/>
              <a:t> - </a:t>
            </a:r>
            <a:r>
              <a:rPr lang="cs-CZ" sz="3200" dirty="0"/>
              <a:t>stěnami tenkého střeva se živiny </a:t>
            </a:r>
            <a:r>
              <a:rPr lang="cs-CZ" sz="3200" dirty="0" smtClean="0"/>
              <a:t>    	vstřebávají </a:t>
            </a:r>
            <a:r>
              <a:rPr lang="cs-CZ" sz="3200" dirty="0"/>
              <a:t>do </a:t>
            </a:r>
            <a:r>
              <a:rPr lang="cs-CZ" sz="3200" dirty="0" smtClean="0"/>
              <a:t>krve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5.    </a:t>
            </a:r>
            <a:r>
              <a:rPr lang="cs-CZ" sz="3200" b="1" dirty="0" smtClean="0"/>
              <a:t>Tlusté </a:t>
            </a:r>
            <a:r>
              <a:rPr lang="cs-CZ" sz="3200" b="1" dirty="0"/>
              <a:t>střevo</a:t>
            </a:r>
          </a:p>
          <a:p>
            <a:pPr marL="742950" indent="-742950">
              <a:buAutoNum type="arabicPeriod" startAt="6"/>
            </a:pPr>
            <a:r>
              <a:rPr lang="cs-CZ" sz="3200" b="1" dirty="0" smtClean="0"/>
              <a:t>Konečník</a:t>
            </a:r>
            <a:r>
              <a:rPr lang="cs-CZ" sz="3200" dirty="0" smtClean="0"/>
              <a:t> </a:t>
            </a:r>
            <a:r>
              <a:rPr lang="cs-CZ" sz="3200" dirty="0"/>
              <a:t>– odchází nestrávené </a:t>
            </a:r>
            <a:r>
              <a:rPr lang="cs-CZ" sz="3200" dirty="0" smtClean="0"/>
              <a:t>zbytky</a:t>
            </a:r>
          </a:p>
          <a:p>
            <a:pPr marL="0" indent="0">
              <a:buNone/>
            </a:pPr>
            <a:r>
              <a:rPr lang="cs-CZ" sz="2800" b="1" dirty="0" smtClean="0"/>
              <a:t>POTRAVA </a:t>
            </a:r>
            <a:r>
              <a:rPr lang="cs-CZ" sz="2800" b="1" dirty="0"/>
              <a:t>PROJDE CELÝM TRÁVÍCÍM ÚSTROJÍM  </a:t>
            </a:r>
            <a:r>
              <a:rPr lang="cs-CZ" sz="2800" b="1" dirty="0" smtClean="0"/>
              <a:t>ASI  ZA 24H</a:t>
            </a:r>
            <a:endParaRPr lang="cs-CZ" sz="28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6867" y="3059450"/>
            <a:ext cx="3249870" cy="3249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>
            <a:off x="5499577" y="1196752"/>
            <a:ext cx="1952743" cy="41044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4966129" y="3347333"/>
            <a:ext cx="2630207" cy="152182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5012948" y="4437112"/>
            <a:ext cx="2439372" cy="12241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Pěticípá hvězda 13"/>
          <p:cNvSpPr/>
          <p:nvPr/>
        </p:nvSpPr>
        <p:spPr>
          <a:xfrm>
            <a:off x="4860032" y="3275325"/>
            <a:ext cx="144016" cy="144016"/>
          </a:xfrm>
          <a:prstGeom prst="star5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4932040" y="4365104"/>
            <a:ext cx="144016" cy="144016"/>
          </a:xfrm>
          <a:prstGeom prst="star5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6cípá hvězda 15"/>
          <p:cNvSpPr/>
          <p:nvPr/>
        </p:nvSpPr>
        <p:spPr>
          <a:xfrm flipH="1" flipV="1">
            <a:off x="5508105" y="1196753"/>
            <a:ext cx="128900" cy="137236"/>
          </a:xfrm>
          <a:prstGeom prst="star6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773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názvy trávící </a:t>
            </a:r>
            <a:r>
              <a:rPr lang="cs-CZ" dirty="0" smtClean="0"/>
              <a:t>soustavy: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3466" y="1988840"/>
            <a:ext cx="3964758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2623466" y="2276872"/>
            <a:ext cx="1690029" cy="7200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4860032" y="2996952"/>
            <a:ext cx="1584176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4860032" y="2492896"/>
            <a:ext cx="1296144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5364088" y="4185084"/>
            <a:ext cx="1080120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555776" y="4293096"/>
            <a:ext cx="1368152" cy="72008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5148064" y="4941168"/>
            <a:ext cx="7200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5220072" y="5013176"/>
            <a:ext cx="1224136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4860032" y="5877272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8194" idx="2"/>
          </p:cNvCxnSpPr>
          <p:nvPr/>
        </p:nvCxnSpPr>
        <p:spPr>
          <a:xfrm>
            <a:off x="4605845" y="5877272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4860032" y="5805264"/>
            <a:ext cx="1296144" cy="28803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3099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Trávení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cs-CZ" sz="3600" dirty="0"/>
              <a:t>Do žaludku se vejdou 2 l stráveného jídla</a:t>
            </a:r>
          </a:p>
          <a:p>
            <a:pPr>
              <a:lnSpc>
                <a:spcPct val="90000"/>
              </a:lnSpc>
            </a:pPr>
            <a:r>
              <a:rPr lang="cs-CZ" sz="4000" b="1" u="sng" dirty="0"/>
              <a:t>Nejhůře stravitelná</a:t>
            </a:r>
            <a:r>
              <a:rPr lang="cs-CZ" sz="3600" dirty="0"/>
              <a:t>:</a:t>
            </a:r>
          </a:p>
          <a:p>
            <a:pPr>
              <a:lnSpc>
                <a:spcPct val="90000"/>
              </a:lnSpc>
            </a:pPr>
            <a:r>
              <a:rPr lang="cs-CZ" sz="3600" dirty="0"/>
              <a:t>Obsahují hodně tuků, </a:t>
            </a:r>
            <a:r>
              <a:rPr lang="cs-CZ" sz="3600" dirty="0" smtClean="0"/>
              <a:t>např.</a:t>
            </a:r>
            <a:endParaRPr lang="cs-CZ" sz="3600" dirty="0"/>
          </a:p>
          <a:p>
            <a:pPr>
              <a:lnSpc>
                <a:spcPct val="90000"/>
              </a:lnSpc>
            </a:pPr>
            <a:r>
              <a:rPr lang="cs-CZ" sz="3600" dirty="0"/>
              <a:t>Dorty, </a:t>
            </a:r>
            <a:r>
              <a:rPr lang="cs-CZ" sz="3600" dirty="0" smtClean="0"/>
              <a:t>záviny…</a:t>
            </a:r>
            <a:endParaRPr lang="cs-CZ" sz="3600" dirty="0"/>
          </a:p>
          <a:p>
            <a:pPr>
              <a:lnSpc>
                <a:spcPct val="90000"/>
              </a:lnSpc>
            </a:pPr>
            <a:endParaRPr lang="cs-CZ" sz="3600" dirty="0"/>
          </a:p>
          <a:p>
            <a:pPr>
              <a:lnSpc>
                <a:spcPct val="90000"/>
              </a:lnSpc>
            </a:pPr>
            <a:r>
              <a:rPr lang="cs-CZ" sz="4000" b="1" u="sng" dirty="0"/>
              <a:t>Rychleji stavitelná</a:t>
            </a:r>
            <a:r>
              <a:rPr lang="cs-CZ" sz="3600" dirty="0"/>
              <a:t>:</a:t>
            </a:r>
          </a:p>
          <a:p>
            <a:pPr>
              <a:lnSpc>
                <a:spcPct val="90000"/>
              </a:lnSpc>
            </a:pPr>
            <a:r>
              <a:rPr lang="cs-CZ" sz="3600" dirty="0"/>
              <a:t>Brambory, </a:t>
            </a:r>
            <a:r>
              <a:rPr lang="cs-CZ" sz="3600" dirty="0" smtClean="0"/>
              <a:t>chléb, zelenina…</a:t>
            </a:r>
            <a:endParaRPr lang="cs-CZ" sz="3600" dirty="0"/>
          </a:p>
          <a:p>
            <a:pPr>
              <a:lnSpc>
                <a:spcPct val="90000"/>
              </a:lnSpc>
            </a:pPr>
            <a:r>
              <a:rPr lang="cs-CZ" sz="3600" dirty="0"/>
              <a:t>TRÁVENÍ TRVÁ 2 AŽ 6 HODIN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836712"/>
            <a:ext cx="2426568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5098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VYLUČOVACÍ SOUSTAVA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/>
              <a:t>Voda</a:t>
            </a:r>
            <a:r>
              <a:rPr lang="cs-CZ" sz="2800" dirty="0"/>
              <a:t> je přítomna ve všech lidských orgánech</a:t>
            </a:r>
          </a:p>
          <a:p>
            <a:r>
              <a:rPr lang="cs-CZ" sz="2800" b="1" dirty="0"/>
              <a:t>Voda</a:t>
            </a:r>
            <a:r>
              <a:rPr lang="cs-CZ" sz="2800" dirty="0"/>
              <a:t> tvoří asi 2/3 hmotnosti našeho těla</a:t>
            </a:r>
          </a:p>
          <a:p>
            <a:r>
              <a:rPr lang="cs-CZ" sz="2800" b="1" dirty="0"/>
              <a:t>Voda</a:t>
            </a:r>
            <a:r>
              <a:rPr lang="cs-CZ" sz="2800" dirty="0"/>
              <a:t> je </a:t>
            </a:r>
            <a:r>
              <a:rPr lang="cs-CZ" sz="2800" dirty="0" smtClean="0"/>
              <a:t>součástí krve</a:t>
            </a:r>
            <a:endParaRPr lang="cs-CZ" sz="2800" dirty="0"/>
          </a:p>
          <a:p>
            <a:r>
              <a:rPr lang="cs-CZ" sz="2800" b="1" dirty="0"/>
              <a:t>Voda</a:t>
            </a:r>
            <a:r>
              <a:rPr lang="cs-CZ" sz="2800" dirty="0"/>
              <a:t> se podílí na vyrovnávání tělesné teploty</a:t>
            </a:r>
          </a:p>
          <a:p>
            <a:r>
              <a:rPr lang="cs-CZ" sz="2800" b="1" dirty="0"/>
              <a:t>Voda</a:t>
            </a:r>
            <a:r>
              <a:rPr lang="cs-CZ" sz="2800" dirty="0"/>
              <a:t> je v moči</a:t>
            </a:r>
          </a:p>
          <a:p>
            <a:pPr>
              <a:buFontTx/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933056"/>
            <a:ext cx="2924944" cy="2924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9150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765175"/>
            <a:ext cx="7570787" cy="633413"/>
          </a:xfrm>
        </p:spPr>
        <p:txBody>
          <a:bodyPr>
            <a:noAutofit/>
          </a:bodyPr>
          <a:lstStyle/>
          <a:p>
            <a:r>
              <a:rPr lang="cs-CZ" sz="4000" b="1" dirty="0"/>
              <a:t>Vylučování</a:t>
            </a:r>
            <a:br>
              <a:rPr lang="cs-CZ" sz="4000" b="1" dirty="0"/>
            </a:br>
            <a:endParaRPr lang="cs-CZ" sz="4000" b="1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marL="609600" indent="-609600"/>
            <a:r>
              <a:rPr lang="cs-CZ" sz="3600" b="1" u="sng" dirty="0"/>
              <a:t>Tělo vytváří a zbavuje se</a:t>
            </a:r>
            <a:r>
              <a:rPr lang="cs-CZ" dirty="0"/>
              <a:t>:</a:t>
            </a:r>
          </a:p>
          <a:p>
            <a:pPr marL="609600" indent="-609600">
              <a:buFontTx/>
              <a:buAutoNum type="arabicPeriod"/>
            </a:pPr>
            <a:r>
              <a:rPr lang="cs-CZ" sz="3200" dirty="0"/>
              <a:t>Oxidu uhličitého</a:t>
            </a:r>
          </a:p>
          <a:p>
            <a:pPr marL="609600" indent="-609600">
              <a:buFontTx/>
              <a:buAutoNum type="arabicPeriod"/>
            </a:pPr>
            <a:r>
              <a:rPr lang="cs-CZ" sz="3200" dirty="0"/>
              <a:t>Pevných nestrávených zbytků potravy</a:t>
            </a:r>
          </a:p>
          <a:p>
            <a:pPr marL="609600" indent="-609600">
              <a:buFontTx/>
              <a:buAutoNum type="arabicPeriod"/>
            </a:pPr>
            <a:r>
              <a:rPr lang="cs-CZ" sz="3200" dirty="0"/>
              <a:t>Tekutého odpadu – močová soustava</a:t>
            </a:r>
          </a:p>
          <a:p>
            <a:pPr marL="609600" indent="-609600">
              <a:buFontTx/>
              <a:buAutoNum type="arabicPeriod"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3490" y="3984044"/>
            <a:ext cx="2397284" cy="23972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60511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Močová soustava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609600" indent="-609600"/>
            <a:r>
              <a:rPr lang="cs-CZ" sz="3600" b="1" u="sng" dirty="0"/>
              <a:t>Složení</a:t>
            </a:r>
          </a:p>
          <a:p>
            <a:pPr marL="609600" indent="-609600">
              <a:buFontTx/>
              <a:buAutoNum type="arabicPeriod"/>
            </a:pPr>
            <a:r>
              <a:rPr lang="cs-CZ" sz="3600" dirty="0"/>
              <a:t>Ledviny</a:t>
            </a:r>
          </a:p>
          <a:p>
            <a:pPr marL="609600" indent="-609600">
              <a:buFontTx/>
              <a:buAutoNum type="arabicPeriod"/>
            </a:pPr>
            <a:r>
              <a:rPr lang="cs-CZ" sz="3600" dirty="0"/>
              <a:t>Močovody</a:t>
            </a:r>
          </a:p>
          <a:p>
            <a:pPr marL="609600" indent="-609600">
              <a:buFontTx/>
              <a:buAutoNum type="arabicPeriod"/>
            </a:pPr>
            <a:r>
              <a:rPr lang="cs-CZ" sz="3600" dirty="0"/>
              <a:t>Močový měchýř</a:t>
            </a:r>
          </a:p>
          <a:p>
            <a:pPr marL="609600" indent="-609600">
              <a:buFontTx/>
              <a:buAutoNum type="arabicPeriod"/>
            </a:pPr>
            <a:r>
              <a:rPr lang="cs-CZ" sz="3600" dirty="0"/>
              <a:t>Močová trubice</a:t>
            </a:r>
          </a:p>
          <a:p>
            <a:pPr marL="609600" indent="-609600"/>
            <a:endParaRPr lang="cs-CZ" dirty="0"/>
          </a:p>
          <a:p>
            <a:pPr marL="609600" indent="-609600">
              <a:buFontTx/>
              <a:buNone/>
            </a:pPr>
            <a:r>
              <a:rPr lang="cs-CZ" sz="3600" b="1" dirty="0"/>
              <a:t>PIJ HODNĚ TEKUTIN! 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5600" y="764704"/>
            <a:ext cx="2692896" cy="367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53358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Použitá literatura: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marL="342900" lvl="0" indent="-342900">
              <a:spcBef>
                <a:spcPct val="20000"/>
              </a:spcBef>
              <a:buClr>
                <a:srgbClr val="F0A22E"/>
              </a:buClr>
              <a:buFont typeface="Wingdings 2"/>
              <a:buChar char=""/>
            </a:pPr>
            <a:r>
              <a:rPr lang="cs-CZ" sz="2800" dirty="0">
                <a:solidFill>
                  <a:srgbClr val="4E3B30"/>
                </a:solidFill>
                <a:latin typeface="Franklin Gothic Book"/>
              </a:rPr>
              <a:t>Použitá literatura:</a:t>
            </a:r>
          </a:p>
          <a:p>
            <a:pPr marL="342900" lvl="0" indent="-342900">
              <a:spcBef>
                <a:spcPct val="20000"/>
              </a:spcBef>
              <a:buClr>
                <a:srgbClr val="F0A22E"/>
              </a:buClr>
              <a:buFont typeface="Wingdings 2"/>
              <a:buChar char=""/>
            </a:pPr>
            <a:r>
              <a:rPr lang="cs-CZ" sz="2800" dirty="0">
                <a:solidFill>
                  <a:srgbClr val="4E3B30"/>
                </a:solidFill>
                <a:latin typeface="Franklin Gothic Book"/>
              </a:rPr>
              <a:t>JURČÁK, J. Přírodověda 5. ročník. Vyd. Olomouc: </a:t>
            </a:r>
            <a:r>
              <a:rPr lang="cs-CZ" sz="2800" dirty="0" err="1">
                <a:solidFill>
                  <a:srgbClr val="4E3B30"/>
                </a:solidFill>
                <a:latin typeface="Franklin Gothic Book"/>
              </a:rPr>
              <a:t>Prodos</a:t>
            </a:r>
            <a:r>
              <a:rPr lang="cs-CZ" sz="2800" dirty="0">
                <a:solidFill>
                  <a:srgbClr val="4E3B30"/>
                </a:solidFill>
                <a:latin typeface="Franklin Gothic Book"/>
              </a:rPr>
              <a:t>, 1996. ISBN 80-85806-41-X. </a:t>
            </a:r>
            <a:endParaRPr lang="cs-CZ" sz="2800" dirty="0" smtClean="0">
              <a:solidFill>
                <a:srgbClr val="4E3B30"/>
              </a:solidFill>
              <a:latin typeface="Franklin Gothic Book"/>
            </a:endParaRPr>
          </a:p>
          <a:p>
            <a:pPr marL="342900" lvl="0" indent="-342900">
              <a:spcBef>
                <a:spcPct val="20000"/>
              </a:spcBef>
              <a:buClr>
                <a:srgbClr val="F0A22E"/>
              </a:buClr>
              <a:buFont typeface="Wingdings 2"/>
              <a:buChar char=""/>
            </a:pPr>
            <a:r>
              <a:rPr lang="cs-CZ" sz="2800" dirty="0" smtClean="0">
                <a:solidFill>
                  <a:srgbClr val="4E3B30"/>
                </a:solidFill>
                <a:latin typeface="Franklin Gothic Book"/>
              </a:rPr>
              <a:t>KHOLOVÁ</a:t>
            </a:r>
            <a:r>
              <a:rPr lang="cs-CZ" sz="2800" dirty="0">
                <a:solidFill>
                  <a:srgbClr val="4E3B30"/>
                </a:solidFill>
                <a:latin typeface="Franklin Gothic Book"/>
              </a:rPr>
              <a:t>, H. Přírodověda pro 5. ročník, Život na zemi. 1. vyd. Liberec: Alter, 1997. ISBN 80-85775-61-1. </a:t>
            </a:r>
            <a:endParaRPr lang="cs-CZ" sz="2800" dirty="0" smtClean="0">
              <a:solidFill>
                <a:srgbClr val="4E3B30"/>
              </a:solidFill>
              <a:latin typeface="Franklin Gothic Book"/>
            </a:endParaRPr>
          </a:p>
          <a:p>
            <a:pPr marL="342900" lvl="0" indent="-342900">
              <a:spcBef>
                <a:spcPct val="20000"/>
              </a:spcBef>
              <a:buClr>
                <a:srgbClr val="F0A22E"/>
              </a:buClr>
              <a:buFont typeface="Wingdings 2"/>
              <a:buChar char=""/>
            </a:pPr>
            <a:r>
              <a:rPr lang="cs-CZ" sz="2800" dirty="0" smtClean="0">
                <a:solidFill>
                  <a:srgbClr val="4E3B30"/>
                </a:solidFill>
                <a:latin typeface="Franklin Gothic Book"/>
              </a:rPr>
              <a:t>Zdroj </a:t>
            </a:r>
            <a:r>
              <a:rPr lang="cs-CZ" sz="2800" dirty="0">
                <a:solidFill>
                  <a:srgbClr val="4E3B30"/>
                </a:solidFill>
                <a:latin typeface="Franklin Gothic Book"/>
              </a:rPr>
              <a:t>obrázků:</a:t>
            </a:r>
          </a:p>
          <a:p>
            <a:pPr marL="342900" lvl="0" indent="-342900">
              <a:spcBef>
                <a:spcPct val="20000"/>
              </a:spcBef>
              <a:buClr>
                <a:srgbClr val="F0A22E"/>
              </a:buClr>
              <a:buFont typeface="Wingdings 2"/>
              <a:buChar char=""/>
            </a:pPr>
            <a:r>
              <a:rPr lang="cs-CZ" sz="3200" dirty="0">
                <a:solidFill>
                  <a:srgbClr val="4E3B30"/>
                </a:solidFill>
                <a:latin typeface="Franklin Gothic Book"/>
              </a:rPr>
              <a:t>Galerie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1123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121</TotalTime>
  <Words>311</Words>
  <Application>Microsoft Office PowerPoint</Application>
  <PresentationFormat>Předvádění na obrazovce (4:3)</PresentationFormat>
  <Paragraphs>86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TRÁVÍCÍ SOUSTAVA</vt:lpstr>
      <vt:lpstr>Ústní dutina</vt:lpstr>
      <vt:lpstr>Části trávící soustavy</vt:lpstr>
      <vt:lpstr>Prezentace aplikace PowerPoint</vt:lpstr>
      <vt:lpstr>Doplň názvy trávící soustavy:</vt:lpstr>
      <vt:lpstr>Trávení </vt:lpstr>
      <vt:lpstr>VYLUČOVACÍ SOUSTAVA</vt:lpstr>
      <vt:lpstr>Vylučování </vt:lpstr>
      <vt:lpstr>Močová soustava</vt:lpstr>
      <vt:lpstr>Použitá literatura: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Michal</dc:creator>
  <cp:lastModifiedBy>Michal</cp:lastModifiedBy>
  <cp:revision>11</cp:revision>
  <dcterms:created xsi:type="dcterms:W3CDTF">2013-03-17T17:37:45Z</dcterms:created>
  <dcterms:modified xsi:type="dcterms:W3CDTF">2013-03-24T18:39:18Z</dcterms:modified>
</cp:coreProperties>
</file>