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74" r:id="rId2"/>
    <p:sldId id="271" r:id="rId3"/>
    <p:sldId id="256" r:id="rId4"/>
    <p:sldId id="257" r:id="rId5"/>
    <p:sldId id="258" r:id="rId6"/>
    <p:sldId id="269" r:id="rId7"/>
    <p:sldId id="259" r:id="rId8"/>
    <p:sldId id="260" r:id="rId9"/>
    <p:sldId id="261" r:id="rId10"/>
    <p:sldId id="273" r:id="rId11"/>
    <p:sldId id="262" r:id="rId12"/>
    <p:sldId id="263" r:id="rId13"/>
    <p:sldId id="264" r:id="rId14"/>
    <p:sldId id="272" r:id="rId15"/>
    <p:sldId id="265" r:id="rId16"/>
    <p:sldId id="266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</a:t>
          </a:r>
          <a:r>
            <a:rPr lang="cs-CZ" sz="2000" baseline="0" dirty="0" smtClean="0">
              <a:solidFill>
                <a:srgbClr val="FF0000"/>
              </a:solidFill>
            </a:rPr>
            <a:t>32</a:t>
          </a:r>
          <a:r>
            <a:rPr lang="cs-CZ" sz="2000" baseline="0" dirty="0" smtClean="0"/>
            <a:t>_INOVACE_</a:t>
          </a:r>
          <a:r>
            <a:rPr lang="cs-CZ" sz="2000" baseline="0" dirty="0" smtClean="0">
              <a:solidFill>
                <a:srgbClr val="FF0000"/>
              </a:solidFill>
            </a:rPr>
            <a:t>11_D_12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Linda Tůmová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D</a:t>
          </a:r>
          <a:r>
            <a:rPr lang="cs-CZ" sz="2000" dirty="0" smtClean="0">
              <a:solidFill>
                <a:srgbClr val="FF0000"/>
              </a:solidFill>
            </a:rPr>
            <a:t> – 6.B – Doba bronzová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182BD2B-F9EC-442B-9528-A59703156D9F}" type="presOf" srcId="{4C35D32F-0EAB-4CD7-82EE-45574DC2A586}" destId="{890E4F0B-2866-4A3F-A3C7-2A14B1797930}" srcOrd="1" destOrd="0" presId="urn:microsoft.com/office/officeart/2005/8/layout/target3"/>
    <dgm:cxn modelId="{B3159EB9-8CD3-402E-ACE2-9AB235E47512}" type="presOf" srcId="{B651F6E3-6281-48DB-9319-2AEAFDAE7572}" destId="{619D679B-A015-4ECF-8348-D1034C574F40}" srcOrd="0" destOrd="0" presId="urn:microsoft.com/office/officeart/2005/8/layout/target3"/>
    <dgm:cxn modelId="{4BD168ED-60CA-4DA6-972A-3FDFD79689CB}" type="presOf" srcId="{4C35D32F-0EAB-4CD7-82EE-45574DC2A586}" destId="{8BEBB6EC-1DAA-4CAC-8A25-BC0FCBD5DBD5}" srcOrd="0" destOrd="0" presId="urn:microsoft.com/office/officeart/2005/8/layout/target3"/>
    <dgm:cxn modelId="{D2B0D502-07DE-4262-B2BD-8B2BEFD9AA22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0695D94-1B51-4A18-B258-D1F0FDA49D1B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03A4F41-FFF2-4660-A967-751961F9353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9769FF4-0FFE-47A9-B02F-B9639EA0DD0E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A376EF1-1532-43A7-B955-ACD9F01AC925}" type="presOf" srcId="{D1D4F407-5343-4D3F-B5B9-D407B03CAEB4}" destId="{AED2198E-93D5-4001-81B4-73124B309672}" srcOrd="1" destOrd="0" presId="urn:microsoft.com/office/officeart/2005/8/layout/target3"/>
    <dgm:cxn modelId="{205E0A6F-D363-4089-8E84-CA564ADC6F13}" type="presOf" srcId="{757F3AB3-0718-4624-B441-E567A8F0AB56}" destId="{333A1088-737F-45CB-B68E-254E46348037}" srcOrd="0" destOrd="0" presId="urn:microsoft.com/office/officeart/2005/8/layout/target3"/>
    <dgm:cxn modelId="{79E1111F-03D3-40F2-B22A-FCC934D929EA}" type="presOf" srcId="{D1B46980-6531-4606-95E6-44980827E919}" destId="{2BE915AB-18AA-4053-B92C-3BFC9ED204BB}" srcOrd="1" destOrd="0" presId="urn:microsoft.com/office/officeart/2005/8/layout/target3"/>
    <dgm:cxn modelId="{E7BB7983-A402-4023-B988-51161B1E36E5}" type="presOf" srcId="{D8197B8C-B260-4A16-BDF4-0947B075E274}" destId="{5A5FFA88-C948-4069-8E93-59FA12366E83}" srcOrd="1" destOrd="0" presId="urn:microsoft.com/office/officeart/2005/8/layout/target3"/>
    <dgm:cxn modelId="{721AB97F-A36C-4CD0-B5B9-F65AF8BE9985}" type="presParOf" srcId="{333A1088-737F-45CB-B68E-254E46348037}" destId="{F5ABB229-8D3B-4694-996A-96F23CF14429}" srcOrd="0" destOrd="0" presId="urn:microsoft.com/office/officeart/2005/8/layout/target3"/>
    <dgm:cxn modelId="{6A38A4DB-2531-482D-BCBB-501A3F6F6A55}" type="presParOf" srcId="{333A1088-737F-45CB-B68E-254E46348037}" destId="{F41139FD-01EE-4571-8B17-4FB00FC51163}" srcOrd="1" destOrd="0" presId="urn:microsoft.com/office/officeart/2005/8/layout/target3"/>
    <dgm:cxn modelId="{61B36E62-B419-4A7C-8F4C-200EB36A4F2C}" type="presParOf" srcId="{333A1088-737F-45CB-B68E-254E46348037}" destId="{D005CE8C-CC26-4C3E-AC11-E15060ECD759}" srcOrd="2" destOrd="0" presId="urn:microsoft.com/office/officeart/2005/8/layout/target3"/>
    <dgm:cxn modelId="{F45DC1C8-81C8-4920-9D6F-9595DB98ACFC}" type="presParOf" srcId="{333A1088-737F-45CB-B68E-254E46348037}" destId="{2C702D82-9B77-49B7-9568-BB8EB47C3372}" srcOrd="3" destOrd="0" presId="urn:microsoft.com/office/officeart/2005/8/layout/target3"/>
    <dgm:cxn modelId="{D2F4F8D2-B3FB-4517-8FDA-D5A9005FAB21}" type="presParOf" srcId="{333A1088-737F-45CB-B68E-254E46348037}" destId="{A52A0455-90FF-4808-ABD0-F02540D31D5A}" srcOrd="4" destOrd="0" presId="urn:microsoft.com/office/officeart/2005/8/layout/target3"/>
    <dgm:cxn modelId="{6AD51381-A08E-4BA1-92F2-66217EC7D795}" type="presParOf" srcId="{333A1088-737F-45CB-B68E-254E46348037}" destId="{6140AFEC-043D-4C43-A2F9-D0F5331DF3A3}" srcOrd="5" destOrd="0" presId="urn:microsoft.com/office/officeart/2005/8/layout/target3"/>
    <dgm:cxn modelId="{8D3BCC0A-E1D4-43DA-AC6A-CE11FE8F1BA1}" type="presParOf" srcId="{333A1088-737F-45CB-B68E-254E46348037}" destId="{9358AC05-5D7D-4327-9F80-1AD486AEA664}" srcOrd="6" destOrd="0" presId="urn:microsoft.com/office/officeart/2005/8/layout/target3"/>
    <dgm:cxn modelId="{068E3F69-3CC6-4900-A1F5-E9C59BBBC50E}" type="presParOf" srcId="{333A1088-737F-45CB-B68E-254E46348037}" destId="{313FC574-E1CD-4FB4-B054-0B805CE0447D}" srcOrd="7" destOrd="0" presId="urn:microsoft.com/office/officeart/2005/8/layout/target3"/>
    <dgm:cxn modelId="{A535854B-A9C2-4D74-A778-C1A9F4B5C787}" type="presParOf" srcId="{333A1088-737F-45CB-B68E-254E46348037}" destId="{619D679B-A015-4ECF-8348-D1034C574F40}" srcOrd="8" destOrd="0" presId="urn:microsoft.com/office/officeart/2005/8/layout/target3"/>
    <dgm:cxn modelId="{BBB784BB-FAA2-43B0-AE21-17DA0CACDABC}" type="presParOf" srcId="{333A1088-737F-45CB-B68E-254E46348037}" destId="{322283A8-4A27-4CDA-BAE3-F381106A9174}" srcOrd="9" destOrd="0" presId="urn:microsoft.com/office/officeart/2005/8/layout/target3"/>
    <dgm:cxn modelId="{2995445C-48E2-4475-908C-83C09172DD00}" type="presParOf" srcId="{333A1088-737F-45CB-B68E-254E46348037}" destId="{FFC9F71D-1B4F-4AD9-A4A6-86ADEFC8AF5C}" srcOrd="10" destOrd="0" presId="urn:microsoft.com/office/officeart/2005/8/layout/target3"/>
    <dgm:cxn modelId="{ECFE1143-5ABE-4824-9F59-16D729E9E4B9}" type="presParOf" srcId="{333A1088-737F-45CB-B68E-254E46348037}" destId="{25B08C86-7E15-44DC-BE7F-FFB55DD49D12}" srcOrd="11" destOrd="0" presId="urn:microsoft.com/office/officeart/2005/8/layout/target3"/>
    <dgm:cxn modelId="{39178B47-B77E-41D6-9A25-F5024970545F}" type="presParOf" srcId="{333A1088-737F-45CB-B68E-254E46348037}" destId="{76644BE8-9D7C-4C09-B250-3D10AF48CBB7}" srcOrd="12" destOrd="0" presId="urn:microsoft.com/office/officeart/2005/8/layout/target3"/>
    <dgm:cxn modelId="{CF798C06-FC65-4EFA-A168-5C986140F0C6}" type="presParOf" srcId="{333A1088-737F-45CB-B68E-254E46348037}" destId="{EE85B701-7295-41C0-BA7A-34D3756A2AE6}" srcOrd="13" destOrd="0" presId="urn:microsoft.com/office/officeart/2005/8/layout/target3"/>
    <dgm:cxn modelId="{E79928BB-37AF-4F41-B6E0-BCEF4640DA50}" type="presParOf" srcId="{333A1088-737F-45CB-B68E-254E46348037}" destId="{8BEBB6EC-1DAA-4CAC-8A25-BC0FCBD5DBD5}" srcOrd="14" destOrd="0" presId="urn:microsoft.com/office/officeart/2005/8/layout/target3"/>
    <dgm:cxn modelId="{E92EC4AA-BB96-4829-902C-A6F8FEA1287B}" type="presParOf" srcId="{333A1088-737F-45CB-B68E-254E46348037}" destId="{AED2198E-93D5-4001-81B4-73124B309672}" srcOrd="15" destOrd="0" presId="urn:microsoft.com/office/officeart/2005/8/layout/target3"/>
    <dgm:cxn modelId="{821ADB93-77A0-42F8-B311-CCCD50343B3C}" type="presParOf" srcId="{333A1088-737F-45CB-B68E-254E46348037}" destId="{2BE915AB-18AA-4053-B92C-3BFC9ED204BB}" srcOrd="16" destOrd="0" presId="urn:microsoft.com/office/officeart/2005/8/layout/target3"/>
    <dgm:cxn modelId="{9FC8F49E-9FF3-4419-B331-F68FCB43BBFD}" type="presParOf" srcId="{333A1088-737F-45CB-B68E-254E46348037}" destId="{6BB5E863-4638-4E1D-BFDE-399D028AC4ED}" srcOrd="17" destOrd="0" presId="urn:microsoft.com/office/officeart/2005/8/layout/target3"/>
    <dgm:cxn modelId="{8E906352-3BC5-4A0F-8033-90668B94FE35}" type="presParOf" srcId="{333A1088-737F-45CB-B68E-254E46348037}" destId="{5A5FFA88-C948-4069-8E93-59FA12366E83}" srcOrd="18" destOrd="0" presId="urn:microsoft.com/office/officeart/2005/8/layout/target3"/>
    <dgm:cxn modelId="{24B72926-5DE2-4466-8EE1-B93A4F3BB9C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90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1750" dist="25400" dir="5400000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90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1750" dist="25400" dir="5400000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Linda Tůmová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90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1750" dist="25400" dir="5400000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</a:t>
          </a:r>
          <a:r>
            <a:rPr lang="cs-CZ" sz="2000" kern="1200" baseline="0" dirty="0" smtClean="0">
              <a:solidFill>
                <a:srgbClr val="FF0000"/>
              </a:solidFill>
            </a:rPr>
            <a:t>32</a:t>
          </a:r>
          <a:r>
            <a:rPr lang="cs-CZ" sz="2000" kern="1200" baseline="0" dirty="0" smtClean="0"/>
            <a:t>_INOVACE_</a:t>
          </a:r>
          <a:r>
            <a:rPr lang="cs-CZ" sz="2000" kern="1200" baseline="0" dirty="0" smtClean="0">
              <a:solidFill>
                <a:srgbClr val="FF0000"/>
              </a:solidFill>
            </a:rPr>
            <a:t>11_D_12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90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1750" dist="25400" dir="5400000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D</a:t>
          </a:r>
          <a:r>
            <a:rPr lang="cs-CZ" sz="2000" kern="1200" dirty="0" smtClean="0">
              <a:solidFill>
                <a:srgbClr val="FF0000"/>
              </a:solidFill>
            </a:rPr>
            <a:t> – 6.B – Doba bronzová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90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1750" dist="25400" dir="5400000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4A1D4B-705E-4059-9A9C-B015468EA5A1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A0D865-77D8-4338-A2C6-8B6BC24D0EE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771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3265044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34427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Font typeface="Wingdings" pitchFamily="2" charset="2"/>
              <a:buChar char="§"/>
            </a:pPr>
            <a:r>
              <a:rPr lang="cs-CZ" dirty="0" smtClean="0"/>
              <a:t>Prezentace je určena k výkladu a osvojení dějepisného učiva     v 6.ročníku. Seznamuje žáky názorně se základními pojmy doby bronzové, vysvětluje rozdíly mezi jednotlivými pohřebními rity, ukazuje přehled archeologických kultur                   na našem území. </a:t>
            </a:r>
          </a:p>
          <a:p>
            <a:pPr algn="just">
              <a:buFont typeface="Wingdings" pitchFamily="2" charset="2"/>
              <a:buChar char="§"/>
            </a:pPr>
            <a:r>
              <a:rPr lang="cs-CZ" dirty="0" smtClean="0"/>
              <a:t>Součástí materiálu jsou úkoly, testové otázky, které ověřují správné chápání pojmů, orientaci v jednotlivých obdobích pravěku, které žáci průběžně plní jako samostatnou práci                     a následně je společně zkontrolujeme. </a:t>
            </a:r>
          </a:p>
          <a:p>
            <a:pPr algn="just">
              <a:buFont typeface="Wingdings" pitchFamily="2" charset="2"/>
              <a:buChar char="§"/>
            </a:pPr>
            <a:r>
              <a:rPr lang="cs-CZ" dirty="0" smtClean="0"/>
              <a:t>Prezentace vyplnila celou vyučovací hodinu, výklad učiva byl názorný a přehledný. Díky plnění jednotlivých úkolů bylo možné upřesnit některé nejasnosti, znovu vysvětlit souvislosti mezi </a:t>
            </a:r>
            <a:r>
              <a:rPr lang="cs-CZ" smtClean="0"/>
              <a:t>jednotlivými pojmy.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4802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HMOTNÁ KULTURA DOBY BRONZOVÉ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BRONZOVÁ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9238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Lidé začali vyrábět slitinu mědi a cínu – BRONZ</a:t>
            </a:r>
          </a:p>
          <a:p>
            <a:r>
              <a:rPr lang="cs-CZ" sz="2800" dirty="0" smtClean="0"/>
              <a:t>Slitina byla tvrdší, křehčejší, pružnější a snáze tavitelná</a:t>
            </a:r>
          </a:p>
          <a:p>
            <a:r>
              <a:rPr lang="cs-CZ" sz="2800" dirty="0"/>
              <a:t>Nový materiál se zpracovával odléváním do kamenných forem (kadlubů) nebo tzv. ztracených forem</a:t>
            </a:r>
          </a:p>
          <a:p>
            <a:r>
              <a:rPr lang="cs-CZ" sz="2800" dirty="0" smtClean="0"/>
              <a:t>Vyrábí se nástroje, šperky a zbraně</a:t>
            </a:r>
          </a:p>
          <a:p>
            <a:r>
              <a:rPr lang="cs-CZ" sz="2800" dirty="0" smtClean="0"/>
              <a:t>Podle nového materiálu pojmenováno období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BRONZOVÁ (2000 – 700 př.n.l.)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3361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700808"/>
            <a:ext cx="8407893" cy="440740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 slitině (bronzu) bylo:</a:t>
            </a:r>
          </a:p>
          <a:p>
            <a:pPr marL="4572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a) více mědi než cínu</a:t>
            </a:r>
          </a:p>
          <a:p>
            <a:pPr marL="4572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b) více cínu než mědi</a:t>
            </a:r>
          </a:p>
          <a:p>
            <a:pPr marL="4572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c) obou kovů stejně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Znáš odpověď?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67944" y="3573016"/>
            <a:ext cx="4457700" cy="269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410361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5" dur="13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13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13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Vyber suroviny, které potřebovali lidé, aby mohli vyrábět bronzové nástroje:</a:t>
            </a:r>
          </a:p>
          <a:p>
            <a:pPr marL="45720" indent="0">
              <a:buNone/>
            </a:pPr>
            <a:r>
              <a:rPr lang="cs-CZ" dirty="0"/>
              <a:t>	</a:t>
            </a:r>
            <a:r>
              <a:rPr lang="cs-CZ" sz="3200" dirty="0"/>
              <a:t>cín</a:t>
            </a:r>
          </a:p>
          <a:p>
            <a:pPr marL="45720" indent="0">
              <a:buNone/>
            </a:pPr>
            <a:r>
              <a:rPr lang="cs-CZ" sz="3200" dirty="0"/>
              <a:t>	železo</a:t>
            </a:r>
          </a:p>
          <a:p>
            <a:pPr marL="45720" indent="0">
              <a:buNone/>
            </a:pPr>
            <a:r>
              <a:rPr lang="cs-CZ" sz="3200" dirty="0"/>
              <a:t>	jantar</a:t>
            </a:r>
          </a:p>
          <a:p>
            <a:pPr marL="45720" indent="0">
              <a:buNone/>
            </a:pPr>
            <a:r>
              <a:rPr lang="cs-CZ" sz="3200" dirty="0"/>
              <a:t>	hlínu			</a:t>
            </a:r>
          </a:p>
          <a:p>
            <a:pPr marL="45720" indent="0">
              <a:buNone/>
            </a:pPr>
            <a:r>
              <a:rPr lang="cs-CZ" sz="3200" dirty="0"/>
              <a:t>	dřevo			</a:t>
            </a:r>
          </a:p>
          <a:p>
            <a:pPr marL="45720" indent="0">
              <a:buNone/>
            </a:pPr>
            <a:r>
              <a:rPr lang="cs-CZ" sz="3200" dirty="0"/>
              <a:t>	vodu			</a:t>
            </a:r>
          </a:p>
          <a:p>
            <a:pPr marL="45720" indent="0">
              <a:buNone/>
            </a:pPr>
            <a:r>
              <a:rPr lang="cs-CZ" sz="3200" dirty="0"/>
              <a:t>	zlato</a:t>
            </a:r>
          </a:p>
          <a:p>
            <a:pPr marL="45720" indent="0">
              <a:buNone/>
            </a:pPr>
            <a:r>
              <a:rPr lang="cs-CZ" sz="3200" dirty="0"/>
              <a:t>	měď			</a:t>
            </a:r>
          </a:p>
          <a:p>
            <a:pPr marL="45720" indent="0">
              <a:buNone/>
            </a:pPr>
            <a:r>
              <a:rPr lang="cs-CZ" sz="3200" dirty="0"/>
              <a:t>	vosk			</a:t>
            </a:r>
          </a:p>
          <a:p>
            <a:pPr marL="45720" indent="0">
              <a:buNone/>
            </a:pPr>
            <a:r>
              <a:rPr lang="cs-CZ" sz="3200" dirty="0"/>
              <a:t>	uhlí</a:t>
            </a:r>
          </a:p>
          <a:p>
            <a:pPr marL="45720" indent="0">
              <a:buNone/>
            </a:pPr>
            <a:r>
              <a:rPr lang="cs-CZ" sz="3200" dirty="0"/>
              <a:t>	kámen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3800" dirty="0" smtClean="0"/>
              <a:t>Potřebovali cín a měď na výrobu slitiny. </a:t>
            </a:r>
          </a:p>
          <a:p>
            <a:r>
              <a:rPr lang="cs-CZ" sz="3800" dirty="0" smtClean="0"/>
              <a:t>Na rozdělání ohně potřebovali dřevo. </a:t>
            </a:r>
          </a:p>
          <a:p>
            <a:r>
              <a:rPr lang="cs-CZ" sz="3800" dirty="0" smtClean="0"/>
              <a:t>Na vytvoření požadované formy využili kámen, vosk a hlínu. </a:t>
            </a:r>
          </a:p>
          <a:p>
            <a:r>
              <a:rPr lang="cs-CZ" sz="3800" dirty="0" smtClean="0"/>
              <a:t>Na ochlazení konečného výrobku mohli použít vodu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Znáš odpověď?</a:t>
            </a:r>
          </a:p>
        </p:txBody>
      </p:sp>
    </p:spTree>
    <p:extLst>
      <p:ext uri="{BB962C8B-B14F-4D97-AF65-F5344CB8AC3E}">
        <p14:creationId xmlns:p14="http://schemas.microsoft.com/office/powerpoint/2010/main" xmlns="" val="4231685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3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4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Podle jednotlivých archeologických kultur dělíme dobu bronzovou na:</a:t>
            </a:r>
          </a:p>
          <a:p>
            <a:pPr marL="4572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a)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STARŠÍ DOBU BRONZOVOU </a:t>
            </a:r>
          </a:p>
          <a:p>
            <a:pPr marL="4572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dirty="0" smtClean="0"/>
              <a:t>(</a:t>
            </a:r>
            <a:r>
              <a:rPr lang="cs-CZ" sz="2800" dirty="0" smtClean="0"/>
              <a:t>ú</a:t>
            </a:r>
            <a:r>
              <a:rPr lang="cs-CZ" sz="2800" dirty="0" smtClean="0"/>
              <a:t>nětická </a:t>
            </a:r>
            <a:r>
              <a:rPr lang="cs-CZ" sz="2800" dirty="0" smtClean="0"/>
              <a:t>kultura)</a:t>
            </a:r>
          </a:p>
          <a:p>
            <a:pPr marL="4572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b)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STŘEDNÍ DOBU BRONZOVOU </a:t>
            </a:r>
          </a:p>
          <a:p>
            <a:pPr marL="4572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(mohylová kultura)</a:t>
            </a:r>
          </a:p>
          <a:p>
            <a:pPr marL="4572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c) </a:t>
            </a: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MLADŠÍ DOBU BRONZOVOU </a:t>
            </a:r>
          </a:p>
          <a:p>
            <a:pPr marL="45720" indent="0">
              <a:buNone/>
            </a:pPr>
            <a:r>
              <a:rPr lang="cs-CZ" sz="2800" dirty="0"/>
              <a:t>		(kultura popelnicových polí)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doby bronzové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68525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KOSTROVÉ HROBY(skrčená poloha na pravém boku, hlava směrem na jih, často rakve z vydlabaných kmenů)</a:t>
            </a:r>
          </a:p>
          <a:p>
            <a:r>
              <a:rPr lang="cs-CZ" sz="2400" dirty="0" smtClean="0"/>
              <a:t>Perfektně vypracovaná keramika s kovovým leskem (</a:t>
            </a:r>
            <a:r>
              <a:rPr lang="cs-CZ" sz="2400" b="1" dirty="0" smtClean="0"/>
              <a:t>koflík s uchem dole</a:t>
            </a:r>
            <a:r>
              <a:rPr lang="cs-CZ" sz="2400" dirty="0" smtClean="0"/>
              <a:t>)</a:t>
            </a:r>
          </a:p>
          <a:p>
            <a:r>
              <a:rPr lang="cs-CZ" sz="2400" dirty="0"/>
              <a:t>T</a:t>
            </a:r>
            <a:r>
              <a:rPr lang="cs-CZ" sz="2400" dirty="0" smtClean="0"/>
              <a:t>ypický nástroj SEKERA (všestranné použití)</a:t>
            </a:r>
          </a:p>
          <a:p>
            <a:r>
              <a:rPr lang="cs-CZ" sz="2400" dirty="0" smtClean="0"/>
              <a:t>Šperky a ozdoby:</a:t>
            </a:r>
          </a:p>
          <a:p>
            <a:pPr marL="4572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BRONZOVÉ JEHLICE, ČELENKY, ZLATÉ 		ZÁUŠNICE, JANTAROVÉ NÁHRDELNÍKY, 		BRONZOVÉ NÁRAMKY A PRSTENY</a:t>
            </a:r>
          </a:p>
          <a:p>
            <a:r>
              <a:rPr lang="cs-CZ" sz="2400" dirty="0" smtClean="0"/>
              <a:t>Naleziště: UNĚTICE, HOSTY, POLEPY…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</a:t>
            </a:r>
            <a:r>
              <a:rPr lang="cs-CZ" dirty="0" smtClean="0"/>
              <a:t>nětická </a:t>
            </a:r>
            <a:r>
              <a:rPr lang="cs-CZ" dirty="0" smtClean="0"/>
              <a:t>kultura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5326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Pohřbívání zemřelých pod mohyly </a:t>
            </a:r>
          </a:p>
          <a:p>
            <a:r>
              <a:rPr lang="cs-CZ" sz="2400" dirty="0" smtClean="0"/>
              <a:t>Pohřebiště o 100 mohylách, hroby kostrové, žárové</a:t>
            </a:r>
          </a:p>
          <a:p>
            <a:r>
              <a:rPr lang="cs-CZ" sz="2400" dirty="0" smtClean="0"/>
              <a:t>Muži mají v hrobech bronzové meče, hroty, kopí, dýky</a:t>
            </a:r>
          </a:p>
          <a:p>
            <a:r>
              <a:rPr lang="cs-CZ" sz="2400" dirty="0" smtClean="0"/>
              <a:t>Ženy mají v hrobech bronzové jehlice, náramky, nánožní kruhy</a:t>
            </a:r>
          </a:p>
          <a:p>
            <a:r>
              <a:rPr lang="cs-CZ" sz="2400" dirty="0" smtClean="0"/>
              <a:t>Poprvé se objevují předměty denní potřeby (břitva, pinzeta, lžička) i kultovní předměty (kolový vozík)</a:t>
            </a:r>
          </a:p>
          <a:p>
            <a:r>
              <a:rPr lang="cs-CZ" sz="2400" dirty="0" smtClean="0"/>
              <a:t>Naleziště: 	MILAVČE (</a:t>
            </a:r>
            <a:r>
              <a:rPr lang="cs-CZ" sz="2400" dirty="0" err="1" smtClean="0"/>
              <a:t>milavečská</a:t>
            </a:r>
            <a:r>
              <a:rPr lang="cs-CZ" sz="2400" dirty="0" smtClean="0"/>
              <a:t> kultura)</a:t>
            </a:r>
          </a:p>
          <a:p>
            <a:pPr marL="4572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KNOVÍZ  (knovízská kultura)</a:t>
            </a:r>
          </a:p>
          <a:p>
            <a:pPr marL="45720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MOHYLOVÁ KULTURA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076830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/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Miniaturní pyramidy, násypy nad jedním i více hroby.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mohyly</a:t>
            </a:r>
            <a:endParaRPr lang="cs-CZ" dirty="0"/>
          </a:p>
        </p:txBody>
      </p:sp>
      <p:pic>
        <p:nvPicPr>
          <p:cNvPr id="2052" name="Picture 4" descr="C:\Users\Demeter\AppData\Local\Microsoft\Windows\Temporary Internet Files\Content.IE5\FVN97LQJ\MP9004328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9612" y="188640"/>
            <a:ext cx="6588732" cy="633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7632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Žárové pohřby, pohřebiště o několika tisících hrobech</a:t>
            </a:r>
          </a:p>
          <a:p>
            <a:r>
              <a:rPr lang="cs-CZ" sz="2400" dirty="0" smtClean="0"/>
              <a:t>Zesnulý spálen na žárovišti, jeho popel uložen do speciálních nádob popelnic (urny)</a:t>
            </a:r>
          </a:p>
          <a:p>
            <a:r>
              <a:rPr lang="cs-CZ" sz="2400" dirty="0" smtClean="0"/>
              <a:t>Popelnice uloženy do země spolu s ozdobami, milodary</a:t>
            </a:r>
          </a:p>
          <a:p>
            <a:r>
              <a:rPr lang="cs-CZ" sz="2400" dirty="0" smtClean="0"/>
              <a:t>V hrobech nalezeny nádoby s potravou, šperky, bronzové soupravy, zbroj (nově přilby, pancíře, náholenice, štíty)</a:t>
            </a:r>
          </a:p>
          <a:p>
            <a:r>
              <a:rPr lang="cs-CZ" sz="2400" dirty="0" smtClean="0"/>
              <a:t>Naleziště: </a:t>
            </a:r>
            <a:r>
              <a:rPr lang="cs-CZ" sz="2400" dirty="0" smtClean="0"/>
              <a:t>MORAVIČANY, OPATOVICE (lužická kultura)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Kultura popelnicových polí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0500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Kostrové hroby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mrtvý uložen do země</a:t>
            </a:r>
          </a:p>
          <a:p>
            <a:r>
              <a:rPr lang="cs-CZ" dirty="0" smtClean="0"/>
              <a:t>často skrčená poloha</a:t>
            </a:r>
          </a:p>
          <a:p>
            <a:r>
              <a:rPr lang="cs-CZ" dirty="0"/>
              <a:t>r</a:t>
            </a:r>
            <a:r>
              <a:rPr lang="cs-CZ" dirty="0" smtClean="0"/>
              <a:t>akve z vydlabaných kmenů</a:t>
            </a:r>
          </a:p>
          <a:p>
            <a:r>
              <a:rPr lang="cs-CZ" dirty="0"/>
              <a:t>p</a:t>
            </a:r>
            <a:r>
              <a:rPr lang="cs-CZ" dirty="0" smtClean="0"/>
              <a:t>ohřební výbava (zbraně, šperky, keramika, nářadí…)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Žárové hroby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mrtvý spálen</a:t>
            </a:r>
          </a:p>
          <a:p>
            <a:r>
              <a:rPr lang="cs-CZ" dirty="0" smtClean="0"/>
              <a:t>popel nasypán do popelnic (nádob – uren)</a:t>
            </a:r>
          </a:p>
          <a:p>
            <a:r>
              <a:rPr lang="cs-CZ" dirty="0" smtClean="0"/>
              <a:t>nádoby uloženy do země</a:t>
            </a:r>
          </a:p>
          <a:p>
            <a:r>
              <a:rPr lang="cs-CZ" dirty="0" smtClean="0"/>
              <a:t>pohřební výbava (zbraně, šperky, nádoby na potravu, milodary, keramika……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pohřbívání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6098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Které výrazy nepatří do doby bronzové?</a:t>
            </a:r>
          </a:p>
          <a:p>
            <a:pPr marL="45720" indent="0">
              <a:buNone/>
            </a:pPr>
            <a:r>
              <a:rPr lang="cs-CZ" sz="4800" dirty="0"/>
              <a:t>	</a:t>
            </a:r>
            <a:r>
              <a:rPr lang="cs-CZ" sz="4800" dirty="0" smtClean="0"/>
              <a:t>kůň, dinosaurus, pes, cín, 	železo, sůl</a:t>
            </a:r>
            <a:r>
              <a:rPr lang="cs-CZ" sz="4800" dirty="0"/>
              <a:t>, </a:t>
            </a:r>
            <a:r>
              <a:rPr lang="cs-CZ" sz="4800" dirty="0" smtClean="0"/>
              <a:t>popelnice, 	písmo, vřeteno, 	sekáče</a:t>
            </a:r>
            <a:r>
              <a:rPr lang="cs-CZ" sz="4800" dirty="0"/>
              <a:t>, </a:t>
            </a:r>
            <a:r>
              <a:rPr lang="cs-CZ" sz="4800" dirty="0" smtClean="0"/>
              <a:t>	</a:t>
            </a:r>
            <a:r>
              <a:rPr lang="cs-CZ" sz="4800" dirty="0"/>
              <a:t>mamut, kolový vůz, papír </a:t>
            </a:r>
            <a:r>
              <a:rPr lang="cs-CZ" sz="4800" dirty="0" smtClean="0"/>
              <a:t>	slitina, kalkulačka, 	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Znáš odpověď?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38598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Které výrazy nepatří do doby bronzové?</a:t>
            </a:r>
          </a:p>
          <a:p>
            <a:pPr marL="45720" indent="0">
              <a:buNone/>
            </a:pPr>
            <a:r>
              <a:rPr lang="cs-CZ" sz="4800" dirty="0"/>
              <a:t>	</a:t>
            </a:r>
            <a:r>
              <a:rPr lang="cs-CZ" sz="4800" dirty="0" smtClean="0"/>
              <a:t>kůň, </a:t>
            </a:r>
            <a:r>
              <a:rPr lang="cs-CZ" sz="4800" strike="sngStrike" dirty="0" smtClean="0"/>
              <a:t>dinosaurus</a:t>
            </a:r>
            <a:r>
              <a:rPr lang="cs-CZ" sz="4800" dirty="0" smtClean="0"/>
              <a:t>, pes, cín, 	</a:t>
            </a:r>
            <a:r>
              <a:rPr lang="cs-CZ" sz="4800" strike="sngStrike" dirty="0" smtClean="0"/>
              <a:t>železo</a:t>
            </a:r>
            <a:r>
              <a:rPr lang="cs-CZ" sz="4800" dirty="0" smtClean="0"/>
              <a:t>, sůl</a:t>
            </a:r>
            <a:r>
              <a:rPr lang="cs-CZ" sz="4800" dirty="0"/>
              <a:t>, </a:t>
            </a:r>
            <a:r>
              <a:rPr lang="cs-CZ" sz="4800" dirty="0" smtClean="0"/>
              <a:t>popelnice, 	</a:t>
            </a:r>
            <a:r>
              <a:rPr lang="cs-CZ" sz="4800" strike="sngStrike" dirty="0" smtClean="0"/>
              <a:t>písmo</a:t>
            </a:r>
            <a:r>
              <a:rPr lang="cs-CZ" sz="4800" dirty="0" smtClean="0"/>
              <a:t>, vřeteno, </a:t>
            </a:r>
            <a:r>
              <a:rPr lang="cs-CZ" sz="4800" strike="sngStrike" dirty="0" smtClean="0"/>
              <a:t>	sekáče</a:t>
            </a:r>
            <a:r>
              <a:rPr lang="cs-CZ" sz="4800" dirty="0"/>
              <a:t>, </a:t>
            </a:r>
            <a:r>
              <a:rPr lang="cs-CZ" sz="4800" dirty="0" smtClean="0"/>
              <a:t>	</a:t>
            </a:r>
            <a:r>
              <a:rPr lang="cs-CZ" sz="4800" strike="sngStrike" dirty="0"/>
              <a:t>mamut</a:t>
            </a:r>
            <a:r>
              <a:rPr lang="cs-CZ" sz="4800" dirty="0"/>
              <a:t>, kolový vůz, </a:t>
            </a:r>
            <a:r>
              <a:rPr lang="cs-CZ" sz="4800" strike="sngStrike" dirty="0"/>
              <a:t>papír</a:t>
            </a:r>
            <a:r>
              <a:rPr lang="cs-CZ" sz="4800" dirty="0"/>
              <a:t> </a:t>
            </a:r>
            <a:r>
              <a:rPr lang="cs-CZ" sz="4800" dirty="0" smtClean="0"/>
              <a:t>	slitina, </a:t>
            </a:r>
            <a:r>
              <a:rPr lang="cs-CZ" sz="4800" strike="sngStrike" dirty="0" smtClean="0"/>
              <a:t>kalkulačka</a:t>
            </a:r>
            <a:r>
              <a:rPr lang="cs-CZ" sz="4800" dirty="0" smtClean="0"/>
              <a:t>, 	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Znáš odpověď?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3157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 smtClean="0"/>
              <a:t>Lidé používají nový výrobní materiál – slitinu mědi a cínu – BRONZ</a:t>
            </a:r>
          </a:p>
          <a:p>
            <a:r>
              <a:rPr lang="cs-CZ" sz="2400" b="1" dirty="0"/>
              <a:t>Měď se dovážela, cín se těžil u nás, rozvíjí se dálkový obchod</a:t>
            </a:r>
          </a:p>
          <a:p>
            <a:r>
              <a:rPr lang="cs-CZ" sz="2400" b="1" dirty="0"/>
              <a:t>Objevuje se první platidlo – BRONZOVÁ HŘIVNA</a:t>
            </a:r>
          </a:p>
          <a:p>
            <a:r>
              <a:rPr lang="cs-CZ" sz="2400" b="1" dirty="0" smtClean="0"/>
              <a:t>Bronz se odlévá do kadlubů nebo ztracených forem</a:t>
            </a:r>
          </a:p>
          <a:p>
            <a:r>
              <a:rPr lang="cs-CZ" sz="2400" b="1" dirty="0" smtClean="0"/>
              <a:t>Rody se spojují v kmeny, včele kmenový náčelník</a:t>
            </a:r>
          </a:p>
          <a:p>
            <a:r>
              <a:rPr lang="cs-CZ" sz="2400" b="1" dirty="0" smtClean="0"/>
              <a:t>Vznikají jednotlivá evropská etnika a podoba současných jazyků</a:t>
            </a:r>
          </a:p>
          <a:p>
            <a:endParaRPr lang="cs-CZ" b="1" dirty="0" smtClean="0"/>
          </a:p>
          <a:p>
            <a:endParaRPr lang="cs-CZ" b="1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 – doba bronzová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03730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LID </a:t>
            </a:r>
            <a:r>
              <a:rPr lang="cs-CZ" sz="3200" dirty="0" smtClean="0"/>
              <a:t>ÚNĚTICKÉ </a:t>
            </a:r>
            <a:r>
              <a:rPr lang="cs-CZ" sz="3200" dirty="0" smtClean="0"/>
              <a:t>KULTURY (keramika s kovovým leskem)</a:t>
            </a:r>
          </a:p>
          <a:p>
            <a:r>
              <a:rPr lang="cs-CZ" sz="3200" dirty="0" smtClean="0"/>
              <a:t>LID MOHYLOVÉ KULTURY (pohřbívání mrtvých pod násypy – mohyly)</a:t>
            </a:r>
          </a:p>
          <a:p>
            <a:r>
              <a:rPr lang="cs-CZ" sz="3200" dirty="0" smtClean="0"/>
              <a:t>LID POPELNICOVÝCH POLÍCH (žárové pohřby, popel ukládán do uren – popelnic, tzv. lužická kultura)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Osídlení českých zemí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8843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 www.office.microsoft.com</a:t>
            </a:r>
          </a:p>
          <a:p>
            <a:r>
              <a:rPr lang="cs-CZ" dirty="0" smtClean="0"/>
              <a:t>Moravcová Jana. 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 15. 2. 2011, 08:08[cit. 2011-11-03</a:t>
            </a:r>
            <a:r>
              <a:rPr lang="cs-CZ" dirty="0"/>
              <a:t>]. </a:t>
            </a:r>
            <a:r>
              <a:rPr lang="cs-CZ" dirty="0" smtClean="0"/>
              <a:t>File:Zausnice uneticka.jpg Dostupné z WWW: </a:t>
            </a:r>
            <a:r>
              <a:rPr lang="cs-CZ" dirty="0"/>
              <a:t>&lt;</a:t>
            </a: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cs.wikipedia.org/wiki/</a:t>
            </a:r>
            <a:r>
              <a:rPr lang="cs-CZ" dirty="0" err="1" smtClean="0"/>
              <a:t>Soubor:Zausnice_uneticka.jpg</a:t>
            </a:r>
            <a:r>
              <a:rPr lang="cs-CZ" dirty="0" smtClean="0"/>
              <a:t>&gt;.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6055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495</TotalTime>
  <Words>641</Words>
  <Application>Microsoft Office PowerPoint</Application>
  <PresentationFormat>Předvádění na obrazovce (4:3)</PresentationFormat>
  <Paragraphs>102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Mřížka</vt:lpstr>
      <vt:lpstr>Snímek 1</vt:lpstr>
      <vt:lpstr>Anotace</vt:lpstr>
      <vt:lpstr>DOBA BRONZOVÁ </vt:lpstr>
      <vt:lpstr>DOBA BRONZOVÁ (2000 – 700 př.n.l.)</vt:lpstr>
      <vt:lpstr>Znáš odpověď?</vt:lpstr>
      <vt:lpstr>Znáš odpověď?</vt:lpstr>
      <vt:lpstr>Dělení doby bronzové</vt:lpstr>
      <vt:lpstr>Únětická kultura</vt:lpstr>
      <vt:lpstr>MOHYLOVÁ KULTURA</vt:lpstr>
      <vt:lpstr>mohyly</vt:lpstr>
      <vt:lpstr>Kultura popelnicových polí</vt:lpstr>
      <vt:lpstr>Způsob pohřbívání</vt:lpstr>
      <vt:lpstr>Znáš odpověď?</vt:lpstr>
      <vt:lpstr>Znáš odpověď?</vt:lpstr>
      <vt:lpstr>Shrnutí – doba bronzová</vt:lpstr>
      <vt:lpstr>Osídlení českých zemí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DOBA BRONZOVÁ</dc:title>
  <dc:creator>Demeter</dc:creator>
  <cp:lastModifiedBy>U1</cp:lastModifiedBy>
  <cp:revision>66</cp:revision>
  <dcterms:created xsi:type="dcterms:W3CDTF">2011-10-29T21:16:18Z</dcterms:created>
  <dcterms:modified xsi:type="dcterms:W3CDTF">2012-03-17T23:06:31Z</dcterms:modified>
</cp:coreProperties>
</file>