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0" r:id="rId2"/>
    <p:sldId id="294" r:id="rId3"/>
    <p:sldId id="258" r:id="rId4"/>
    <p:sldId id="259" r:id="rId5"/>
    <p:sldId id="261" r:id="rId6"/>
    <p:sldId id="262" r:id="rId7"/>
    <p:sldId id="263" r:id="rId8"/>
    <p:sldId id="265" r:id="rId9"/>
    <p:sldId id="260" r:id="rId10"/>
    <p:sldId id="266" r:id="rId11"/>
    <p:sldId id="267" r:id="rId12"/>
    <p:sldId id="286" r:id="rId13"/>
    <p:sldId id="288" r:id="rId14"/>
    <p:sldId id="293" r:id="rId15"/>
    <p:sldId id="29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2DB0F17-4626-4658-8D91-F7B38279D573}">
          <p14:sldIdLst>
            <p14:sldId id="290"/>
            <p14:sldId id="294"/>
            <p14:sldId id="258"/>
            <p14:sldId id="259"/>
            <p14:sldId id="261"/>
            <p14:sldId id="262"/>
            <p14:sldId id="263"/>
            <p14:sldId id="265"/>
            <p14:sldId id="260"/>
            <p14:sldId id="266"/>
            <p14:sldId id="267"/>
            <p14:sldId id="286"/>
            <p14:sldId id="288"/>
            <p14:sldId id="293"/>
            <p14:sldId id="29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800000"/>
    <a:srgbClr val="4D4D4D"/>
    <a:srgbClr val="777777"/>
    <a:srgbClr val="0000F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837" autoAdjust="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F25E9D-DD82-4CB2-A046-13A4BE84D6E1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59E61-7033-4E3D-B26F-BFBA03CD2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821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8188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972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723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126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7508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79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8818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809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58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088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7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793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347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985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33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833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019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21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523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944B7-1633-43B6-86EF-2F04D4695483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190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6/Jellyfish2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http://www.montech.cz/foto/Rude/index.htm" TargetMode="External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hyperlink" Target="http://www.pepinuvutes.cz/store/goods-kor012-43-caulastrea.html" TargetMode="External"/><Relationship Id="rId3" Type="http://schemas.openxmlformats.org/officeDocument/2006/relationships/image" Target="../media/image33.png"/><Relationship Id="rId7" Type="http://schemas.openxmlformats.org/officeDocument/2006/relationships/hyperlink" Target="//upload.wikimedia.org/wikipedia/commons/0/06/PillarCoral.jpg" TargetMode="External"/><Relationship Id="rId12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11" Type="http://schemas.openxmlformats.org/officeDocument/2006/relationships/image" Target="../media/image38.jpeg"/><Relationship Id="rId5" Type="http://schemas.openxmlformats.org/officeDocument/2006/relationships/hyperlink" Target="//upload.wikimedia.org/wikipedia/commons/d/da/Trachyphyllia_Prague_2011_1.jpg" TargetMode="External"/><Relationship Id="rId15" Type="http://schemas.openxmlformats.org/officeDocument/2006/relationships/hyperlink" Target="http://www.pepinuvutes.cz/store/goods-kor017-43-zoanthus-sp.html" TargetMode="External"/><Relationship Id="rId10" Type="http://schemas.openxmlformats.org/officeDocument/2006/relationships/image" Target="../media/image37.jpeg"/><Relationship Id="rId4" Type="http://schemas.openxmlformats.org/officeDocument/2006/relationships/image" Target="../media/image34.jpeg"/><Relationship Id="rId9" Type="http://schemas.openxmlformats.org/officeDocument/2006/relationships/hyperlink" Target="//upload.wikimedia.org/wikipedia/commons/c/c4/Lophelia_spec.jpg" TargetMode="External"/><Relationship Id="rId14" Type="http://schemas.openxmlformats.org/officeDocument/2006/relationships/image" Target="../media/image4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zabaci.cz/obrazky/meduza_2.jpg" TargetMode="External"/><Relationship Id="rId13" Type="http://schemas.openxmlformats.org/officeDocument/2006/relationships/hyperlink" Target="http://www.wray.sk/other/poznamky/fotografovanie/podvodou_meduza1.jpg" TargetMode="External"/><Relationship Id="rId18" Type="http://schemas.openxmlformats.org/officeDocument/2006/relationships/hyperlink" Target="http://www.tethys.cz/clanky/r2003meduzky/tethys_med12.jpg" TargetMode="External"/><Relationship Id="rId26" Type="http://schemas.openxmlformats.org/officeDocument/2006/relationships/hyperlink" Target="http://upload.wikimedia.org/wikipedia/commons/thumb/c/c4/Lophelia_spec.jpg/499px-Lophelia_spec.jpg" TargetMode="External"/><Relationship Id="rId3" Type="http://schemas.openxmlformats.org/officeDocument/2006/relationships/hyperlink" Target="http://prirodopissychrov.sweb.cz/nezmar.jpg" TargetMode="External"/><Relationship Id="rId21" Type="http://schemas.openxmlformats.org/officeDocument/2006/relationships/hyperlink" Target="http://www.biolib.cz/IMG/GAL/128164.jpg" TargetMode="External"/><Relationship Id="rId34" Type="http://schemas.openxmlformats.org/officeDocument/2006/relationships/hyperlink" Target="http://morskaakvaristika.eu/media/shop/f_0404.jpg" TargetMode="External"/><Relationship Id="rId7" Type="http://schemas.openxmlformats.org/officeDocument/2006/relationships/hyperlink" Target="http://cryptozoologie.xf.cz/imgzoom/image208.jpg" TargetMode="External"/><Relationship Id="rId12" Type="http://schemas.openxmlformats.org/officeDocument/2006/relationships/hyperlink" Target="http://upload.wikimedia.org/wikipedia/commons/thumb/8/86/Jellyfish2.jpg/800px-Jellyfish2.jpg" TargetMode="External"/><Relationship Id="rId17" Type="http://schemas.openxmlformats.org/officeDocument/2006/relationships/hyperlink" Target="http://files.exoticka-zvirata.webnode.cz/system_preview_detail_200001314-36f2337ebf-public/&#269;te&#345;hranka%202.jpg" TargetMode="External"/><Relationship Id="rId25" Type="http://schemas.openxmlformats.org/officeDocument/2006/relationships/hyperlink" Target="http://upload.wikimedia.org/wikipedia/commons/thumb/0/06/PillarCoral.jpg/398px-PillarCoral.jpg" TargetMode="External"/><Relationship Id="rId33" Type="http://schemas.openxmlformats.org/officeDocument/2006/relationships/hyperlink" Target="http://morskaakvaristika.eu/media/shop/f_1052.jpg" TargetMode="External"/><Relationship Id="rId2" Type="http://schemas.openxmlformats.org/officeDocument/2006/relationships/hyperlink" Target="http://office.microsoft.com/" TargetMode="External"/><Relationship Id="rId16" Type="http://schemas.openxmlformats.org/officeDocument/2006/relationships/hyperlink" Target="http://i.iinfo.cz/images/327/mechyrovka-portugalska.jpg" TargetMode="External"/><Relationship Id="rId20" Type="http://schemas.openxmlformats.org/officeDocument/2006/relationships/hyperlink" Target="http://www.biolib.cz/IMG/GAL/68323.jpg" TargetMode="External"/><Relationship Id="rId29" Type="http://schemas.openxmlformats.org/officeDocument/2006/relationships/hyperlink" Target="http://www.prodejonline.cz/shop/e/776/t/k002_p309267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ryptozoologie.xf.cz/imgzoom/image210.jpg" TargetMode="External"/><Relationship Id="rId11" Type="http://schemas.openxmlformats.org/officeDocument/2006/relationships/hyperlink" Target="http://img.pauzicka.zoznam.sk/pictures/Meduzy.4.jpg" TargetMode="External"/><Relationship Id="rId24" Type="http://schemas.openxmlformats.org/officeDocument/2006/relationships/hyperlink" Target="http://upload.wikimedia.org/wikipedia/commons/thumb/d/da/Trachyphyllia_Prague_2011_1.jpg/800px-Trachyphyllia_Prague_2011_1.jpg" TargetMode="External"/><Relationship Id="rId32" Type="http://schemas.openxmlformats.org/officeDocument/2006/relationships/hyperlink" Target="http://www.pepinuvutes.cz/shops/7055/images-goods/zoanthus1%20077.jpg" TargetMode="External"/><Relationship Id="rId5" Type="http://schemas.openxmlformats.org/officeDocument/2006/relationships/hyperlink" Target="http://rybicky.net/obr/plzi/max/451.jpg" TargetMode="External"/><Relationship Id="rId15" Type="http://schemas.openxmlformats.org/officeDocument/2006/relationships/hyperlink" Target="http://nd01.jxs.cz/315/414/8a00ce2f5b_14320096_o2.jpg" TargetMode="External"/><Relationship Id="rId23" Type="http://schemas.openxmlformats.org/officeDocument/2006/relationships/hyperlink" Target="http://upload.wikimedia.org/wikipedia/commons/3/33/Iciligorgia_schrammi.jpg" TargetMode="External"/><Relationship Id="rId28" Type="http://schemas.openxmlformats.org/officeDocument/2006/relationships/hyperlink" Target="http://upload.wikimedia.org/wikipedia/commons/thumb/1/13/NYTAAR_26042006_MeridunSenile2.jpg/800px-NYTAAR_26042006_MeridunSenile2.jpg" TargetMode="External"/><Relationship Id="rId10" Type="http://schemas.openxmlformats.org/officeDocument/2006/relationships/hyperlink" Target="http://zabaci.cz/obrazky/meduza_5.jpg" TargetMode="External"/><Relationship Id="rId19" Type="http://schemas.openxmlformats.org/officeDocument/2006/relationships/hyperlink" Target="http://www.biolib.cz/IMG/GAL/68321.jpg" TargetMode="External"/><Relationship Id="rId31" Type="http://schemas.openxmlformats.org/officeDocument/2006/relationships/hyperlink" Target="http://www.pepinuvutes.cz/shops/7055/images-goods/16102006%20099.jpg" TargetMode="External"/><Relationship Id="rId4" Type="http://schemas.openxmlformats.org/officeDocument/2006/relationships/hyperlink" Target="http://www.akva.sk/gallery/ostatne-a5/nezmar-a-biele-cudo-i5203.jpg" TargetMode="External"/><Relationship Id="rId9" Type="http://schemas.openxmlformats.org/officeDocument/2006/relationships/hyperlink" Target="http://zabaci.cz/obrazky/meduza_4.jpg" TargetMode="External"/><Relationship Id="rId14" Type="http://schemas.openxmlformats.org/officeDocument/2006/relationships/hyperlink" Target="http://nd03.jxs.cz/386/744/89365ab56a_63474866_o2.jpg" TargetMode="External"/><Relationship Id="rId22" Type="http://schemas.openxmlformats.org/officeDocument/2006/relationships/hyperlink" Target="http://www.biolib.cz/IMG/GAL/68328.jpg" TargetMode="External"/><Relationship Id="rId27" Type="http://schemas.openxmlformats.org/officeDocument/2006/relationships/hyperlink" Target="http://upload.wikimedia.org/wikipedia/commons/0/07/Venusin_vejar.jpg" TargetMode="External"/><Relationship Id="rId30" Type="http://schemas.openxmlformats.org/officeDocument/2006/relationships/hyperlink" Target="http://www.prodejonline.cz/shop/e/776/t/k001_p3072627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orvatsko.cz/tema/pict/koral_2.jpg" TargetMode="External"/><Relationship Id="rId7" Type="http://schemas.openxmlformats.org/officeDocument/2006/relationships/hyperlink" Target="http://www.marinestar.cz/files/bezobratli/sasanka_kucerava.jpg?full" TargetMode="External"/><Relationship Id="rId2" Type="http://schemas.openxmlformats.org/officeDocument/2006/relationships/hyperlink" Target="http://www.starfish.ch/Fotos/cnidarians-Nesseltiere/corals-Korallen-Anthozoa/hexacorallia-Hexakorallen/hard-corals-Steinkorallen/Lobophyllia-sp-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rirodovedci.cz/storage/images/800x600/564.JPG" TargetMode="External"/><Relationship Id="rId5" Type="http://schemas.openxmlformats.org/officeDocument/2006/relationships/hyperlink" Target="http://www.botaniliberec.cz/foto/foto/933.jpg" TargetMode="External"/><Relationship Id="rId4" Type="http://schemas.openxmlformats.org/officeDocument/2006/relationships/hyperlink" Target="http://files.montech.cz/system_preview_detail_200000108-e4093e5033-public/Bi&#269;ovit&#253;%20kor&#225;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VY_32_INOVACE_32_Žahavci - 2.část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23915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ai.ZSSUPIKOVICE\AppData\Local\Microsoft\Windows\Temporary Internet Files\Content.IE5\WW766QVT\MP900255492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6"/>
          <a:stretch/>
        </p:blipFill>
        <p:spPr bwMode="auto">
          <a:xfrm>
            <a:off x="-108519" y="16587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0146247">
            <a:off x="-53342" y="232130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men: Žahavci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20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rybicky.net/k/forum/3863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16" y="1340768"/>
            <a:ext cx="3323793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ezmar podélník (Pelmatohydra oligactis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32284"/>
            <a:ext cx="2532410" cy="380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akva.sk/gallery/ostatne-a5/nezmar-a-biele-cudo-i5203.jpg?view=no_coun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49404"/>
            <a:ext cx="2448272" cy="346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81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33423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b="1" dirty="0" smtClean="0"/>
              <a:t>Medúzovci</a:t>
            </a:r>
            <a:r>
              <a:rPr lang="cs-CZ" dirty="0" smtClean="0"/>
              <a:t> –mořští živočichové</a:t>
            </a:r>
          </a:p>
          <a:p>
            <a:r>
              <a:rPr lang="cs-CZ" dirty="0" smtClean="0"/>
              <a:t>   </a:t>
            </a:r>
            <a:r>
              <a:rPr lang="cs-CZ" b="1" dirty="0" smtClean="0"/>
              <a:t> talířovka ušatá</a:t>
            </a:r>
            <a:endParaRPr lang="cs-CZ" dirty="0" smtClean="0"/>
          </a:p>
          <a:p>
            <a:r>
              <a:rPr lang="cs-CZ" dirty="0" smtClean="0"/>
              <a:t>    </a:t>
            </a:r>
            <a:r>
              <a:rPr lang="cs-CZ" b="1" dirty="0" err="1" smtClean="0"/>
              <a:t>kořenoústka</a:t>
            </a:r>
            <a:r>
              <a:rPr lang="cs-CZ" b="1" dirty="0" smtClean="0"/>
              <a:t> plicnatá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89340" y="5169133"/>
            <a:ext cx="14430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alířovka ušatá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2325" y="631102"/>
            <a:ext cx="1958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kořenoústka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hrbolatá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68005" y="6244814"/>
            <a:ext cx="19104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ořenoústka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plicnatá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Soubor:Jellyfish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987" y="4075196"/>
            <a:ext cx="2917165" cy="218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wray.sk/other/poznamky/fotografovanie/podvodou_meduza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97216"/>
            <a:ext cx="3478140" cy="231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Medůz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18" y="2852936"/>
            <a:ext cx="3004869" cy="2170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29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157192"/>
            <a:ext cx="87154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/>
                <a:latin typeface="Times New Roman" pitchFamily="18" charset="0"/>
                <a:cs typeface="Times New Roman" pitchFamily="18" charset="0"/>
              </a:rPr>
              <a:t>Čtyřhranka smrtelná má 15 chapadel. Tato medúza může způsobit smrt, která nastane během čtyř minut.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http://files.exoticka-zvirata.webnode.cz/system_preview_detail_200001314-36f2337ebf-public/čteřhranka%2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64704"/>
            <a:ext cx="5832648" cy="406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259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Craspedacusta sowerbyi - medúzka sladkovod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68696"/>
            <a:ext cx="355555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1611" y="6272416"/>
            <a:ext cx="3371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Hlučínské štěrkoviště, foto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Jan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Kirner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0429"/>
            <a:ext cx="3823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Medúzka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sladkovodní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896110"/>
            <a:ext cx="24577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Kojetice, foto Ondřej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Zicha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spedacusta sowerbii - medúzka sladkovod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336" y="3465800"/>
            <a:ext cx="3451080" cy="266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92080" y="6272416"/>
            <a:ext cx="24577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Kojetice, foto Ondřej Zicha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raspedacusta sowerbii - medúzka sladkovodní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023" y="312817"/>
            <a:ext cx="3451080" cy="251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971559" y="2896110"/>
            <a:ext cx="29594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Kojetice, foto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Štěpánka Němcová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raspedacusta sowerbii - medúzka sladkovodn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80" y="600175"/>
            <a:ext cx="3306625" cy="220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02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4359" y="35913"/>
            <a:ext cx="2454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Další medúzy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meduz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868128"/>
            <a:ext cx="2107620" cy="282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87" y="3992310"/>
            <a:ext cx="3079964" cy="231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395" y="648972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67" y="718698"/>
            <a:ext cx="3075384" cy="2306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69" r="21600"/>
          <a:stretch/>
        </p:blipFill>
        <p:spPr bwMode="auto">
          <a:xfrm>
            <a:off x="6732240" y="4005064"/>
            <a:ext cx="1981201" cy="23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Medúz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815" y="4166326"/>
            <a:ext cx="2409860" cy="252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76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2444"/>
            <a:ext cx="42322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ěchýřovka portugalská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8678" y="980728"/>
            <a:ext cx="469674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Zajímavost mezi medúzami:  nejedná se o jednoho živočicha, ale o skupinu organismů, které dohromady tvoří tělo medúzy. To se skládá z průhledného měchýře plujícího na hladině a dlouhých (až 30 metrů) chapadel schovaných pod hladinou. Právě tyto chapadla primárně určená k lovu potravy, jsou příčinou požahání plavců.</a:t>
            </a:r>
          </a:p>
          <a:p>
            <a:endParaRPr lang="cs-CZ" dirty="0"/>
          </a:p>
        </p:txBody>
      </p:sp>
      <p:pic>
        <p:nvPicPr>
          <p:cNvPr id="10244" name="Picture 4" descr="Měchýřovka portugalská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29878"/>
            <a:ext cx="3482503" cy="4643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měchýřovka portugalská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02684"/>
            <a:ext cx="3024336" cy="222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923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886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b="1" dirty="0" smtClean="0"/>
              <a:t>Korálnatci </a:t>
            </a:r>
            <a:r>
              <a:rPr lang="cs-CZ" dirty="0" smtClean="0"/>
              <a:t>– mořští živočichové</a:t>
            </a:r>
          </a:p>
          <a:p>
            <a:r>
              <a:rPr lang="cs-CZ" dirty="0" smtClean="0"/>
              <a:t>    sasanky – </a:t>
            </a:r>
            <a:r>
              <a:rPr lang="cs-CZ" b="1" dirty="0" smtClean="0"/>
              <a:t>sasanka koňská</a:t>
            </a:r>
            <a:endParaRPr lang="cs-CZ" dirty="0" smtClean="0"/>
          </a:p>
          <a:p>
            <a:r>
              <a:rPr lang="cs-CZ" dirty="0" smtClean="0"/>
              <a:t>    koráli – tvoří kostry z uhličitanu vápenatého nebo z rohoviny–korálové ostrovy, </a:t>
            </a:r>
            <a:r>
              <a:rPr lang="cs-CZ" b="1" dirty="0" smtClean="0"/>
              <a:t>větevník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24962" y="6488668"/>
            <a:ext cx="97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větevník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1124"/>
            <a:ext cx="4029461" cy="2700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98214" y="389142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sasanka koňská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Acropora spp 15c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262" y="3717033"/>
            <a:ext cx="3688037" cy="276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asanka koňská - Někteří zástupci žahavců, relativně primitivního živočišného kmene, jsou postrachem turistů, jiní patří mezi klenoty oceánů. I v nám blízkém Jadranu se běžně vyskytují druhy, které mohou svou pestrostí či elegancí konkurovat obyvatelům tropickým mořím. V tomto seriálu podvodních snímků hrají hlavní role nežahavé medúzy (kořenoústky Rhizostoma pulmo a Cotylorhiza tuberculata), sasanky koňské Actinia equina, laločník rodu Alcyonium, rohovitka Eunicella cavolini a korálovník Corynactis viridis.  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34097"/>
            <a:ext cx="3446892" cy="258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www.marinestar.cz/files/bezobratli/sasanka_kucerava.jpg?ful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802" y="1191124"/>
            <a:ext cx="3649378" cy="240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73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Bičovitý korál       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294" y="101060"/>
            <a:ext cx="2278636" cy="325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34555" y="3183536"/>
            <a:ext cx="16530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ičovitý korál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Rudého moře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1161" y="3257482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ějíř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ervenoprstý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8256" y="6058980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rohovitky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6121093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ěkký korál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0264" y="3023372"/>
            <a:ext cx="1429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orál červený</a:t>
            </a:r>
            <a:endParaRPr lang="cs-CZ" dirty="0"/>
          </a:p>
        </p:txBody>
      </p:sp>
      <p:pic>
        <p:nvPicPr>
          <p:cNvPr id="4098" name="Picture 2" descr="http://www.morskeakvarium.cz/media/shop/t_105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2712"/>
            <a:ext cx="2012508" cy="290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ttp://upload.wikimedia.org/wikipedia/commons/0/07/Venusin_veja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04" y="4002587"/>
            <a:ext cx="2576977" cy="194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morskaakvaristika.eu/media/shop/f_040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036" y="4002587"/>
            <a:ext cx="2941201" cy="194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morskaakvaristika.eu/media/shop/f_013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832325"/>
            <a:ext cx="2187893" cy="200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899548" y="2986923"/>
            <a:ext cx="2113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aločník </a:t>
            </a:r>
            <a:r>
              <a:rPr lang="cs-CZ" dirty="0" err="1" smtClean="0"/>
              <a:t>karafiátovitý</a:t>
            </a:r>
            <a:endParaRPr lang="cs-CZ" dirty="0"/>
          </a:p>
        </p:txBody>
      </p:sp>
      <p:pic>
        <p:nvPicPr>
          <p:cNvPr id="8200" name="Picture 8" descr="http://www.starfish.ch/Fotos/cnidarians-Nesseltiere/corals-Korallen-Anthozoa/hexacorallia-Hexakorallen/hard-corals-Steinkorallen/Lobophyllia-sp-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386" y="4002587"/>
            <a:ext cx="2595592" cy="194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http://www.chorvatsko.cz/tema/pict/koral_2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36" y="944155"/>
            <a:ext cx="2222758" cy="200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3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9357" y="4365105"/>
            <a:ext cx="1899807" cy="2218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http://www.tethys.cz/clanky/r2006bimini/koral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44" y="4786993"/>
            <a:ext cx="2565512" cy="192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Soubor:Trachyphyllia Prague 2011 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774" y="4769645"/>
            <a:ext cx="2634658" cy="193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PillarCoral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85213"/>
            <a:ext cx="2088232" cy="251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Lophelia spec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045" y="2482068"/>
            <a:ext cx="1829392" cy="21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upload.wikimedia.org/wikipedia/commons/1/13/NYTAAR_26042006_MeridunSenile2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03" y="180425"/>
            <a:ext cx="2472967" cy="185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Acropora spp 100ks výběr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052" y="419158"/>
            <a:ext cx="2381250" cy="178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aulastrea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166" y="2482068"/>
            <a:ext cx="2248986" cy="169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Zoanthus sp.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727"/>
            <a:ext cx="2787015" cy="209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99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27175" y="2987660"/>
            <a:ext cx="463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Může jed ze žahavých buněk usmrtit i člověka?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69073" y="2987660"/>
            <a:ext cx="1255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Ano, může.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-27175" y="3604374"/>
            <a:ext cx="4460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FF00"/>
                </a:solidFill>
              </a:rPr>
              <a:t>Jed kterého žahavce dokáže usmrtit člověka?</a:t>
            </a:r>
            <a:endParaRPr lang="cs-CZ" b="1" dirty="0">
              <a:solidFill>
                <a:srgbClr val="00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08132" y="3604374"/>
            <a:ext cx="2772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čtyřhranky smrtelné.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61" y="4211796"/>
            <a:ext cx="2961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Jmenuj zástupce polypovců.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131840" y="4230222"/>
            <a:ext cx="2941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ezmar hnědý, nezmar zelený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94" y="4802504"/>
            <a:ext cx="2932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Jmenuj zástupce medúz.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77791" y="4802504"/>
            <a:ext cx="6516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talířovka ušatá,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kořenoústka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plicnatá,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tyřhranka smrtelná,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edúzka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sladkovodní, talířovka ušatá, měchýřovka portugalská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0" y="5584714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4D4D4D"/>
                </a:solidFill>
                <a:latin typeface="Times New Roman" pitchFamily="18" charset="0"/>
                <a:cs typeface="Times New Roman" pitchFamily="18" charset="0"/>
              </a:rPr>
              <a:t>Žije nějaká medúza i v našich vodách?</a:t>
            </a:r>
            <a:endParaRPr lang="cs-CZ" b="1" dirty="0">
              <a:solidFill>
                <a:srgbClr val="4D4D4D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05183" y="5572192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medúzka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sladkovodní.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-26896" y="6156419"/>
            <a:ext cx="2464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800000"/>
                </a:solidFill>
              </a:rPr>
              <a:t>Jmenuj zástupce korálů.</a:t>
            </a:r>
            <a:endParaRPr lang="cs-CZ" b="1" dirty="0">
              <a:solidFill>
                <a:srgbClr val="8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373145" y="6156419"/>
            <a:ext cx="7102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sasanka koňská, korál červený, větevník, spirálovitý korál, měkký korál,</a:t>
            </a:r>
          </a:p>
          <a:p>
            <a:r>
              <a:rPr lang="cs-CZ" dirty="0"/>
              <a:t>l</a:t>
            </a:r>
            <a:r>
              <a:rPr lang="cs-CZ" dirty="0" smtClean="0"/>
              <a:t>aločník, </a:t>
            </a:r>
            <a:r>
              <a:rPr lang="cs-CZ" dirty="0" err="1" smtClean="0"/>
              <a:t>útesovník</a:t>
            </a:r>
            <a:r>
              <a:rPr lang="cs-CZ" dirty="0" smtClean="0"/>
              <a:t>, </a:t>
            </a:r>
            <a:r>
              <a:rPr lang="cs-CZ" dirty="0" err="1" smtClean="0"/>
              <a:t>rohovitka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rgbClr val="CC00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 čemu slouží žahavé buňky?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99026" y="2308230"/>
            <a:ext cx="3484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omráčení nebo usmrcení potravy.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23814" y="1467895"/>
            <a:ext cx="6001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je vlákno žahavé buňky spirálově stočené, při lovu potravy je vymrštěno a dutým vláknem je vypuzen jed.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37946" y="1117800"/>
            <a:ext cx="6434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bezobratlí živočichové, kteří mají žahavé buňky.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92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15" grpId="0"/>
      <p:bldP spid="16" grpId="0"/>
      <p:bldP spid="18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0" y="44519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Opakování - žahavci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jsou žahavci?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 čemu slouží žahavé buňky?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-27175" y="2987660"/>
            <a:ext cx="463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Může jed ze žahavých buněk usmrtit i člověka?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-27175" y="3578857"/>
            <a:ext cx="4460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 kterého žahavce dokáže usmrtit člověka?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61" y="4211796"/>
            <a:ext cx="2961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Jmenuj zástupce polypovců.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94" y="4802504"/>
            <a:ext cx="2932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Jmenuj zástupce medúz. 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0" y="5584714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Žije nějaká medúza i v našich vodách?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-26896" y="6156419"/>
            <a:ext cx="2464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Jmenuj zástupce korálů.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3509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31140"/>
            <a:ext cx="9144000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office.microsoft.com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prirodopissychrov.sweb.cz/nezmar.jpg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www.akva.sk/gallery/ostatne-a5/nezmar-a-biele-cudo-i5203.jpg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rybicky.net/obr/plzi/max/451.jpg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cryptozoologie.xf.cz/imgzoom/image210.jpg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cryptozoologie.xf.cz/imgzoom/image208.jpg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zabaci.cz/obrazky/meduza_2.jpg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zabaci.cz/obrazky/meduza_4.jpg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zabaci.cz/obrazky/meduza_5.jpg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img.pauzicka.zoznam.sk/pictures/Meduzy.4.jpg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upload.wikimedia.org/wikipedia/commons/thumb/8/86/Jellyfish2.jpg/800px-Jellyfish2.jpg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www.wray.sk/other/poznamky/fotografovanie/podvodou_meduza1.jpg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4"/>
              </a:rPr>
              <a:t>nd03.jxs.cz/386/744/89365ab56a_63474866_o2.jpg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nd01.jxs.cz/315/414/8a00ce2f5b_14320096_o2.jpg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6"/>
              </a:rPr>
              <a:t>i.iinfo.cz/images/327/mechyrovka-portugalska.jpg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7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7"/>
              </a:rPr>
              <a:t>files.exoticka-zvirata.webnode.cz/system_preview_detail_200001314-36f2337ebf-public/čteřhranka%202.jpg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18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8"/>
              </a:rPr>
              <a:t>www.tethys.cz/clanky/r2003meduzky/tethys_med12.jpg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19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9"/>
              </a:rPr>
              <a:t>www.biolib.cz/IMG/GAL/68321.jpg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0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0"/>
              </a:rPr>
              <a:t>www.biolib.cz/IMG/GAL/68323.jpg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1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1"/>
              </a:rPr>
              <a:t>www.biolib.cz/IMG/GAL/128164.jpg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2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2"/>
              </a:rPr>
              <a:t>www.biolib.cz/IMG/GAL/68328.jpg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/>
              <a:t>Obrázky z biolib.cz jsou publikovány se </a:t>
            </a:r>
            <a:r>
              <a:rPr lang="cs-CZ" sz="1200" dirty="0"/>
              <a:t>souhlasem </a:t>
            </a:r>
            <a:r>
              <a:rPr lang="cs-CZ" sz="1200" dirty="0" smtClean="0"/>
              <a:t>držitelů autorských práv.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3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3"/>
              </a:rPr>
              <a:t>upload.wikimedia.org/wikipedia/commons/3/33/Iciligorgia_schrammi.jpg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4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4"/>
              </a:rPr>
              <a:t>upload.wikimedia.org/wikipedia/commons/thumb/d/da/Trachyphyllia_Prague_2011_1.jpg/800px-Trachyphyllia_Prague_2011_1.jpg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5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5"/>
              </a:rPr>
              <a:t>upload.wikimedia.org/wikipedia/commons/thumb/0/06/PillarCoral.jpg/398px-PillarCoral.jpg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6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6"/>
              </a:rPr>
              <a:t>upload.wikimedia.org/wikipedia/commons/thumb/c/c4/Lophelia_spec.jpg/499px-Lophelia_spec.jpg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7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7"/>
              </a:rPr>
              <a:t>upload.wikimedia.org/wikipedia/commons/0/07/Venusin_vejar.jpg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8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8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8"/>
              </a:rPr>
              <a:t>upload.wikimedia.org/wikipedia/commons/thumb/1/13/NYTAAR_26042006_MeridunSenile2.jpg/800px-NYTAAR_26042006_MeridunSenile2.jpg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9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9"/>
              </a:rPr>
              <a:t>www.prodejonline.cz/shop/e/776/t/k002_p3092678.JPG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0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0"/>
              </a:rPr>
              <a:t>www.prodejonline.cz/shop/e/776/t/k001_p3072627.JPG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1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1"/>
              </a:rPr>
              <a:t>www.pepinuvutes.cz/shops/7055/images-goods/16102006%20099.jpg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2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2"/>
              </a:rPr>
              <a:t>www.pepinuvutes.cz/shops/7055/images-goods/zoanthus1%20077.jpg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3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3"/>
              </a:rPr>
              <a:t>morskaakvaristika.eu/media/shop/f_1052.jpg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4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4"/>
              </a:rPr>
              <a:t>morskaakvaristika.eu/media/shop/f_0404.jpg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507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90364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http://www.starfish.ch/Fotos/cnidarians-Nesseltiere/corals-Korallen-Anthozoa/hexacorallia-Hexakorallen/hard-corals-Steinkorallen/Lobophyllia-sp-1.jpg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"/>
              </a:rPr>
              <a:t>http://www.chorvatsko.cz/tema/pict/koral_2.jpg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4"/>
              </a:rPr>
              <a:t>http://files.montech.cz/system_preview_detail_200000108-e4093e5033-public/Bičovitý%20korál.jpg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5"/>
              </a:rPr>
              <a:t>http://www.botaniliberec.cz/foto/foto/933.jpg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6"/>
              </a:rPr>
              <a:t>http://www.prirodovedci.cz/storage/images/800x600/564.JPG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7"/>
              </a:rPr>
              <a:t>http</a:t>
            </a:r>
            <a:r>
              <a:rPr lang="cs-CZ" sz="1200">
                <a:latin typeface="Times New Roman" pitchFamily="18" charset="0"/>
                <a:cs typeface="Times New Roman" pitchFamily="18" charset="0"/>
                <a:hlinkClick r:id="rId7"/>
              </a:rPr>
              <a:t>://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7"/>
              </a:rPr>
              <a:t>www.marinestar.cz/files/bezobratli/sasanka_kucerava.jpg?full</a:t>
            </a:r>
            <a:endParaRPr lang="cs-CZ" sz="12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7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727</TotalTime>
  <Words>504</Words>
  <Application>Microsoft Office PowerPoint</Application>
  <PresentationFormat>Předvádění na obrazovce (4:3)</PresentationFormat>
  <Paragraphs>111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VY_32_INOVACE_32_Žahavci - 2.část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65</cp:revision>
  <dcterms:created xsi:type="dcterms:W3CDTF">2011-03-27T14:19:32Z</dcterms:created>
  <dcterms:modified xsi:type="dcterms:W3CDTF">2013-05-04T18:34:05Z</dcterms:modified>
</cp:coreProperties>
</file>