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81" r:id="rId4"/>
    <p:sldId id="258" r:id="rId5"/>
    <p:sldId id="261" r:id="rId6"/>
    <p:sldId id="271" r:id="rId7"/>
    <p:sldId id="262" r:id="rId8"/>
    <p:sldId id="272" r:id="rId9"/>
    <p:sldId id="273" r:id="rId10"/>
    <p:sldId id="276" r:id="rId11"/>
    <p:sldId id="275" r:id="rId12"/>
    <p:sldId id="274" r:id="rId13"/>
    <p:sldId id="277" r:id="rId14"/>
    <p:sldId id="279" r:id="rId15"/>
    <p:sldId id="278" r:id="rId16"/>
    <p:sldId id="26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1DE214-1D57-4A22-AFA9-8FA545CAF8C3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74F7BC7-F65E-43EF-BD76-9A71F137B9C6}">
      <dgm:prSet/>
      <dgm:spPr>
        <a:solidFill>
          <a:srgbClr val="FFC000"/>
        </a:solidFill>
      </dgm:spPr>
      <dgm:t>
        <a:bodyPr/>
        <a:lstStyle/>
        <a:p>
          <a:pPr rtl="0"/>
          <a:r>
            <a:rPr lang="cs-CZ" dirty="0" smtClean="0">
              <a:solidFill>
                <a:srgbClr val="FF0000"/>
              </a:solidFill>
            </a:rPr>
            <a:t>Upevňuje rostlinu            v půdě.</a:t>
          </a:r>
          <a:endParaRPr lang="cs-CZ" dirty="0">
            <a:solidFill>
              <a:srgbClr val="FF0000"/>
            </a:solidFill>
          </a:endParaRPr>
        </a:p>
      </dgm:t>
    </dgm:pt>
    <dgm:pt modelId="{03A46301-E6AA-4A62-BDCE-FE52C4524FCB}" type="parTrans" cxnId="{8B1342E9-3ADE-49BD-B3F7-7FED1A927ECA}">
      <dgm:prSet/>
      <dgm:spPr/>
      <dgm:t>
        <a:bodyPr/>
        <a:lstStyle/>
        <a:p>
          <a:endParaRPr lang="cs-CZ"/>
        </a:p>
      </dgm:t>
    </dgm:pt>
    <dgm:pt modelId="{2F7240C6-DD3C-4123-B1A1-7E336B7C4994}" type="sibTrans" cxnId="{8B1342E9-3ADE-49BD-B3F7-7FED1A927ECA}">
      <dgm:prSet/>
      <dgm:spPr/>
      <dgm:t>
        <a:bodyPr/>
        <a:lstStyle/>
        <a:p>
          <a:endParaRPr lang="cs-CZ"/>
        </a:p>
      </dgm:t>
    </dgm:pt>
    <dgm:pt modelId="{F0DE94F0-E068-470B-A702-097D6A7CCEE6}">
      <dgm:prSet/>
      <dgm:spPr>
        <a:solidFill>
          <a:srgbClr val="FFC000"/>
        </a:solidFill>
      </dgm:spPr>
      <dgm:t>
        <a:bodyPr/>
        <a:lstStyle/>
        <a:p>
          <a:pPr rtl="0"/>
          <a:r>
            <a:rPr lang="cs-CZ" dirty="0" smtClean="0">
              <a:solidFill>
                <a:srgbClr val="FF0000"/>
              </a:solidFill>
            </a:rPr>
            <a:t>Zajišťuje příjem vody a živin.</a:t>
          </a:r>
          <a:endParaRPr lang="cs-CZ" dirty="0">
            <a:solidFill>
              <a:srgbClr val="FF0000"/>
            </a:solidFill>
          </a:endParaRPr>
        </a:p>
      </dgm:t>
    </dgm:pt>
    <dgm:pt modelId="{BEA69829-D965-40D0-A89C-691C981F4A6D}" type="parTrans" cxnId="{D71512BE-F052-4481-BE36-4995CBC65080}">
      <dgm:prSet/>
      <dgm:spPr/>
      <dgm:t>
        <a:bodyPr/>
        <a:lstStyle/>
        <a:p>
          <a:endParaRPr lang="cs-CZ"/>
        </a:p>
      </dgm:t>
    </dgm:pt>
    <dgm:pt modelId="{109E0F7F-69D7-4A06-B60E-7CE34CDF5C02}" type="sibTrans" cxnId="{D71512BE-F052-4481-BE36-4995CBC65080}">
      <dgm:prSet/>
      <dgm:spPr/>
      <dgm:t>
        <a:bodyPr/>
        <a:lstStyle/>
        <a:p>
          <a:endParaRPr lang="cs-CZ"/>
        </a:p>
      </dgm:t>
    </dgm:pt>
    <dgm:pt modelId="{81E16C66-6301-4ABE-8E7A-D0F555D82CC4}">
      <dgm:prSet/>
      <dgm:spPr>
        <a:solidFill>
          <a:srgbClr val="FFC000"/>
        </a:solidFill>
      </dgm:spPr>
      <dgm:t>
        <a:bodyPr/>
        <a:lstStyle/>
        <a:p>
          <a:pPr rtl="0"/>
          <a:r>
            <a:rPr lang="cs-CZ" dirty="0" smtClean="0">
              <a:solidFill>
                <a:srgbClr val="FF0000"/>
              </a:solidFill>
            </a:rPr>
            <a:t>Ukládají se do něj zásobní látky.</a:t>
          </a:r>
          <a:endParaRPr lang="cs-CZ" dirty="0">
            <a:solidFill>
              <a:srgbClr val="FF0000"/>
            </a:solidFill>
          </a:endParaRPr>
        </a:p>
      </dgm:t>
    </dgm:pt>
    <dgm:pt modelId="{EDB3939C-BF86-4B13-A817-C43DE43AFA42}" type="parTrans" cxnId="{D6AEAC83-309C-48DE-892E-E320CD7D40BA}">
      <dgm:prSet/>
      <dgm:spPr/>
      <dgm:t>
        <a:bodyPr/>
        <a:lstStyle/>
        <a:p>
          <a:endParaRPr lang="cs-CZ"/>
        </a:p>
      </dgm:t>
    </dgm:pt>
    <dgm:pt modelId="{254908D2-859B-49F0-8776-9AB31EA1EDC3}" type="sibTrans" cxnId="{D6AEAC83-309C-48DE-892E-E320CD7D40BA}">
      <dgm:prSet/>
      <dgm:spPr/>
      <dgm:t>
        <a:bodyPr/>
        <a:lstStyle/>
        <a:p>
          <a:endParaRPr lang="cs-CZ"/>
        </a:p>
      </dgm:t>
    </dgm:pt>
    <dgm:pt modelId="{A25AA1F9-571D-4769-A7F0-CA2C6B488ADD}" type="pres">
      <dgm:prSet presAssocID="{D91DE214-1D57-4A22-AFA9-8FA545CAF8C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3934D23-6D2E-44A8-BA3E-48A5F66066EE}" type="pres">
      <dgm:prSet presAssocID="{474F7BC7-F65E-43EF-BD76-9A71F137B9C6}" presName="composite" presStyleCnt="0"/>
      <dgm:spPr/>
    </dgm:pt>
    <dgm:pt modelId="{D10E37A7-FA63-4E48-88EA-5F35753C24C3}" type="pres">
      <dgm:prSet presAssocID="{474F7BC7-F65E-43EF-BD76-9A71F137B9C6}" presName="imgShp" presStyleLbl="fgImgPlace1" presStyleIdx="0" presStyleCnt="3"/>
      <dgm:spPr>
        <a:prstGeom prst="star5">
          <a:avLst/>
        </a:prstGeom>
      </dgm:spPr>
    </dgm:pt>
    <dgm:pt modelId="{28B4E3FB-514F-491A-B36F-801E862DC349}" type="pres">
      <dgm:prSet presAssocID="{474F7BC7-F65E-43EF-BD76-9A71F137B9C6}" presName="txShp" presStyleLbl="node1" presStyleIdx="0" presStyleCnt="3" custLinFactNeighborX="670" custLinFactNeighborY="258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8DFEA7-E63E-4384-98FE-4EE620838C9D}" type="pres">
      <dgm:prSet presAssocID="{2F7240C6-DD3C-4123-B1A1-7E336B7C4994}" presName="spacing" presStyleCnt="0"/>
      <dgm:spPr/>
    </dgm:pt>
    <dgm:pt modelId="{5AD7EDFA-18A4-47DA-AD5D-9C770740426F}" type="pres">
      <dgm:prSet presAssocID="{F0DE94F0-E068-470B-A702-097D6A7CCEE6}" presName="composite" presStyleCnt="0"/>
      <dgm:spPr/>
    </dgm:pt>
    <dgm:pt modelId="{2A44D8AC-E729-452C-830B-D96A194E66BA}" type="pres">
      <dgm:prSet presAssocID="{F0DE94F0-E068-470B-A702-097D6A7CCEE6}" presName="imgShp" presStyleLbl="fgImgPlace1" presStyleIdx="1" presStyleCnt="3"/>
      <dgm:spPr>
        <a:prstGeom prst="star5">
          <a:avLst/>
        </a:prstGeom>
      </dgm:spPr>
    </dgm:pt>
    <dgm:pt modelId="{9515CBC0-C0BF-4D2C-961A-F8A87CC51861}" type="pres">
      <dgm:prSet presAssocID="{F0DE94F0-E068-470B-A702-097D6A7CCEE6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B1D51E-9FD6-4C7B-A9F0-6D5AB39C7E25}" type="pres">
      <dgm:prSet presAssocID="{109E0F7F-69D7-4A06-B60E-7CE34CDF5C02}" presName="spacing" presStyleCnt="0"/>
      <dgm:spPr/>
    </dgm:pt>
    <dgm:pt modelId="{9F3F0200-1E92-4225-A889-610F847C4E64}" type="pres">
      <dgm:prSet presAssocID="{81E16C66-6301-4ABE-8E7A-D0F555D82CC4}" presName="composite" presStyleCnt="0"/>
      <dgm:spPr/>
    </dgm:pt>
    <dgm:pt modelId="{C91BEF35-1574-4680-A66B-C6566A2E5FEE}" type="pres">
      <dgm:prSet presAssocID="{81E16C66-6301-4ABE-8E7A-D0F555D82CC4}" presName="imgShp" presStyleLbl="fgImgPlace1" presStyleIdx="2" presStyleCnt="3"/>
      <dgm:spPr>
        <a:prstGeom prst="star5">
          <a:avLst/>
        </a:prstGeom>
      </dgm:spPr>
    </dgm:pt>
    <dgm:pt modelId="{16BB2872-30B6-41B9-BC45-E2BD4747A12F}" type="pres">
      <dgm:prSet presAssocID="{81E16C66-6301-4ABE-8E7A-D0F555D82CC4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841549E-603B-40FD-AFFD-E72F792FC8D1}" type="presOf" srcId="{81E16C66-6301-4ABE-8E7A-D0F555D82CC4}" destId="{16BB2872-30B6-41B9-BC45-E2BD4747A12F}" srcOrd="0" destOrd="0" presId="urn:microsoft.com/office/officeart/2005/8/layout/vList3"/>
    <dgm:cxn modelId="{60AE3F04-B7D9-450F-B47B-4BFFDD215075}" type="presOf" srcId="{F0DE94F0-E068-470B-A702-097D6A7CCEE6}" destId="{9515CBC0-C0BF-4D2C-961A-F8A87CC51861}" srcOrd="0" destOrd="0" presId="urn:microsoft.com/office/officeart/2005/8/layout/vList3"/>
    <dgm:cxn modelId="{D71512BE-F052-4481-BE36-4995CBC65080}" srcId="{D91DE214-1D57-4A22-AFA9-8FA545CAF8C3}" destId="{F0DE94F0-E068-470B-A702-097D6A7CCEE6}" srcOrd="1" destOrd="0" parTransId="{BEA69829-D965-40D0-A89C-691C981F4A6D}" sibTransId="{109E0F7F-69D7-4A06-B60E-7CE34CDF5C02}"/>
    <dgm:cxn modelId="{D9DB0281-10E1-44A6-9A6F-87AB94DC5775}" type="presOf" srcId="{D91DE214-1D57-4A22-AFA9-8FA545CAF8C3}" destId="{A25AA1F9-571D-4769-A7F0-CA2C6B488ADD}" srcOrd="0" destOrd="0" presId="urn:microsoft.com/office/officeart/2005/8/layout/vList3"/>
    <dgm:cxn modelId="{8B1342E9-3ADE-49BD-B3F7-7FED1A927ECA}" srcId="{D91DE214-1D57-4A22-AFA9-8FA545CAF8C3}" destId="{474F7BC7-F65E-43EF-BD76-9A71F137B9C6}" srcOrd="0" destOrd="0" parTransId="{03A46301-E6AA-4A62-BDCE-FE52C4524FCB}" sibTransId="{2F7240C6-DD3C-4123-B1A1-7E336B7C4994}"/>
    <dgm:cxn modelId="{D6AEAC83-309C-48DE-892E-E320CD7D40BA}" srcId="{D91DE214-1D57-4A22-AFA9-8FA545CAF8C3}" destId="{81E16C66-6301-4ABE-8E7A-D0F555D82CC4}" srcOrd="2" destOrd="0" parTransId="{EDB3939C-BF86-4B13-A817-C43DE43AFA42}" sibTransId="{254908D2-859B-49F0-8776-9AB31EA1EDC3}"/>
    <dgm:cxn modelId="{9D24D984-9409-40F1-91AB-82CB15E5AFBD}" type="presOf" srcId="{474F7BC7-F65E-43EF-BD76-9A71F137B9C6}" destId="{28B4E3FB-514F-491A-B36F-801E862DC349}" srcOrd="0" destOrd="0" presId="urn:microsoft.com/office/officeart/2005/8/layout/vList3"/>
    <dgm:cxn modelId="{6211122D-1C5D-4F28-9221-BBDB2F05AEEA}" type="presParOf" srcId="{A25AA1F9-571D-4769-A7F0-CA2C6B488ADD}" destId="{33934D23-6D2E-44A8-BA3E-48A5F66066EE}" srcOrd="0" destOrd="0" presId="urn:microsoft.com/office/officeart/2005/8/layout/vList3"/>
    <dgm:cxn modelId="{283C88EA-373B-44F0-98BF-2C8CBD94FA3C}" type="presParOf" srcId="{33934D23-6D2E-44A8-BA3E-48A5F66066EE}" destId="{D10E37A7-FA63-4E48-88EA-5F35753C24C3}" srcOrd="0" destOrd="0" presId="urn:microsoft.com/office/officeart/2005/8/layout/vList3"/>
    <dgm:cxn modelId="{D5349436-061E-45E4-BE93-FA5F8375E656}" type="presParOf" srcId="{33934D23-6D2E-44A8-BA3E-48A5F66066EE}" destId="{28B4E3FB-514F-491A-B36F-801E862DC349}" srcOrd="1" destOrd="0" presId="urn:microsoft.com/office/officeart/2005/8/layout/vList3"/>
    <dgm:cxn modelId="{687FF8A2-3235-4D14-8338-B14C78C365CB}" type="presParOf" srcId="{A25AA1F9-571D-4769-A7F0-CA2C6B488ADD}" destId="{3C8DFEA7-E63E-4384-98FE-4EE620838C9D}" srcOrd="1" destOrd="0" presId="urn:microsoft.com/office/officeart/2005/8/layout/vList3"/>
    <dgm:cxn modelId="{22D58322-FEA7-4383-8389-AD3A0E4372BB}" type="presParOf" srcId="{A25AA1F9-571D-4769-A7F0-CA2C6B488ADD}" destId="{5AD7EDFA-18A4-47DA-AD5D-9C770740426F}" srcOrd="2" destOrd="0" presId="urn:microsoft.com/office/officeart/2005/8/layout/vList3"/>
    <dgm:cxn modelId="{EE399C6A-CDAA-4C19-B011-6A5702EAABFB}" type="presParOf" srcId="{5AD7EDFA-18A4-47DA-AD5D-9C770740426F}" destId="{2A44D8AC-E729-452C-830B-D96A194E66BA}" srcOrd="0" destOrd="0" presId="urn:microsoft.com/office/officeart/2005/8/layout/vList3"/>
    <dgm:cxn modelId="{632F897E-6E16-4965-A917-2112D7EE9173}" type="presParOf" srcId="{5AD7EDFA-18A4-47DA-AD5D-9C770740426F}" destId="{9515CBC0-C0BF-4D2C-961A-F8A87CC51861}" srcOrd="1" destOrd="0" presId="urn:microsoft.com/office/officeart/2005/8/layout/vList3"/>
    <dgm:cxn modelId="{3BFFE54A-59BA-42E0-AE0A-DBB901B1AAE2}" type="presParOf" srcId="{A25AA1F9-571D-4769-A7F0-CA2C6B488ADD}" destId="{82B1D51E-9FD6-4C7B-A9F0-6D5AB39C7E25}" srcOrd="3" destOrd="0" presId="urn:microsoft.com/office/officeart/2005/8/layout/vList3"/>
    <dgm:cxn modelId="{3612B6FB-9BBD-4784-BD44-AE654CFB7741}" type="presParOf" srcId="{A25AA1F9-571D-4769-A7F0-CA2C6B488ADD}" destId="{9F3F0200-1E92-4225-A889-610F847C4E64}" srcOrd="4" destOrd="0" presId="urn:microsoft.com/office/officeart/2005/8/layout/vList3"/>
    <dgm:cxn modelId="{489AD60F-275C-4A2F-9C3B-0BCD735D0DB2}" type="presParOf" srcId="{9F3F0200-1E92-4225-A889-610F847C4E64}" destId="{C91BEF35-1574-4680-A66B-C6566A2E5FEE}" srcOrd="0" destOrd="0" presId="urn:microsoft.com/office/officeart/2005/8/layout/vList3"/>
    <dgm:cxn modelId="{20BFA10C-3D76-430E-A6AD-2C41D4F91DA9}" type="presParOf" srcId="{9F3F0200-1E92-4225-A889-610F847C4E64}" destId="{16BB2872-30B6-41B9-BC45-E2BD4747A12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B4E3FB-514F-491A-B36F-801E862DC349}">
      <dsp:nvSpPr>
        <dsp:cNvPr id="0" name=""/>
        <dsp:cNvSpPr/>
      </dsp:nvSpPr>
      <dsp:spPr>
        <a:xfrm rot="10800000">
          <a:off x="1433390" y="27648"/>
          <a:ext cx="4549105" cy="1028335"/>
        </a:xfrm>
        <a:prstGeom prst="homePlat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3467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rgbClr val="FF0000"/>
              </a:solidFill>
            </a:rPr>
            <a:t>Upevňuje rostlinu            v půdě.</a:t>
          </a:r>
          <a:endParaRPr lang="cs-CZ" sz="2800" kern="1200" dirty="0">
            <a:solidFill>
              <a:srgbClr val="FF0000"/>
            </a:solidFill>
          </a:endParaRPr>
        </a:p>
      </dsp:txBody>
      <dsp:txXfrm rot="10800000">
        <a:off x="1433390" y="27648"/>
        <a:ext cx="4549105" cy="1028335"/>
      </dsp:txXfrm>
    </dsp:sp>
    <dsp:sp modelId="{D10E37A7-FA63-4E48-88EA-5F35753C24C3}">
      <dsp:nvSpPr>
        <dsp:cNvPr id="0" name=""/>
        <dsp:cNvSpPr/>
      </dsp:nvSpPr>
      <dsp:spPr>
        <a:xfrm>
          <a:off x="888743" y="1035"/>
          <a:ext cx="1028335" cy="1028335"/>
        </a:xfrm>
        <a:prstGeom prst="star5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15CBC0-C0BF-4D2C-961A-F8A87CC51861}">
      <dsp:nvSpPr>
        <dsp:cNvPr id="0" name=""/>
        <dsp:cNvSpPr/>
      </dsp:nvSpPr>
      <dsp:spPr>
        <a:xfrm rot="10800000">
          <a:off x="1402911" y="1336336"/>
          <a:ext cx="4549105" cy="1028335"/>
        </a:xfrm>
        <a:prstGeom prst="homePlat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3467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rgbClr val="FF0000"/>
              </a:solidFill>
            </a:rPr>
            <a:t>Zajišťuje příjem vody a živin.</a:t>
          </a:r>
          <a:endParaRPr lang="cs-CZ" sz="2800" kern="1200" dirty="0">
            <a:solidFill>
              <a:srgbClr val="FF0000"/>
            </a:solidFill>
          </a:endParaRPr>
        </a:p>
      </dsp:txBody>
      <dsp:txXfrm rot="10800000">
        <a:off x="1402911" y="1336336"/>
        <a:ext cx="4549105" cy="1028335"/>
      </dsp:txXfrm>
    </dsp:sp>
    <dsp:sp modelId="{2A44D8AC-E729-452C-830B-D96A194E66BA}">
      <dsp:nvSpPr>
        <dsp:cNvPr id="0" name=""/>
        <dsp:cNvSpPr/>
      </dsp:nvSpPr>
      <dsp:spPr>
        <a:xfrm>
          <a:off x="888743" y="1336336"/>
          <a:ext cx="1028335" cy="1028335"/>
        </a:xfrm>
        <a:prstGeom prst="star5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BB2872-30B6-41B9-BC45-E2BD4747A12F}">
      <dsp:nvSpPr>
        <dsp:cNvPr id="0" name=""/>
        <dsp:cNvSpPr/>
      </dsp:nvSpPr>
      <dsp:spPr>
        <a:xfrm rot="10800000">
          <a:off x="1402911" y="2671637"/>
          <a:ext cx="4549105" cy="1028335"/>
        </a:xfrm>
        <a:prstGeom prst="homePlat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3467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rgbClr val="FF0000"/>
              </a:solidFill>
            </a:rPr>
            <a:t>Ukládají se do něj zásobní látky.</a:t>
          </a:r>
          <a:endParaRPr lang="cs-CZ" sz="2800" kern="1200" dirty="0">
            <a:solidFill>
              <a:srgbClr val="FF0000"/>
            </a:solidFill>
          </a:endParaRPr>
        </a:p>
      </dsp:txBody>
      <dsp:txXfrm rot="10800000">
        <a:off x="1402911" y="2671637"/>
        <a:ext cx="4549105" cy="1028335"/>
      </dsp:txXfrm>
    </dsp:sp>
    <dsp:sp modelId="{C91BEF35-1574-4680-A66B-C6566A2E5FEE}">
      <dsp:nvSpPr>
        <dsp:cNvPr id="0" name=""/>
        <dsp:cNvSpPr/>
      </dsp:nvSpPr>
      <dsp:spPr>
        <a:xfrm>
          <a:off x="888743" y="2671637"/>
          <a:ext cx="1028335" cy="1028335"/>
        </a:xfrm>
        <a:prstGeom prst="star5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rgbClr val="9CB86E"/>
            </a:gs>
            <a:gs pos="100000">
              <a:srgbClr val="156B13"/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eceptyonline.cz/korenova-petrzel--1451.htm" TargetMode="External"/><Relationship Id="rId3" Type="http://schemas.openxmlformats.org/officeDocument/2006/relationships/hyperlink" Target="http://flora-and-fauna.blog.cz/1211/stavba-tela-rostlin" TargetMode="External"/><Relationship Id="rId7" Type="http://schemas.openxmlformats.org/officeDocument/2006/relationships/hyperlink" Target="http://web2.mendelu.cz/af_211_multitext/obecna_botanika/texty-organologie-koren.html" TargetMode="External"/><Relationship Id="rId12" Type="http://schemas.openxmlformats.org/officeDocument/2006/relationships/hyperlink" Target="ved=1t:429,r:49,s:0,i:281" TargetMode="External"/><Relationship Id="rId2" Type="http://schemas.openxmlformats.org/officeDocument/2006/relationships/hyperlink" Target="http://casti-rostlin.atlasweb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vademecum-zdravi.cz/andelika-lekarska-archangelica-officinalis/" TargetMode="External"/><Relationship Id="rId11" Type="http://schemas.openxmlformats.org/officeDocument/2006/relationships/hyperlink" Target="http://web2.mendelu.cz/af_211_multitext/obecna_botanika/texty-organologie-sekundarni_stavba_korene.html" TargetMode="External"/><Relationship Id="rId5" Type="http://schemas.openxmlformats.org/officeDocument/2006/relationships/hyperlink" Target="http://www.dreviny-okrasne.cz/listnace/reva/" TargetMode="External"/><Relationship Id="rId10" Type="http://schemas.openxmlformats.org/officeDocument/2006/relationships/hyperlink" Target="http://web2.mendelu.cz/af_222_multitext/picniny/sklady.php?odkaz=travy.html" TargetMode="External"/><Relationship Id="rId4" Type="http://schemas.openxmlformats.org/officeDocument/2006/relationships/hyperlink" Target="http://leccos.com/index.php/clanky/koren" TargetMode="External"/><Relationship Id="rId9" Type="http://schemas.openxmlformats.org/officeDocument/2006/relationships/hyperlink" Target="http://www.agromanual.cz/cz/clanky/ochrana-rostlin-a-pestovani/skudci/kvetilka-zelna-nebezpecny-skudce-ozime-repk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latin typeface="Biondi" pitchFamily="2" charset="0"/>
              </a:rPr>
              <a:t>ROSTLINY A JEJICH ORGÁNY</a:t>
            </a:r>
            <a:endParaRPr lang="cs-CZ" b="1" u="sng" dirty="0">
              <a:latin typeface="Biondi" pitchFamily="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514350" indent="-514350"/>
            <a:r>
              <a:rPr lang="cs-CZ" b="1" dirty="0" smtClean="0">
                <a:solidFill>
                  <a:srgbClr val="FF0000"/>
                </a:solidFill>
              </a:rPr>
              <a:t>KOŘEN</a:t>
            </a:r>
          </a:p>
          <a:p>
            <a:pPr marL="514350" indent="-514350"/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34877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211057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ovéPole 3"/>
          <p:cNvSpPr txBox="1"/>
          <p:nvPr/>
        </p:nvSpPr>
        <p:spPr>
          <a:xfrm>
            <a:off x="971550" y="4201951"/>
            <a:ext cx="11887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Šablona</a:t>
            </a:r>
            <a:r>
              <a:rPr lang="cs-CZ" sz="1100" dirty="0" smtClean="0">
                <a:latin typeface="Arial - 18"/>
              </a:rPr>
              <a:t>: </a:t>
            </a:r>
            <a:r>
              <a:rPr lang="cs-CZ" sz="1400" dirty="0" smtClean="0">
                <a:latin typeface="Arial - 18"/>
              </a:rPr>
              <a:t>V/2 </a:t>
            </a:r>
            <a:endParaRPr lang="cs-CZ" sz="1400" dirty="0">
              <a:latin typeface="Arial - 1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0630" y="4150075"/>
            <a:ext cx="1475586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Sada: 2/11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2980" y="4679210"/>
            <a:ext cx="272492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Ověření ve výuce</a:t>
            </a:r>
            <a:r>
              <a:rPr lang="cs-CZ" sz="1400" dirty="0" smtClean="0">
                <a:latin typeface="Arial - 18"/>
              </a:rPr>
              <a:t>: 18. 3. 2013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86350" y="4689585"/>
            <a:ext cx="8686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Třída: 4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60820" y="4710336"/>
            <a:ext cx="1971620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Datum</a:t>
            </a:r>
            <a:r>
              <a:rPr lang="cs-CZ" sz="1400" dirty="0" smtClean="0">
                <a:latin typeface="Arial - 18"/>
              </a:rPr>
              <a:t>: 29. 12. 2012 </a:t>
            </a:r>
            <a:endParaRPr lang="cs-CZ" sz="1400" dirty="0">
              <a:latin typeface="Arial - 18"/>
            </a:endParaRPr>
          </a:p>
        </p:txBody>
      </p:sp>
      <p:pic>
        <p:nvPicPr>
          <p:cNvPr id="9" name="Obrázek 8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1650" y="2479670"/>
            <a:ext cx="5737860" cy="9545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0" name="TextovéPole 9"/>
          <p:cNvSpPr txBox="1"/>
          <p:nvPr/>
        </p:nvSpPr>
        <p:spPr>
          <a:xfrm>
            <a:off x="1291590" y="546502"/>
            <a:ext cx="6697980" cy="94140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FFFF"/>
                </a:solidFill>
                <a:latin typeface="Arial - 62"/>
              </a:rPr>
              <a:t>Výukový materiál  </a:t>
            </a:r>
            <a:endParaRPr lang="cs-CZ" sz="4000" dirty="0">
              <a:solidFill>
                <a:srgbClr val="FFFFFF"/>
              </a:solidFill>
              <a:latin typeface="Arial - 62"/>
            </a:endParaRPr>
          </a:p>
          <a:p>
            <a:pPr algn="ctr"/>
            <a:r>
              <a:rPr lang="cs-CZ" sz="1600" dirty="0" smtClean="0">
                <a:solidFill>
                  <a:srgbClr val="FFFFFF"/>
                </a:solidFill>
                <a:latin typeface="Arial - 25"/>
              </a:rPr>
              <a:t>zpracovaný v rámci projektu</a:t>
            </a:r>
            <a:endParaRPr lang="cs-CZ" sz="1600" dirty="0">
              <a:solidFill>
                <a:srgbClr val="FFFFFF"/>
              </a:solidFill>
              <a:latin typeface="Arial - 25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84580" y="3641691"/>
            <a:ext cx="46373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7"/>
              </a:rPr>
              <a:t>Pořadové číslo projektu: CZ.1.07/1.4.00/21.1131</a:t>
            </a:r>
            <a:endParaRPr lang="cs-CZ" sz="1400" b="1" dirty="0">
              <a:latin typeface="Arial - 17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82980" y="5197970"/>
            <a:ext cx="9601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Online:</a:t>
            </a:r>
            <a:endParaRPr lang="cs-CZ" sz="1400" dirty="0"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0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170" y="176378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ovéPole 2"/>
          <p:cNvSpPr txBox="1"/>
          <p:nvPr/>
        </p:nvSpPr>
        <p:spPr>
          <a:xfrm>
            <a:off x="388620" y="695138"/>
            <a:ext cx="8343900" cy="895236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3300" dirty="0" smtClean="0">
                <a:solidFill>
                  <a:srgbClr val="FFFFFF"/>
                </a:solidFill>
                <a:latin typeface="Arial - 51"/>
              </a:rPr>
              <a:t>Rostliny a jejich orgány</a:t>
            </a:r>
          </a:p>
          <a:p>
            <a:pPr algn="ctr"/>
            <a:r>
              <a:rPr lang="cs-CZ" sz="2000" dirty="0" smtClean="0">
                <a:solidFill>
                  <a:srgbClr val="FF0000"/>
                </a:solidFill>
                <a:latin typeface="Arial - 51"/>
              </a:rPr>
              <a:t>kořen</a:t>
            </a:r>
            <a:endParaRPr lang="cs-CZ" sz="2000" dirty="0">
              <a:solidFill>
                <a:srgbClr val="FF0000"/>
              </a:solidFill>
              <a:latin typeface="Arial - 51"/>
            </a:endParaRPr>
          </a:p>
        </p:txBody>
      </p:sp>
      <p:pic>
        <p:nvPicPr>
          <p:cNvPr id="4" name="Obrázek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175913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ovéPole 4"/>
          <p:cNvSpPr txBox="1"/>
          <p:nvPr/>
        </p:nvSpPr>
        <p:spPr>
          <a:xfrm>
            <a:off x="502920" y="4440581"/>
            <a:ext cx="60853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Jméno autora: Mgr. Martina Kosová 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8640" y="4876340"/>
            <a:ext cx="5623560" cy="510515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Škola: Základní škola Zaječí, okres Břeclav</a:t>
            </a:r>
          </a:p>
          <a:p>
            <a:r>
              <a:rPr lang="cs-CZ" sz="1400" dirty="0" smtClean="0">
                <a:latin typeface="Arial - 18"/>
              </a:rPr>
              <a:t>           Školní 402, 691 05 Zaječí, příspěvková organizace 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2920" y="3361561"/>
            <a:ext cx="102870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Ročník: 4.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2920" y="2977679"/>
            <a:ext cx="306096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7"/>
              </a:rPr>
              <a:t>Předmět:</a:t>
            </a:r>
            <a:r>
              <a:rPr lang="cs-CZ" sz="1400" b="1" dirty="0" smtClean="0">
                <a:solidFill>
                  <a:srgbClr val="66FF33"/>
                </a:solidFill>
                <a:latin typeface="Arial - 17"/>
              </a:rPr>
              <a:t> Přírodověda</a:t>
            </a:r>
            <a:r>
              <a:rPr lang="cs-CZ" sz="1100" dirty="0" smtClean="0">
                <a:solidFill>
                  <a:srgbClr val="00008B"/>
                </a:solidFill>
                <a:latin typeface="Arial - 17"/>
              </a:rPr>
              <a:t> </a:t>
            </a:r>
            <a:endParaRPr lang="cs-CZ" sz="1100" dirty="0">
              <a:solidFill>
                <a:srgbClr val="00008B"/>
              </a:solidFill>
              <a:latin typeface="Arial - 17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2920" y="3890696"/>
            <a:ext cx="810152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Klíčová slova: kořen, živiny, zásobní látky, svazčité kořeny, hlavní kořen, bulva     </a:t>
            </a:r>
            <a:endParaRPr lang="cs-CZ" sz="1400" dirty="0">
              <a:latin typeface="Arial - 1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2920" y="2531546"/>
            <a:ext cx="78855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8"/>
              </a:rPr>
              <a:t>Název: VY_52_INOVACE_2/11_Rostliny a jejich orgány ; kořen</a:t>
            </a:r>
            <a:r>
              <a:rPr lang="cs-CZ" sz="1400" dirty="0" smtClean="0">
                <a:solidFill>
                  <a:srgbClr val="00008B"/>
                </a:solidFill>
                <a:latin typeface="Arial - 18"/>
              </a:rPr>
              <a:t> </a:t>
            </a:r>
            <a:endParaRPr lang="cs-CZ" sz="1400" dirty="0">
              <a:solidFill>
                <a:srgbClr val="00008B"/>
              </a:solidFill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250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Materiál je určen žákům 4. třídy základní školy            k předmětu Přírodověda.</a:t>
            </a:r>
          </a:p>
          <a:p>
            <a:r>
              <a:rPr lang="cs-CZ" sz="2800" dirty="0" smtClean="0"/>
              <a:t>Cílem učebního materiálu je seznámit žáky s novými pojmy a pomoci jim si tzv. „botanickou abecedu“ osvojit. </a:t>
            </a:r>
          </a:p>
          <a:p>
            <a:r>
              <a:rPr lang="cs-CZ" sz="2800" dirty="0" smtClean="0"/>
              <a:t>Usnadnit jim si zapamatovat a poznat jednotlivé části těla rostlin, jak vypadají jednotlivé orgány a jak se nazývají.</a:t>
            </a:r>
          </a:p>
          <a:p>
            <a:r>
              <a:rPr lang="cs-CZ" sz="2800" dirty="0" smtClean="0"/>
              <a:t>Následující výukový materiál je zaměřen na téma kořen.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Stavba těla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</a:t>
            </a:r>
            <a:r>
              <a:rPr lang="cs-CZ" dirty="0" smtClean="0"/>
              <a:t>- </a:t>
            </a:r>
            <a:r>
              <a:rPr lang="cs-CZ" b="1" dirty="0" smtClean="0">
                <a:solidFill>
                  <a:srgbClr val="FF0000"/>
                </a:solidFill>
              </a:rPr>
              <a:t>KOŘEN</a:t>
            </a:r>
          </a:p>
          <a:p>
            <a:r>
              <a:rPr lang="cs-CZ" b="1" dirty="0" smtClean="0"/>
              <a:t>2</a:t>
            </a:r>
            <a:r>
              <a:rPr lang="cs-CZ" dirty="0" smtClean="0"/>
              <a:t>- STONEK</a:t>
            </a:r>
          </a:p>
          <a:p>
            <a:r>
              <a:rPr lang="cs-CZ" b="1" dirty="0" smtClean="0"/>
              <a:t>3</a:t>
            </a:r>
            <a:r>
              <a:rPr lang="cs-CZ" dirty="0" smtClean="0"/>
              <a:t>- LIST</a:t>
            </a:r>
          </a:p>
          <a:p>
            <a:r>
              <a:rPr lang="cs-CZ" b="1" dirty="0" smtClean="0"/>
              <a:t>4</a:t>
            </a:r>
            <a:r>
              <a:rPr lang="cs-CZ" dirty="0" smtClean="0"/>
              <a:t>- KVĚT</a:t>
            </a:r>
          </a:p>
          <a:p>
            <a:r>
              <a:rPr lang="cs-CZ" b="1" dirty="0" smtClean="0"/>
              <a:t>5</a:t>
            </a:r>
            <a:r>
              <a:rPr lang="cs-CZ" dirty="0" smtClean="0"/>
              <a:t>- PLOD</a:t>
            </a:r>
            <a:endParaRPr lang="cs-CZ" dirty="0"/>
          </a:p>
        </p:txBody>
      </p:sp>
      <p:pic>
        <p:nvPicPr>
          <p:cNvPr id="17410" name="Picture 2" descr="http://files.pancelcino.webnode.cz/200000274-29e192adc2/popi%C5%A1%20raj%C4%8De_kv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268760"/>
            <a:ext cx="4536504" cy="522626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563888" y="6093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KOŘEN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9458" name="Picture 2" descr="korenovy system .jpg (36.9kB - 331×330px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6"/>
            <a:ext cx="2463670" cy="2448272"/>
          </a:xfrm>
          <a:prstGeom prst="rect">
            <a:avLst/>
          </a:prstGeom>
          <a:noFill/>
        </p:spPr>
      </p:pic>
      <p:pic>
        <p:nvPicPr>
          <p:cNvPr id="19460" name="Picture 4" descr="Ko&amp;rcaron;en révy napadené révokazem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437112"/>
            <a:ext cx="2089108" cy="2007865"/>
          </a:xfrm>
          <a:prstGeom prst="rect">
            <a:avLst/>
          </a:prstGeom>
          <a:noFill/>
        </p:spPr>
      </p:pic>
      <p:pic>
        <p:nvPicPr>
          <p:cNvPr id="9" name="Picture 12" descr="http://www.vyukovematerialy.cz/biol/rocnik6/foto/kor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196752"/>
            <a:ext cx="2232248" cy="2870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 descr="And&amp;ecaron;lika ko&amp;rcaron;e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149080"/>
            <a:ext cx="1789931" cy="2519164"/>
          </a:xfrm>
          <a:prstGeom prst="rect">
            <a:avLst/>
          </a:prstGeom>
          <a:noFill/>
        </p:spPr>
      </p:pic>
      <p:pic>
        <p:nvPicPr>
          <p:cNvPr id="19464" name="Picture 8" descr=" Obrázek: A -allorhizie u vojt&amp;ecaron;šky, B - homorhizie u kuku&amp;rcaron;ice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0504" y="1340768"/>
            <a:ext cx="2268744" cy="1656184"/>
          </a:xfrm>
          <a:prstGeom prst="rect">
            <a:avLst/>
          </a:prstGeom>
          <a:noFill/>
        </p:spPr>
      </p:pic>
      <p:pic>
        <p:nvPicPr>
          <p:cNvPr id="19466" name="Picture 10" descr="http://www.zdravi4u.cz/grafika/img48c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3501008"/>
            <a:ext cx="1666875" cy="3105150"/>
          </a:xfrm>
          <a:prstGeom prst="rect">
            <a:avLst/>
          </a:prstGeom>
          <a:noFill/>
        </p:spPr>
      </p:pic>
      <p:pic>
        <p:nvPicPr>
          <p:cNvPr id="19468" name="Picture 12" descr="Encyklopedie zelenin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077072"/>
            <a:ext cx="1714500" cy="2286001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843808" y="3429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08104" y="3645024"/>
            <a:ext cx="373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388424" y="27089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835696" y="5877272"/>
            <a:ext cx="445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83968" y="47251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16216" y="44371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532440" y="62373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KOŘEN</a:t>
            </a:r>
            <a:endParaRPr lang="cs-CZ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1691680" y="2420888"/>
          <a:ext cx="6840760" cy="3701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text 3"/>
          <p:cNvSpPr>
            <a:spLocks noGrp="1"/>
          </p:cNvSpPr>
          <p:nvPr>
            <p:ph type="body" idx="4294967295"/>
          </p:nvPr>
        </p:nvSpPr>
        <p:spPr>
          <a:xfrm>
            <a:off x="0" y="1535113"/>
            <a:ext cx="6804248" cy="639762"/>
          </a:xfrm>
        </p:spPr>
        <p:txBody>
          <a:bodyPr>
            <a:noAutofit/>
          </a:bodyPr>
          <a:lstStyle/>
          <a:p>
            <a:pPr algn="ctr"/>
            <a:r>
              <a:rPr lang="cs-CZ" sz="3600" u="sng" dirty="0" smtClean="0"/>
              <a:t>Proč mají rostliny kořen?</a:t>
            </a:r>
            <a:endParaRPr lang="cs-CZ" sz="3600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10E37A7-FA63-4E48-88EA-5F35753C24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dgm id="{D10E37A7-FA63-4E48-88EA-5F35753C24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8B4E3FB-514F-491A-B36F-801E862DC3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>
                                            <p:graphicEl>
                                              <a:dgm id="{28B4E3FB-514F-491A-B36F-801E862DC3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A44D8AC-E729-452C-830B-D96A194E6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>
                                            <p:graphicEl>
                                              <a:dgm id="{2A44D8AC-E729-452C-830B-D96A194E66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515CBC0-C0BF-4D2C-961A-F8A87CC518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>
                                            <p:graphicEl>
                                              <a:dgm id="{9515CBC0-C0BF-4D2C-961A-F8A87CC518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91BEF35-1574-4680-A66B-C6566A2E5F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>
                                            <p:graphicEl>
                                              <a:dgm id="{C91BEF35-1574-4680-A66B-C6566A2E5F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6BB2872-30B6-41B9-BC45-E2BD4747A1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>
                                            <p:graphicEl>
                                              <a:dgm id="{16BB2872-30B6-41B9-BC45-E2BD4747A1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KOŘEN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Kořeny mají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různý tvar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různou funkci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Kořeny rostou zpravidla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pod zemí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Na kořenech </a:t>
            </a: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</a:rPr>
              <a:t>nikdy</a:t>
            </a:r>
            <a:r>
              <a:rPr lang="cs-CZ" dirty="0" smtClean="0"/>
              <a:t> nevyrůstají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listy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4" name="Picture 14" descr="http://leccos.com/pics/pic/korenovy_system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436878"/>
            <a:ext cx="2239838" cy="2232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804248" y="47971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Kořeny mohou být: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u="sng" dirty="0" smtClean="0"/>
              <a:t>SVAZČITÉ </a:t>
            </a:r>
            <a:endParaRPr lang="cs-CZ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u="sng" dirty="0" smtClean="0"/>
              <a:t>HLAVNÍ KOŘEN </a:t>
            </a:r>
          </a:p>
          <a:p>
            <a:pPr>
              <a:buNone/>
            </a:pPr>
            <a:r>
              <a:rPr lang="cs-CZ" sz="2400" dirty="0" smtClean="0"/>
              <a:t>     s postranními </a:t>
            </a:r>
          </a:p>
          <a:p>
            <a:pPr>
              <a:buNone/>
            </a:pPr>
            <a:r>
              <a:rPr lang="cs-CZ" sz="2400" dirty="0" smtClean="0"/>
              <a:t>                 kořeny</a:t>
            </a:r>
            <a:endParaRPr lang="cs-CZ" sz="2400" dirty="0"/>
          </a:p>
        </p:txBody>
      </p:sp>
      <p:pic>
        <p:nvPicPr>
          <p:cNvPr id="1026" name="Picture 2" descr="svaz&amp;ccaron;itý ko&amp;rcaron;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204864"/>
            <a:ext cx="2737904" cy="3850178"/>
          </a:xfrm>
          <a:prstGeom prst="rect">
            <a:avLst/>
          </a:prstGeom>
          <a:noFill/>
        </p:spPr>
      </p:pic>
      <p:pic>
        <p:nvPicPr>
          <p:cNvPr id="1028" name="Picture 4" descr="hlavní ko&amp;rcaron;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132856"/>
            <a:ext cx="1524000" cy="436245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347864" y="558924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100392" y="57332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Svazčité kořeny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Picture 18" descr="http://www.vyukovematerialy.cz/biol/rocnik6/foto/kor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2232248" cy="286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http://web2.mendelu.cz/af_222_multitext/picniny/obrazky/travy_koren_f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221088"/>
            <a:ext cx="3096344" cy="2481573"/>
          </a:xfrm>
          <a:prstGeom prst="rect">
            <a:avLst/>
          </a:prstGeom>
          <a:noFill/>
        </p:spPr>
      </p:pic>
      <p:pic>
        <p:nvPicPr>
          <p:cNvPr id="25604" name="Picture 4" descr="http://skolakov3a.sweb.cz/PRVOUKA/rostliny/obr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196752"/>
            <a:ext cx="5622306" cy="291311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483768" y="148478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668344" y="16288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20072" y="6309320"/>
            <a:ext cx="418704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13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Hlavní kořen + postranní kořeny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10" descr="http://www.ped.muni.cz/wchem/sm/dp/davidova/www_zaci1/smetanka0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1871563" cy="5143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http://www.vyukovematerialy.cz/biol/rocnik6/foto/kor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916832"/>
            <a:ext cx="2880295" cy="3703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 descr="Kv&amp;ecaron;tilka zelná - nebezpe&amp;ccaron;ný šk&amp;uring;dce ozimé &amp;rcaron;epk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196752"/>
            <a:ext cx="2232248" cy="2232248"/>
          </a:xfrm>
          <a:prstGeom prst="rect">
            <a:avLst/>
          </a:prstGeom>
          <a:noFill/>
        </p:spPr>
      </p:pic>
      <p:pic>
        <p:nvPicPr>
          <p:cNvPr id="24580" name="Picture 4" descr="http://www.zdravi4u.cz/grafika/img48c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573016"/>
            <a:ext cx="1666875" cy="310515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59492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501317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92280" y="63093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60232" y="2852936"/>
            <a:ext cx="418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Tvary kořenů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NITKOVITÝ</a:t>
            </a:r>
          </a:p>
          <a:p>
            <a:pPr algn="ctr"/>
            <a:r>
              <a:rPr lang="cs-CZ" dirty="0" smtClean="0"/>
              <a:t>VÁLCOVITÝ</a:t>
            </a:r>
          </a:p>
          <a:p>
            <a:pPr algn="ctr"/>
            <a:r>
              <a:rPr lang="cs-CZ" dirty="0" smtClean="0"/>
              <a:t>VŘETENOVITÝ</a:t>
            </a:r>
          </a:p>
          <a:p>
            <a:pPr algn="ctr"/>
            <a:r>
              <a:rPr lang="cs-CZ" dirty="0" smtClean="0"/>
              <a:t>KUŽELOVITÝ</a:t>
            </a:r>
          </a:p>
          <a:p>
            <a:pPr algn="ctr"/>
            <a:r>
              <a:rPr lang="cs-CZ" dirty="0" smtClean="0"/>
              <a:t>ŘEPOVITÝ</a:t>
            </a:r>
          </a:p>
          <a:p>
            <a:pPr algn="ctr"/>
            <a:r>
              <a:rPr lang="cs-CZ" dirty="0" smtClean="0"/>
              <a:t>SRDCOVITÝ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KOŘENY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NITKOVITÉ </a:t>
            </a:r>
            <a:r>
              <a:rPr lang="cs-CZ" dirty="0" smtClean="0"/>
              <a:t>kořeny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sají živiny rozpuštěné           v půdě. Někdy se jim též říká VLÁSKOVITÉ kořeny.</a:t>
            </a:r>
          </a:p>
          <a:p>
            <a:r>
              <a:rPr lang="cs-CZ" dirty="0" smtClean="0"/>
              <a:t>Zásobní látky jsou ukládány do kořenů </a:t>
            </a:r>
            <a:r>
              <a:rPr lang="cs-CZ" dirty="0" smtClean="0">
                <a:solidFill>
                  <a:srgbClr val="FF0000"/>
                </a:solidFill>
              </a:rPr>
              <a:t>VÁLCOVITÝCH, VŘETENOVITÝCH, KUŽELOVITÝCH </a:t>
            </a:r>
            <a:r>
              <a:rPr lang="cs-CZ" dirty="0" smtClean="0"/>
              <a:t>a</a:t>
            </a:r>
            <a:r>
              <a:rPr lang="cs-CZ" dirty="0" smtClean="0">
                <a:solidFill>
                  <a:srgbClr val="FF0000"/>
                </a:solidFill>
              </a:rPr>
              <a:t> ŘEPOVITÝCH</a:t>
            </a:r>
            <a:r>
              <a:rPr lang="cs-CZ" dirty="0" smtClean="0"/>
              <a:t>.</a:t>
            </a:r>
          </a:p>
          <a:p>
            <a:r>
              <a:rPr lang="cs-CZ" dirty="0" smtClean="0"/>
              <a:t>Některé stromy mají kořen </a:t>
            </a:r>
            <a:r>
              <a:rPr lang="cs-CZ" dirty="0" smtClean="0">
                <a:solidFill>
                  <a:srgbClr val="FF0000"/>
                </a:solidFill>
              </a:rPr>
              <a:t>SRDCOVITÝ</a:t>
            </a:r>
            <a:r>
              <a:rPr lang="cs-CZ" dirty="0" smtClean="0"/>
              <a:t>, který stromy dobře upevňuje v zemi.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BULVA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u řepy.</a:t>
            </a:r>
          </a:p>
          <a:p>
            <a:r>
              <a:rPr lang="cs-CZ" dirty="0" smtClean="0"/>
              <a:t>Vzniká splynutím ztloustlé dolní části stonku a horní části kořene. </a:t>
            </a:r>
            <a:endParaRPr lang="cs-CZ" dirty="0"/>
          </a:p>
        </p:txBody>
      </p:sp>
      <p:pic>
        <p:nvPicPr>
          <p:cNvPr id="4" name="Picture 5" descr="http://www.gadar.cz/fotky6629/seler_tal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852936"/>
            <a:ext cx="2951163" cy="369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http://web2.mendelu.cz/af_211_multitext/obecna_botanika/obrazky/organologie/bulva_mal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284984"/>
            <a:ext cx="2613298" cy="330100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491880" y="609329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64288" y="6021288"/>
            <a:ext cx="562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PŘEMÝŠLEJ </a:t>
            </a:r>
            <a:r>
              <a:rPr lang="cs-CZ" b="1" dirty="0" smtClean="0">
                <a:solidFill>
                  <a:srgbClr val="FFFF00"/>
                </a:solidFill>
                <a:sym typeface="Wingdings" pitchFamily="2" charset="2"/>
              </a:rPr>
              <a:t>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Proč asi mají kořeny různé tvary?</a:t>
            </a:r>
          </a:p>
          <a:p>
            <a:endParaRPr lang="cs-CZ" dirty="0" smtClean="0"/>
          </a:p>
          <a:p>
            <a:r>
              <a:rPr lang="cs-CZ" dirty="0" smtClean="0"/>
              <a:t>Které kořeny sají živiny?</a:t>
            </a:r>
          </a:p>
          <a:p>
            <a:endParaRPr lang="cs-CZ" dirty="0" smtClean="0"/>
          </a:p>
          <a:p>
            <a:r>
              <a:rPr lang="cs-CZ" dirty="0" smtClean="0"/>
              <a:t>Ve kterých kořenech se hromadí zásobní látky?</a:t>
            </a:r>
          </a:p>
          <a:p>
            <a:endParaRPr lang="cs-CZ" dirty="0" smtClean="0"/>
          </a:p>
          <a:p>
            <a:r>
              <a:rPr lang="cs-CZ" dirty="0" smtClean="0"/>
              <a:t>Co je to bulva (z čeho vzniká)?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68552"/>
          </a:xfrm>
        </p:spPr>
        <p:txBody>
          <a:bodyPr>
            <a:normAutofit fontScale="85000" lnSpcReduction="20000"/>
          </a:bodyPr>
          <a:lstStyle/>
          <a:p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Malá Jarmila, Podroužek Ladislav. </a:t>
            </a:r>
            <a:r>
              <a:rPr lang="cs-CZ" sz="1600" i="1" dirty="0" smtClean="0">
                <a:solidFill>
                  <a:srgbClr val="000000"/>
                </a:solidFill>
                <a:latin typeface="Arial - 15"/>
              </a:rPr>
              <a:t>Přírodověda pro 4. ročník základní školy.</a:t>
            </a:r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 1. vydání. Praha: SPN, a. s., 2003. ISBN 80-7235-029-3 </a:t>
            </a:r>
          </a:p>
          <a:p>
            <a:pPr>
              <a:buNone/>
            </a:pPr>
            <a:endParaRPr lang="cs-CZ" sz="1600" b="1" dirty="0" smtClean="0"/>
          </a:p>
          <a:p>
            <a:r>
              <a:rPr lang="cs-CZ" sz="1600" dirty="0" smtClean="0"/>
              <a:t>9, 10) </a:t>
            </a:r>
            <a:r>
              <a:rPr lang="cs-CZ" sz="1600" dirty="0" smtClean="0">
                <a:hlinkClick r:id="rId2"/>
              </a:rPr>
              <a:t>http://casti-rostlin.atlasweb.cz/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1) </a:t>
            </a:r>
            <a:r>
              <a:rPr lang="cs-CZ" sz="1600" dirty="0" smtClean="0">
                <a:hlinkClick r:id="rId3"/>
              </a:rPr>
              <a:t>http://flora-</a:t>
            </a:r>
            <a:r>
              <a:rPr lang="cs-CZ" sz="1600" dirty="0" err="1" smtClean="0">
                <a:hlinkClick r:id="rId3"/>
              </a:rPr>
              <a:t>and</a:t>
            </a:r>
            <a:r>
              <a:rPr lang="cs-CZ" sz="1600" dirty="0" smtClean="0">
                <a:hlinkClick r:id="rId3"/>
              </a:rPr>
              <a:t>-fauna.blog.</a:t>
            </a:r>
            <a:r>
              <a:rPr lang="cs-CZ" sz="1600" dirty="0" err="1" smtClean="0">
                <a:hlinkClick r:id="rId3"/>
              </a:rPr>
              <a:t>cz</a:t>
            </a:r>
            <a:r>
              <a:rPr lang="cs-CZ" sz="1600" dirty="0" smtClean="0">
                <a:hlinkClick r:id="rId3"/>
              </a:rPr>
              <a:t>/1211/stavba-</a:t>
            </a:r>
            <a:r>
              <a:rPr lang="cs-CZ" sz="1600" dirty="0" err="1" smtClean="0">
                <a:hlinkClick r:id="rId3"/>
              </a:rPr>
              <a:t>tela</a:t>
            </a:r>
            <a:r>
              <a:rPr lang="cs-CZ" sz="1600" dirty="0" smtClean="0">
                <a:hlinkClick r:id="rId3"/>
              </a:rPr>
              <a:t>-rostlin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2) </a:t>
            </a:r>
            <a:r>
              <a:rPr lang="cs-CZ" sz="1600" dirty="0" smtClean="0">
                <a:hlinkClick r:id="rId4"/>
              </a:rPr>
              <a:t>http://leccos.</a:t>
            </a:r>
            <a:r>
              <a:rPr lang="cs-CZ" sz="1600" dirty="0" err="1" smtClean="0">
                <a:hlinkClick r:id="rId4"/>
              </a:rPr>
              <a:t>com</a:t>
            </a:r>
            <a:r>
              <a:rPr lang="cs-CZ" sz="1600" dirty="0" smtClean="0">
                <a:hlinkClick r:id="rId4"/>
              </a:rPr>
              <a:t>/index.</a:t>
            </a:r>
            <a:r>
              <a:rPr lang="cs-CZ" sz="1600" dirty="0" err="1" smtClean="0">
                <a:hlinkClick r:id="rId4"/>
              </a:rPr>
              <a:t>php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clanky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koren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6) </a:t>
            </a:r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dreviny</a:t>
            </a:r>
            <a:r>
              <a:rPr lang="cs-CZ" sz="1600" dirty="0" smtClean="0">
                <a:hlinkClick r:id="rId5"/>
              </a:rPr>
              <a:t>-</a:t>
            </a:r>
            <a:r>
              <a:rPr lang="cs-CZ" sz="1600" dirty="0" err="1" smtClean="0">
                <a:hlinkClick r:id="rId5"/>
              </a:rPr>
              <a:t>okrasne.cz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listnace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reva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7) </a:t>
            </a:r>
            <a:r>
              <a:rPr lang="cs-CZ" sz="1600" dirty="0" smtClean="0">
                <a:hlinkClick r:id="rId6"/>
              </a:rPr>
              <a:t>http://vademecum-zdravi.cz/andelika-lekarska-archangelica-officinalis/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4) </a:t>
            </a:r>
            <a:r>
              <a:rPr lang="cs-CZ" sz="1600" dirty="0" smtClean="0">
                <a:hlinkClick r:id="rId7"/>
              </a:rPr>
              <a:t>http://web2.mendelu.cz/</a:t>
            </a:r>
            <a:r>
              <a:rPr lang="cs-CZ" sz="1600" dirty="0" err="1" smtClean="0">
                <a:hlinkClick r:id="rId7"/>
              </a:rPr>
              <a:t>af</a:t>
            </a:r>
            <a:r>
              <a:rPr lang="cs-CZ" sz="1600" dirty="0" smtClean="0">
                <a:hlinkClick r:id="rId7"/>
              </a:rPr>
              <a:t>_211_</a:t>
            </a:r>
            <a:r>
              <a:rPr lang="cs-CZ" sz="1600" dirty="0" err="1" smtClean="0">
                <a:hlinkClick r:id="rId7"/>
              </a:rPr>
              <a:t>multitext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obecna</a:t>
            </a:r>
            <a:r>
              <a:rPr lang="cs-CZ" sz="1600" dirty="0" smtClean="0">
                <a:hlinkClick r:id="rId7"/>
              </a:rPr>
              <a:t>_botanika/texty-organologie-</a:t>
            </a:r>
            <a:r>
              <a:rPr lang="cs-CZ" sz="1600" dirty="0" err="1" smtClean="0">
                <a:hlinkClick r:id="rId7"/>
              </a:rPr>
              <a:t>koren.html</a:t>
            </a:r>
            <a:r>
              <a:rPr lang="cs-CZ" sz="1600" dirty="0" smtClean="0"/>
              <a:t>                  (29. 12. 2012)</a:t>
            </a:r>
          </a:p>
          <a:p>
            <a:r>
              <a:rPr lang="cs-CZ" sz="1600" dirty="0" smtClean="0"/>
              <a:t>5, 8) </a:t>
            </a:r>
            <a:r>
              <a:rPr lang="cs-CZ" sz="1600" dirty="0" smtClean="0">
                <a:hlinkClick r:id="rId8"/>
              </a:rPr>
              <a:t>http://www.</a:t>
            </a:r>
            <a:r>
              <a:rPr lang="cs-CZ" sz="1600" dirty="0" err="1" smtClean="0">
                <a:hlinkClick r:id="rId8"/>
              </a:rPr>
              <a:t>receptyonline.cz</a:t>
            </a:r>
            <a:r>
              <a:rPr lang="cs-CZ" sz="1600" dirty="0" smtClean="0">
                <a:hlinkClick r:id="rId8"/>
              </a:rPr>
              <a:t>/</a:t>
            </a:r>
            <a:r>
              <a:rPr lang="cs-CZ" sz="1600" dirty="0" err="1" smtClean="0">
                <a:hlinkClick r:id="rId8"/>
              </a:rPr>
              <a:t>korenova</a:t>
            </a:r>
            <a:r>
              <a:rPr lang="cs-CZ" sz="1600" dirty="0" smtClean="0">
                <a:hlinkClick r:id="rId8"/>
              </a:rPr>
              <a:t>-</a:t>
            </a:r>
            <a:r>
              <a:rPr lang="cs-CZ" sz="1600" dirty="0" err="1" smtClean="0">
                <a:hlinkClick r:id="rId8"/>
              </a:rPr>
              <a:t>petrzel</a:t>
            </a:r>
            <a:r>
              <a:rPr lang="cs-CZ" sz="1600" dirty="0" smtClean="0">
                <a:hlinkClick r:id="rId8"/>
              </a:rPr>
              <a:t>--1451.htm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14) </a:t>
            </a:r>
            <a:r>
              <a:rPr lang="cs-CZ" sz="1600" dirty="0" smtClean="0">
                <a:hlinkClick r:id="rId9"/>
              </a:rPr>
              <a:t>http://www.</a:t>
            </a:r>
            <a:r>
              <a:rPr lang="cs-CZ" sz="1600" dirty="0" err="1" smtClean="0">
                <a:hlinkClick r:id="rId9"/>
              </a:rPr>
              <a:t>agromanual.cz</a:t>
            </a:r>
            <a:r>
              <a:rPr lang="cs-CZ" sz="1600" dirty="0" smtClean="0">
                <a:hlinkClick r:id="rId9"/>
              </a:rPr>
              <a:t>/</a:t>
            </a:r>
            <a:r>
              <a:rPr lang="cs-CZ" sz="1600" dirty="0" err="1" smtClean="0">
                <a:hlinkClick r:id="rId9"/>
              </a:rPr>
              <a:t>cz</a:t>
            </a:r>
            <a:r>
              <a:rPr lang="cs-CZ" sz="1600" dirty="0" smtClean="0">
                <a:hlinkClick r:id="rId9"/>
              </a:rPr>
              <a:t>/</a:t>
            </a:r>
            <a:r>
              <a:rPr lang="cs-CZ" sz="1600" dirty="0" err="1" smtClean="0">
                <a:hlinkClick r:id="rId9"/>
              </a:rPr>
              <a:t>clanky</a:t>
            </a:r>
            <a:r>
              <a:rPr lang="cs-CZ" sz="1600" dirty="0" smtClean="0">
                <a:hlinkClick r:id="rId9"/>
              </a:rPr>
              <a:t>/ochrana-rostlin-a-</a:t>
            </a:r>
            <a:r>
              <a:rPr lang="cs-CZ" sz="1600" dirty="0" err="1" smtClean="0">
                <a:hlinkClick r:id="rId9"/>
              </a:rPr>
              <a:t>pestovani</a:t>
            </a:r>
            <a:r>
              <a:rPr lang="cs-CZ" sz="1600" dirty="0" smtClean="0">
                <a:hlinkClick r:id="rId9"/>
              </a:rPr>
              <a:t>/</a:t>
            </a:r>
            <a:r>
              <a:rPr lang="cs-CZ" sz="1600" dirty="0" err="1" smtClean="0">
                <a:hlinkClick r:id="rId9"/>
              </a:rPr>
              <a:t>skudci</a:t>
            </a:r>
            <a:r>
              <a:rPr lang="cs-CZ" sz="1600" dirty="0" smtClean="0">
                <a:hlinkClick r:id="rId9"/>
              </a:rPr>
              <a:t>/</a:t>
            </a:r>
            <a:r>
              <a:rPr lang="cs-CZ" sz="1600" dirty="0" err="1" smtClean="0">
                <a:hlinkClick r:id="rId9"/>
              </a:rPr>
              <a:t>kvetilka</a:t>
            </a:r>
            <a:r>
              <a:rPr lang="cs-CZ" sz="1600" dirty="0" smtClean="0">
                <a:hlinkClick r:id="rId9"/>
              </a:rPr>
              <a:t>-</a:t>
            </a:r>
            <a:r>
              <a:rPr lang="cs-CZ" sz="1600" dirty="0" err="1" smtClean="0">
                <a:hlinkClick r:id="rId9"/>
              </a:rPr>
              <a:t>zelna</a:t>
            </a:r>
            <a:r>
              <a:rPr lang="cs-CZ" sz="1600" dirty="0" smtClean="0">
                <a:hlinkClick r:id="rId9"/>
              </a:rPr>
              <a:t>-</a:t>
            </a:r>
            <a:r>
              <a:rPr lang="cs-CZ" sz="1600" dirty="0" err="1" smtClean="0">
                <a:hlinkClick r:id="rId9"/>
              </a:rPr>
              <a:t>nebezpecny</a:t>
            </a:r>
            <a:r>
              <a:rPr lang="cs-CZ" sz="1600" dirty="0" smtClean="0">
                <a:hlinkClick r:id="rId9"/>
              </a:rPr>
              <a:t>-</a:t>
            </a:r>
            <a:r>
              <a:rPr lang="cs-CZ" sz="1600" dirty="0" err="1" smtClean="0">
                <a:hlinkClick r:id="rId9"/>
              </a:rPr>
              <a:t>skudce</a:t>
            </a:r>
            <a:r>
              <a:rPr lang="cs-CZ" sz="1600" dirty="0" smtClean="0">
                <a:hlinkClick r:id="rId9"/>
              </a:rPr>
              <a:t>-ozime-</a:t>
            </a:r>
            <a:r>
              <a:rPr lang="cs-CZ" sz="1600" dirty="0" err="1" smtClean="0">
                <a:hlinkClick r:id="rId9"/>
              </a:rPr>
              <a:t>repky.html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11, 12, 13) </a:t>
            </a:r>
            <a:r>
              <a:rPr lang="cs-CZ" sz="1600" dirty="0" smtClean="0">
                <a:hlinkClick r:id="rId10"/>
              </a:rPr>
              <a:t>http://web2.mendelu.cz/</a:t>
            </a:r>
            <a:r>
              <a:rPr lang="cs-CZ" sz="1600" dirty="0" err="1" smtClean="0">
                <a:hlinkClick r:id="rId10"/>
              </a:rPr>
              <a:t>af</a:t>
            </a:r>
            <a:r>
              <a:rPr lang="cs-CZ" sz="1600" dirty="0" smtClean="0">
                <a:hlinkClick r:id="rId10"/>
              </a:rPr>
              <a:t>_222_</a:t>
            </a:r>
            <a:r>
              <a:rPr lang="cs-CZ" sz="1600" dirty="0" err="1" smtClean="0">
                <a:hlinkClick r:id="rId10"/>
              </a:rPr>
              <a:t>multitext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picniny</a:t>
            </a:r>
            <a:r>
              <a:rPr lang="cs-CZ" sz="1600" dirty="0" smtClean="0">
                <a:hlinkClick r:id="rId10"/>
              </a:rPr>
              <a:t>/sklady.</a:t>
            </a:r>
            <a:r>
              <a:rPr lang="cs-CZ" sz="1600" dirty="0" err="1" smtClean="0">
                <a:hlinkClick r:id="rId10"/>
              </a:rPr>
              <a:t>php</a:t>
            </a:r>
            <a:r>
              <a:rPr lang="cs-CZ" sz="1600" dirty="0" smtClean="0">
                <a:hlinkClick r:id="rId10"/>
              </a:rPr>
              <a:t>?odkaz=</a:t>
            </a:r>
            <a:r>
              <a:rPr lang="cs-CZ" sz="1600" dirty="0" err="1" smtClean="0">
                <a:hlinkClick r:id="rId10"/>
              </a:rPr>
              <a:t>travy.html</a:t>
            </a:r>
            <a:r>
              <a:rPr lang="cs-CZ" sz="1600" dirty="0" smtClean="0"/>
              <a:t>                     (29. 12. 2012)</a:t>
            </a:r>
          </a:p>
          <a:p>
            <a:r>
              <a:rPr lang="cs-CZ" sz="1600" dirty="0" smtClean="0"/>
              <a:t>15, 16) </a:t>
            </a:r>
            <a:r>
              <a:rPr lang="cs-CZ" sz="1600" dirty="0" smtClean="0">
                <a:hlinkClick r:id="rId11"/>
              </a:rPr>
              <a:t>http://web2.mendelu.cz/</a:t>
            </a:r>
            <a:r>
              <a:rPr lang="cs-CZ" sz="1600" dirty="0" err="1" smtClean="0">
                <a:hlinkClick r:id="rId11"/>
              </a:rPr>
              <a:t>af</a:t>
            </a:r>
            <a:r>
              <a:rPr lang="cs-CZ" sz="1600" dirty="0" smtClean="0">
                <a:hlinkClick r:id="rId11"/>
              </a:rPr>
              <a:t>_211_</a:t>
            </a:r>
            <a:r>
              <a:rPr lang="cs-CZ" sz="1600" dirty="0" err="1" smtClean="0">
                <a:hlinkClick r:id="rId11"/>
              </a:rPr>
              <a:t>multitext</a:t>
            </a:r>
            <a:r>
              <a:rPr lang="cs-CZ" sz="1600" dirty="0" smtClean="0">
                <a:hlinkClick r:id="rId11"/>
              </a:rPr>
              <a:t>/</a:t>
            </a:r>
            <a:r>
              <a:rPr lang="cs-CZ" sz="1600" dirty="0" err="1" smtClean="0">
                <a:hlinkClick r:id="rId11"/>
              </a:rPr>
              <a:t>obecna</a:t>
            </a:r>
            <a:r>
              <a:rPr lang="cs-CZ" sz="1600" dirty="0" smtClean="0">
                <a:hlinkClick r:id="rId11"/>
              </a:rPr>
              <a:t>_botanika/texty-organologie-</a:t>
            </a:r>
            <a:r>
              <a:rPr lang="cs-CZ" sz="1600" dirty="0" err="1" smtClean="0">
                <a:hlinkClick r:id="rId11"/>
              </a:rPr>
              <a:t>sekundarni</a:t>
            </a:r>
            <a:r>
              <a:rPr lang="cs-CZ" sz="1600" dirty="0" smtClean="0">
                <a:hlinkClick r:id="rId11"/>
              </a:rPr>
              <a:t>_stavba_</a:t>
            </a:r>
            <a:r>
              <a:rPr lang="cs-CZ" sz="1600" dirty="0" err="1" smtClean="0">
                <a:hlinkClick r:id="rId11"/>
              </a:rPr>
              <a:t>korene.html</a:t>
            </a:r>
            <a:r>
              <a:rPr lang="cs-CZ" sz="1600" dirty="0" smtClean="0"/>
              <a:t> (29. 12. 2012)</a:t>
            </a:r>
          </a:p>
          <a:p>
            <a:r>
              <a:rPr lang="cs-CZ" sz="1600" u="sng" dirty="0" smtClean="0"/>
              <a:t>3) </a:t>
            </a:r>
            <a:r>
              <a:rPr lang="cs-CZ" sz="1600" u="sng" dirty="0" smtClean="0">
                <a:solidFill>
                  <a:schemeClr val="tx2"/>
                </a:solidFill>
              </a:rPr>
              <a:t>http://www.</a:t>
            </a:r>
            <a:r>
              <a:rPr lang="cs-CZ" sz="1600" u="sng" dirty="0" err="1" smtClean="0">
                <a:solidFill>
                  <a:schemeClr val="tx2"/>
                </a:solidFill>
              </a:rPr>
              <a:t>google.cz</a:t>
            </a:r>
            <a:r>
              <a:rPr lang="cs-CZ" sz="1600" u="sng" dirty="0" smtClean="0">
                <a:solidFill>
                  <a:schemeClr val="tx2"/>
                </a:solidFill>
              </a:rPr>
              <a:t>/</a:t>
            </a:r>
            <a:r>
              <a:rPr lang="cs-CZ" sz="1600" u="sng" dirty="0" err="1" smtClean="0">
                <a:solidFill>
                  <a:schemeClr val="tx2"/>
                </a:solidFill>
              </a:rPr>
              <a:t>imgres</a:t>
            </a:r>
            <a:r>
              <a:rPr lang="cs-CZ" sz="1600" u="sng" dirty="0" smtClean="0">
                <a:solidFill>
                  <a:schemeClr val="tx2"/>
                </a:solidFill>
              </a:rPr>
              <a:t>?</a:t>
            </a:r>
            <a:r>
              <a:rPr lang="cs-CZ" sz="1600" u="sng" dirty="0" err="1" smtClean="0">
                <a:solidFill>
                  <a:schemeClr val="tx2"/>
                </a:solidFill>
              </a:rPr>
              <a:t>hl</a:t>
            </a:r>
            <a:r>
              <a:rPr lang="cs-CZ" sz="1600" u="sng" dirty="0" smtClean="0">
                <a:solidFill>
                  <a:schemeClr val="tx2"/>
                </a:solidFill>
              </a:rPr>
              <a:t>=</a:t>
            </a:r>
            <a:r>
              <a:rPr lang="cs-CZ" sz="1600" u="sng" dirty="0" err="1" smtClean="0">
                <a:solidFill>
                  <a:schemeClr val="tx2"/>
                </a:solidFill>
              </a:rPr>
              <a:t>cs</a:t>
            </a:r>
            <a:r>
              <a:rPr lang="cs-CZ" sz="1600" u="sng" dirty="0" smtClean="0">
                <a:solidFill>
                  <a:schemeClr val="tx2"/>
                </a:solidFill>
              </a:rPr>
              <a:t>&amp;</a:t>
            </a:r>
            <a:r>
              <a:rPr lang="cs-CZ" sz="1600" u="sng" dirty="0" err="1" smtClean="0">
                <a:solidFill>
                  <a:schemeClr val="tx2"/>
                </a:solidFill>
              </a:rPr>
              <a:t>client</a:t>
            </a:r>
            <a:r>
              <a:rPr lang="cs-CZ" sz="1600" u="sng" dirty="0" smtClean="0">
                <a:solidFill>
                  <a:schemeClr val="tx2"/>
                </a:solidFill>
              </a:rPr>
              <a:t>=</a:t>
            </a:r>
            <a:r>
              <a:rPr lang="cs-CZ" sz="1600" u="sng" dirty="0" err="1" smtClean="0">
                <a:solidFill>
                  <a:schemeClr val="tx2"/>
                </a:solidFill>
              </a:rPr>
              <a:t>firefox</a:t>
            </a:r>
            <a:r>
              <a:rPr lang="cs-CZ" sz="1600" u="sng" dirty="0" smtClean="0">
                <a:solidFill>
                  <a:schemeClr val="tx2"/>
                </a:solidFill>
              </a:rPr>
              <a:t>-a&amp;</a:t>
            </a:r>
            <a:r>
              <a:rPr lang="cs-CZ" sz="1600" u="sng" dirty="0" err="1" smtClean="0">
                <a:solidFill>
                  <a:schemeClr val="tx2"/>
                </a:solidFill>
              </a:rPr>
              <a:t>hs</a:t>
            </a:r>
            <a:r>
              <a:rPr lang="cs-CZ" sz="1600" u="sng" dirty="0" smtClean="0">
                <a:solidFill>
                  <a:schemeClr val="tx2"/>
                </a:solidFill>
              </a:rPr>
              <a:t>=k3Z&amp;</a:t>
            </a:r>
            <a:r>
              <a:rPr lang="cs-CZ" sz="1600" u="sng" dirty="0" err="1" smtClean="0">
                <a:solidFill>
                  <a:schemeClr val="tx2"/>
                </a:solidFill>
              </a:rPr>
              <a:t>sa</a:t>
            </a:r>
            <a:r>
              <a:rPr lang="cs-CZ" sz="1600" u="sng" dirty="0" smtClean="0">
                <a:solidFill>
                  <a:schemeClr val="tx2"/>
                </a:solidFill>
              </a:rPr>
              <a:t>=X&amp;</a:t>
            </a:r>
            <a:r>
              <a:rPr lang="cs-CZ" sz="1600" u="sng" dirty="0" err="1" smtClean="0">
                <a:solidFill>
                  <a:schemeClr val="tx2"/>
                </a:solidFill>
              </a:rPr>
              <a:t>tbo</a:t>
            </a:r>
            <a:r>
              <a:rPr lang="cs-CZ" sz="1600" u="sng" dirty="0" smtClean="0">
                <a:solidFill>
                  <a:schemeClr val="tx2"/>
                </a:solidFill>
              </a:rPr>
              <a:t>=d&amp;</a:t>
            </a:r>
            <a:r>
              <a:rPr lang="cs-CZ" sz="1600" u="sng" dirty="0" err="1" smtClean="0">
                <a:solidFill>
                  <a:schemeClr val="tx2"/>
                </a:solidFill>
              </a:rPr>
              <a:t>rls</a:t>
            </a:r>
            <a:r>
              <a:rPr lang="cs-CZ" sz="1600" u="sng" dirty="0" smtClean="0">
                <a:solidFill>
                  <a:schemeClr val="tx2"/>
                </a:solidFill>
              </a:rPr>
              <a:t>=</a:t>
            </a:r>
            <a:r>
              <a:rPr lang="cs-CZ" sz="1600" u="sng" dirty="0" err="1" smtClean="0">
                <a:solidFill>
                  <a:schemeClr val="tx2"/>
                </a:solidFill>
              </a:rPr>
              <a:t>org.mozilla</a:t>
            </a:r>
            <a:r>
              <a:rPr lang="cs-CZ" sz="1600" u="sng" dirty="0" smtClean="0">
                <a:solidFill>
                  <a:schemeClr val="tx2"/>
                </a:solidFill>
              </a:rPr>
              <a:t>:</a:t>
            </a:r>
            <a:r>
              <a:rPr lang="cs-CZ" sz="1600" u="sng" dirty="0" err="1" smtClean="0">
                <a:solidFill>
                  <a:schemeClr val="tx2"/>
                </a:solidFill>
              </a:rPr>
              <a:t>cs</a:t>
            </a:r>
            <a:r>
              <a:rPr lang="cs-CZ" sz="1600" u="sng" dirty="0" smtClean="0">
                <a:solidFill>
                  <a:schemeClr val="tx2"/>
                </a:solidFill>
              </a:rPr>
              <a:t>:</a:t>
            </a:r>
            <a:r>
              <a:rPr lang="cs-CZ" sz="1600" u="sng" dirty="0" err="1" smtClean="0">
                <a:solidFill>
                  <a:schemeClr val="tx2"/>
                </a:solidFill>
              </a:rPr>
              <a:t>official</a:t>
            </a:r>
            <a:r>
              <a:rPr lang="cs-CZ" sz="1600" u="sng" dirty="0" smtClean="0">
                <a:solidFill>
                  <a:schemeClr val="tx2"/>
                </a:solidFill>
              </a:rPr>
              <a:t>&amp;</a:t>
            </a:r>
            <a:r>
              <a:rPr lang="cs-CZ" sz="1600" u="sng" dirty="0" err="1" smtClean="0">
                <a:solidFill>
                  <a:schemeClr val="tx2"/>
                </a:solidFill>
              </a:rPr>
              <a:t>channel</a:t>
            </a:r>
            <a:r>
              <a:rPr lang="cs-CZ" sz="1600" u="sng" dirty="0" smtClean="0">
                <a:solidFill>
                  <a:schemeClr val="tx2"/>
                </a:solidFill>
              </a:rPr>
              <a:t>=</a:t>
            </a:r>
            <a:r>
              <a:rPr lang="cs-CZ" sz="1600" u="sng" dirty="0" err="1" smtClean="0">
                <a:solidFill>
                  <a:schemeClr val="tx2"/>
                </a:solidFill>
              </a:rPr>
              <a:t>np</a:t>
            </a:r>
            <a:r>
              <a:rPr lang="cs-CZ" sz="1600" u="sng" dirty="0" smtClean="0">
                <a:solidFill>
                  <a:schemeClr val="tx2"/>
                </a:solidFill>
              </a:rPr>
              <a:t>&amp;</a:t>
            </a:r>
            <a:r>
              <a:rPr lang="cs-CZ" sz="1600" u="sng" dirty="0" err="1" smtClean="0">
                <a:solidFill>
                  <a:schemeClr val="tx2"/>
                </a:solidFill>
              </a:rPr>
              <a:t>biw</a:t>
            </a:r>
            <a:r>
              <a:rPr lang="cs-CZ" sz="1600" u="sng" dirty="0" smtClean="0">
                <a:solidFill>
                  <a:schemeClr val="tx2"/>
                </a:solidFill>
              </a:rPr>
              <a:t>=1252&amp;</a:t>
            </a:r>
            <a:r>
              <a:rPr lang="cs-CZ" sz="1600" u="sng" dirty="0" err="1" smtClean="0">
                <a:solidFill>
                  <a:schemeClr val="tx2"/>
                </a:solidFill>
              </a:rPr>
              <a:t>bih</a:t>
            </a:r>
            <a:r>
              <a:rPr lang="cs-CZ" sz="1600" u="sng" dirty="0" smtClean="0">
                <a:solidFill>
                  <a:schemeClr val="tx2"/>
                </a:solidFill>
              </a:rPr>
              <a:t>=583&amp;</a:t>
            </a:r>
            <a:r>
              <a:rPr lang="cs-CZ" sz="1600" u="sng" dirty="0" err="1" smtClean="0">
                <a:solidFill>
                  <a:schemeClr val="tx2"/>
                </a:solidFill>
              </a:rPr>
              <a:t>tbm</a:t>
            </a:r>
            <a:r>
              <a:rPr lang="cs-CZ" sz="1600" u="sng" dirty="0" smtClean="0">
                <a:solidFill>
                  <a:schemeClr val="tx2"/>
                </a:solidFill>
              </a:rPr>
              <a:t>=</a:t>
            </a:r>
            <a:r>
              <a:rPr lang="cs-CZ" sz="1600" u="sng" dirty="0" err="1" smtClean="0">
                <a:solidFill>
                  <a:schemeClr val="tx2"/>
                </a:solidFill>
              </a:rPr>
              <a:t>isch</a:t>
            </a:r>
            <a:r>
              <a:rPr lang="cs-CZ" sz="1600" u="sng" dirty="0" smtClean="0">
                <a:solidFill>
                  <a:schemeClr val="tx2"/>
                </a:solidFill>
              </a:rPr>
              <a:t>&amp;</a:t>
            </a:r>
            <a:r>
              <a:rPr lang="cs-CZ" sz="1600" u="sng" dirty="0" err="1" smtClean="0">
                <a:solidFill>
                  <a:schemeClr val="tx2"/>
                </a:solidFill>
              </a:rPr>
              <a:t>tbnid</a:t>
            </a:r>
            <a:r>
              <a:rPr lang="cs-CZ" sz="1600" u="sng" dirty="0" smtClean="0">
                <a:solidFill>
                  <a:schemeClr val="tx2"/>
                </a:solidFill>
              </a:rPr>
              <a:t>=cV2nyqrnMZ9M7M:&amp;</a:t>
            </a:r>
            <a:r>
              <a:rPr lang="cs-CZ" sz="1600" u="sng" dirty="0" err="1" smtClean="0">
                <a:solidFill>
                  <a:schemeClr val="tx2"/>
                </a:solidFill>
              </a:rPr>
              <a:t>imgrefurl</a:t>
            </a:r>
            <a:r>
              <a:rPr lang="cs-CZ" sz="1600" u="sng" dirty="0" smtClean="0">
                <a:solidFill>
                  <a:schemeClr val="tx2"/>
                </a:solidFill>
              </a:rPr>
              <a:t>=http://dumy.</a:t>
            </a:r>
            <a:r>
              <a:rPr lang="cs-CZ" sz="1600" u="sng" dirty="0" err="1" smtClean="0">
                <a:solidFill>
                  <a:schemeClr val="tx2"/>
                </a:solidFill>
              </a:rPr>
              <a:t>cz</a:t>
            </a:r>
            <a:r>
              <a:rPr lang="cs-CZ" sz="1600" u="sng" dirty="0" smtClean="0">
                <a:solidFill>
                  <a:schemeClr val="tx2"/>
                </a:solidFill>
              </a:rPr>
              <a:t>/</a:t>
            </a:r>
            <a:r>
              <a:rPr lang="cs-CZ" sz="1600" u="sng" dirty="0" err="1" smtClean="0">
                <a:solidFill>
                  <a:schemeClr val="tx2"/>
                </a:solidFill>
              </a:rPr>
              <a:t>materialy</a:t>
            </a:r>
            <a:r>
              <a:rPr lang="cs-CZ" sz="1600" u="sng" dirty="0" smtClean="0">
                <a:solidFill>
                  <a:schemeClr val="tx2"/>
                </a:solidFill>
              </a:rPr>
              <a:t>/</a:t>
            </a:r>
            <a:r>
              <a:rPr lang="cs-CZ" sz="1600" u="sng" dirty="0" err="1" smtClean="0">
                <a:solidFill>
                  <a:schemeClr val="tx2"/>
                </a:solidFill>
              </a:rPr>
              <a:t>stahnout</a:t>
            </a:r>
            <a:r>
              <a:rPr lang="cs-CZ" sz="1600" u="sng" dirty="0" smtClean="0">
                <a:solidFill>
                  <a:schemeClr val="tx2"/>
                </a:solidFill>
              </a:rPr>
              <a:t>-</a:t>
            </a:r>
            <a:r>
              <a:rPr lang="cs-CZ" sz="1600" u="sng" dirty="0" err="1" smtClean="0">
                <a:solidFill>
                  <a:schemeClr val="tx2"/>
                </a:solidFill>
              </a:rPr>
              <a:t>material</a:t>
            </a:r>
            <a:r>
              <a:rPr lang="cs-CZ" sz="1600" u="sng" dirty="0" smtClean="0">
                <a:solidFill>
                  <a:schemeClr val="tx2"/>
                </a:solidFill>
              </a:rPr>
              <a:t>%3Ffile%3D45194&amp;</a:t>
            </a:r>
            <a:r>
              <a:rPr lang="cs-CZ" sz="1600" u="sng" dirty="0" err="1" smtClean="0">
                <a:solidFill>
                  <a:schemeClr val="tx2"/>
                </a:solidFill>
              </a:rPr>
              <a:t>docid</a:t>
            </a:r>
            <a:r>
              <a:rPr lang="cs-CZ" sz="1600" u="sng" dirty="0" smtClean="0">
                <a:solidFill>
                  <a:schemeClr val="tx2"/>
                </a:solidFill>
              </a:rPr>
              <a:t>=</a:t>
            </a:r>
            <a:r>
              <a:rPr lang="cs-CZ" sz="1600" u="sng" dirty="0" err="1" smtClean="0">
                <a:solidFill>
                  <a:schemeClr val="tx2"/>
                </a:solidFill>
              </a:rPr>
              <a:t>yhNceiHyHzKpqM</a:t>
            </a:r>
            <a:r>
              <a:rPr lang="cs-CZ" sz="1600" u="sng" dirty="0" smtClean="0">
                <a:solidFill>
                  <a:schemeClr val="tx2"/>
                </a:solidFill>
              </a:rPr>
              <a:t>&amp;</a:t>
            </a:r>
            <a:r>
              <a:rPr lang="cs-CZ" sz="1600" u="sng" dirty="0" err="1" smtClean="0">
                <a:solidFill>
                  <a:schemeClr val="tx2"/>
                </a:solidFill>
              </a:rPr>
              <a:t>imgurl</a:t>
            </a:r>
            <a:r>
              <a:rPr lang="cs-CZ" sz="1600" u="sng" dirty="0" smtClean="0">
                <a:solidFill>
                  <a:schemeClr val="tx2"/>
                </a:solidFill>
              </a:rPr>
              <a:t>=http://www.</a:t>
            </a:r>
            <a:r>
              <a:rPr lang="cs-CZ" sz="1600" u="sng" dirty="0" err="1" smtClean="0">
                <a:solidFill>
                  <a:schemeClr val="tx2"/>
                </a:solidFill>
              </a:rPr>
              <a:t>vyukovematerialy.cz</a:t>
            </a:r>
            <a:r>
              <a:rPr lang="cs-CZ" sz="1600" u="sng" dirty="0" smtClean="0">
                <a:solidFill>
                  <a:schemeClr val="tx2"/>
                </a:solidFill>
              </a:rPr>
              <a:t>/</a:t>
            </a:r>
            <a:r>
              <a:rPr lang="cs-CZ" sz="1600" u="sng" dirty="0" err="1" smtClean="0">
                <a:solidFill>
                  <a:schemeClr val="tx2"/>
                </a:solidFill>
              </a:rPr>
              <a:t>biol</a:t>
            </a:r>
            <a:r>
              <a:rPr lang="cs-CZ" sz="1600" u="sng" dirty="0" smtClean="0">
                <a:solidFill>
                  <a:schemeClr val="tx2"/>
                </a:solidFill>
              </a:rPr>
              <a:t>/rocnik6/foto/koren1.jpg&amp;w=350&amp;h=450&amp;</a:t>
            </a:r>
            <a:r>
              <a:rPr lang="cs-CZ" sz="1600" u="sng" dirty="0" err="1" smtClean="0">
                <a:solidFill>
                  <a:schemeClr val="tx2"/>
                </a:solidFill>
              </a:rPr>
              <a:t>ei</a:t>
            </a:r>
            <a:r>
              <a:rPr lang="cs-CZ" sz="1600" u="sng" dirty="0" smtClean="0">
                <a:solidFill>
                  <a:schemeClr val="tx2"/>
                </a:solidFill>
              </a:rPr>
              <a:t>=OHToUIjREoLK0QX3mYDQAg&amp;zoom=1&amp;</a:t>
            </a:r>
            <a:r>
              <a:rPr lang="cs-CZ" sz="1600" u="sng" dirty="0" err="1" smtClean="0">
                <a:solidFill>
                  <a:schemeClr val="tx2"/>
                </a:solidFill>
              </a:rPr>
              <a:t>iact</a:t>
            </a:r>
            <a:r>
              <a:rPr lang="cs-CZ" sz="1600" u="sng" dirty="0" smtClean="0">
                <a:solidFill>
                  <a:schemeClr val="tx2"/>
                </a:solidFill>
              </a:rPr>
              <a:t>=</a:t>
            </a:r>
            <a:r>
              <a:rPr lang="cs-CZ" sz="1600" u="sng" dirty="0" err="1" smtClean="0">
                <a:solidFill>
                  <a:schemeClr val="tx2"/>
                </a:solidFill>
              </a:rPr>
              <a:t>hc</a:t>
            </a:r>
            <a:r>
              <a:rPr lang="cs-CZ" sz="1600" u="sng" dirty="0" smtClean="0">
                <a:solidFill>
                  <a:schemeClr val="tx2"/>
                </a:solidFill>
              </a:rPr>
              <a:t>&amp;</a:t>
            </a:r>
            <a:r>
              <a:rPr lang="cs-CZ" sz="1600" u="sng" dirty="0" err="1" smtClean="0">
                <a:solidFill>
                  <a:schemeClr val="tx2"/>
                </a:solidFill>
              </a:rPr>
              <a:t>vpx</a:t>
            </a:r>
            <a:r>
              <a:rPr lang="cs-CZ" sz="1600" u="sng" dirty="0" smtClean="0">
                <a:solidFill>
                  <a:schemeClr val="tx2"/>
                </a:solidFill>
              </a:rPr>
              <a:t>=935&amp;</a:t>
            </a:r>
            <a:r>
              <a:rPr lang="cs-CZ" sz="1600" u="sng" dirty="0" err="1" smtClean="0">
                <a:solidFill>
                  <a:schemeClr val="tx2"/>
                </a:solidFill>
              </a:rPr>
              <a:t>vpy</a:t>
            </a:r>
            <a:r>
              <a:rPr lang="cs-CZ" sz="1600" u="sng" dirty="0" smtClean="0">
                <a:solidFill>
                  <a:schemeClr val="tx2"/>
                </a:solidFill>
              </a:rPr>
              <a:t>=192&amp;dur=73&amp;</a:t>
            </a:r>
            <a:r>
              <a:rPr lang="cs-CZ" sz="1600" u="sng" dirty="0" err="1" smtClean="0">
                <a:solidFill>
                  <a:schemeClr val="tx2"/>
                </a:solidFill>
              </a:rPr>
              <a:t>hovh</a:t>
            </a:r>
            <a:r>
              <a:rPr lang="cs-CZ" sz="1600" u="sng" dirty="0" smtClean="0">
                <a:solidFill>
                  <a:schemeClr val="tx2"/>
                </a:solidFill>
              </a:rPr>
              <a:t>=255&amp;</a:t>
            </a:r>
            <a:r>
              <a:rPr lang="cs-CZ" sz="1600" u="sng" dirty="0" err="1" smtClean="0">
                <a:solidFill>
                  <a:schemeClr val="tx2"/>
                </a:solidFill>
              </a:rPr>
              <a:t>hovw</a:t>
            </a:r>
            <a:r>
              <a:rPr lang="cs-CZ" sz="1600" u="sng" dirty="0" smtClean="0">
                <a:solidFill>
                  <a:schemeClr val="tx2"/>
                </a:solidFill>
              </a:rPr>
              <a:t>=198&amp;</a:t>
            </a:r>
            <a:r>
              <a:rPr lang="cs-CZ" sz="1600" u="sng" dirty="0" err="1" smtClean="0">
                <a:solidFill>
                  <a:schemeClr val="tx2"/>
                </a:solidFill>
              </a:rPr>
              <a:t>tx</a:t>
            </a:r>
            <a:r>
              <a:rPr lang="cs-CZ" sz="1600" u="sng" dirty="0" smtClean="0">
                <a:solidFill>
                  <a:schemeClr val="tx2"/>
                </a:solidFill>
              </a:rPr>
              <a:t>=118&amp;ty=129&amp;</a:t>
            </a:r>
            <a:r>
              <a:rPr lang="cs-CZ" sz="1600" u="sng" dirty="0" err="1" smtClean="0">
                <a:solidFill>
                  <a:schemeClr val="tx2"/>
                </a:solidFill>
              </a:rPr>
              <a:t>sig</a:t>
            </a:r>
            <a:r>
              <a:rPr lang="cs-CZ" sz="1600" u="sng" dirty="0" smtClean="0">
                <a:solidFill>
                  <a:schemeClr val="tx2"/>
                </a:solidFill>
              </a:rPr>
              <a:t>=108565644032899663701&amp;</a:t>
            </a:r>
            <a:r>
              <a:rPr lang="cs-CZ" sz="1600" u="sng" dirty="0" err="1" smtClean="0">
                <a:solidFill>
                  <a:schemeClr val="tx2"/>
                </a:solidFill>
              </a:rPr>
              <a:t>page</a:t>
            </a:r>
            <a:r>
              <a:rPr lang="cs-CZ" sz="1600" u="sng" dirty="0" smtClean="0">
                <a:solidFill>
                  <a:schemeClr val="tx2"/>
                </a:solidFill>
              </a:rPr>
              <a:t>=2&amp;</a:t>
            </a:r>
            <a:r>
              <a:rPr lang="cs-CZ" sz="1600" u="sng" dirty="0" err="1" smtClean="0">
                <a:solidFill>
                  <a:schemeClr val="tx2"/>
                </a:solidFill>
              </a:rPr>
              <a:t>tbnh</a:t>
            </a:r>
            <a:r>
              <a:rPr lang="cs-CZ" sz="1600" u="sng" dirty="0" smtClean="0">
                <a:solidFill>
                  <a:schemeClr val="tx2"/>
                </a:solidFill>
              </a:rPr>
              <a:t>=146&amp;</a:t>
            </a:r>
            <a:r>
              <a:rPr lang="cs-CZ" sz="1600" u="sng" dirty="0" err="1" smtClean="0">
                <a:solidFill>
                  <a:schemeClr val="tx2"/>
                </a:solidFill>
              </a:rPr>
              <a:t>tbnw</a:t>
            </a:r>
            <a:r>
              <a:rPr lang="cs-CZ" sz="1600" u="sng" dirty="0" smtClean="0">
                <a:solidFill>
                  <a:schemeClr val="tx2"/>
                </a:solidFill>
              </a:rPr>
              <a:t>=115&amp;start=23&amp;</a:t>
            </a:r>
            <a:r>
              <a:rPr lang="cs-CZ" sz="1600" u="sng" dirty="0" err="1" smtClean="0">
                <a:solidFill>
                  <a:schemeClr val="tx2"/>
                </a:solidFill>
              </a:rPr>
              <a:t>ndsp</a:t>
            </a:r>
            <a:r>
              <a:rPr lang="cs-CZ" sz="1600" u="sng" dirty="0" smtClean="0">
                <a:solidFill>
                  <a:schemeClr val="tx2"/>
                </a:solidFill>
              </a:rPr>
              <a:t>=28&amp;</a:t>
            </a:r>
            <a:r>
              <a:rPr lang="cs-CZ" sz="1600" u="sng" dirty="0" err="1" smtClean="0">
                <a:solidFill>
                  <a:schemeClr val="tx2"/>
                </a:solidFill>
                <a:hlinkClick r:id="rId12" action="ppaction://hlinkfile"/>
              </a:rPr>
              <a:t>ved</a:t>
            </a:r>
            <a:r>
              <a:rPr lang="cs-CZ" sz="1600" u="sng" dirty="0" smtClean="0">
                <a:solidFill>
                  <a:schemeClr val="tx2"/>
                </a:solidFill>
                <a:hlinkClick r:id="rId12" action="ppaction://hlinkfile"/>
              </a:rPr>
              <a:t>=1t:429,r:49,s:0,i:281</a:t>
            </a:r>
            <a:r>
              <a:rPr lang="cs-CZ" sz="1600" u="sng" dirty="0" smtClean="0">
                <a:solidFill>
                  <a:schemeClr val="tx2"/>
                </a:solidFill>
              </a:rPr>
              <a:t> </a:t>
            </a:r>
            <a:r>
              <a:rPr lang="cs-CZ" sz="1600" dirty="0" smtClean="0"/>
              <a:t>(29. 12. 2012)</a:t>
            </a:r>
            <a:endParaRPr lang="cs-CZ" sz="1600" u="sng" dirty="0" smtClean="0">
              <a:solidFill>
                <a:schemeClr val="tx2"/>
              </a:solidFill>
            </a:endParaRPr>
          </a:p>
          <a:p>
            <a:endParaRPr lang="cs-CZ" sz="1600" u="sng" dirty="0" smtClean="0">
              <a:solidFill>
                <a:schemeClr val="tx2"/>
              </a:solidFill>
            </a:endParaRP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546</Words>
  <Application>Microsoft Office PowerPoint</Application>
  <PresentationFormat>Předvádění na obrazovce (4:3)</PresentationFormat>
  <Paragraphs>115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ROSTLINY A JEJICH ORGÁNY</vt:lpstr>
      <vt:lpstr>Snímek 2</vt:lpstr>
      <vt:lpstr>Snímek 3</vt:lpstr>
      <vt:lpstr>ANOTACE</vt:lpstr>
      <vt:lpstr>Stavba těla rostliny</vt:lpstr>
      <vt:lpstr>KOŘEN</vt:lpstr>
      <vt:lpstr>KOŘEN</vt:lpstr>
      <vt:lpstr>KOŘEN</vt:lpstr>
      <vt:lpstr>Kořeny mohou být:</vt:lpstr>
      <vt:lpstr>Svazčité kořeny</vt:lpstr>
      <vt:lpstr>Hlavní kořen + postranní kořeny</vt:lpstr>
      <vt:lpstr>Tvary kořenů</vt:lpstr>
      <vt:lpstr>KOŘENY</vt:lpstr>
      <vt:lpstr>BULVA</vt:lpstr>
      <vt:lpstr>PŘEMÝŠLEJ 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A JEJICH ORGÁNY</dc:title>
  <dc:creator>Marťánek</dc:creator>
  <cp:lastModifiedBy>Marťánek</cp:lastModifiedBy>
  <cp:revision>35</cp:revision>
  <dcterms:created xsi:type="dcterms:W3CDTF">2012-12-29T09:34:39Z</dcterms:created>
  <dcterms:modified xsi:type="dcterms:W3CDTF">2013-03-28T14:38:32Z</dcterms:modified>
</cp:coreProperties>
</file>