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0" r:id="rId3"/>
    <p:sldId id="291" r:id="rId4"/>
    <p:sldId id="258" r:id="rId5"/>
    <p:sldId id="261" r:id="rId6"/>
    <p:sldId id="280" r:id="rId7"/>
    <p:sldId id="262" r:id="rId8"/>
    <p:sldId id="272" r:id="rId9"/>
    <p:sldId id="273" r:id="rId10"/>
    <p:sldId id="281" r:id="rId11"/>
    <p:sldId id="286" r:id="rId12"/>
    <p:sldId id="287" r:id="rId13"/>
    <p:sldId id="288" r:id="rId14"/>
    <p:sldId id="282" r:id="rId15"/>
    <p:sldId id="284" r:id="rId16"/>
    <p:sldId id="285" r:id="rId17"/>
    <p:sldId id="289" r:id="rId18"/>
    <p:sldId id="278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1DE214-1D57-4A22-AFA9-8FA545CAF8C3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74F7BC7-F65E-43EF-BD76-9A71F137B9C6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Aby lákaly opylovače.</a:t>
          </a:r>
          <a:endParaRPr lang="cs-CZ" dirty="0">
            <a:solidFill>
              <a:srgbClr val="FF0000"/>
            </a:solidFill>
          </a:endParaRPr>
        </a:p>
      </dgm:t>
    </dgm:pt>
    <dgm:pt modelId="{03A46301-E6AA-4A62-BDCE-FE52C4524FCB}" type="parTrans" cxnId="{8B1342E9-3ADE-49BD-B3F7-7FED1A927ECA}">
      <dgm:prSet/>
      <dgm:spPr/>
      <dgm:t>
        <a:bodyPr/>
        <a:lstStyle/>
        <a:p>
          <a:endParaRPr lang="cs-CZ"/>
        </a:p>
      </dgm:t>
    </dgm:pt>
    <dgm:pt modelId="{2F7240C6-DD3C-4123-B1A1-7E336B7C4994}" type="sibTrans" cxnId="{8B1342E9-3ADE-49BD-B3F7-7FED1A927ECA}">
      <dgm:prSet/>
      <dgm:spPr/>
      <dgm:t>
        <a:bodyPr/>
        <a:lstStyle/>
        <a:p>
          <a:endParaRPr lang="cs-CZ"/>
        </a:p>
      </dgm:t>
    </dgm:pt>
    <dgm:pt modelId="{B2B6CC8B-6CD7-4D89-AEBE-364E09D86120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Aby mohly produkovat semena.</a:t>
          </a:r>
          <a:endParaRPr lang="cs-CZ" dirty="0">
            <a:solidFill>
              <a:srgbClr val="FF0000"/>
            </a:solidFill>
          </a:endParaRPr>
        </a:p>
      </dgm:t>
    </dgm:pt>
    <dgm:pt modelId="{2855BF9B-6530-41F7-96D5-60B927B20401}" type="parTrans" cxnId="{DCBA3205-4797-46D8-AC5B-48BC79DE97B3}">
      <dgm:prSet/>
      <dgm:spPr/>
      <dgm:t>
        <a:bodyPr/>
        <a:lstStyle/>
        <a:p>
          <a:endParaRPr lang="cs-CZ"/>
        </a:p>
      </dgm:t>
    </dgm:pt>
    <dgm:pt modelId="{456FEF8B-DF95-40B8-9A31-7F13DCEF57B6}" type="sibTrans" cxnId="{DCBA3205-4797-46D8-AC5B-48BC79DE97B3}">
      <dgm:prSet/>
      <dgm:spPr/>
      <dgm:t>
        <a:bodyPr/>
        <a:lstStyle/>
        <a:p>
          <a:endParaRPr lang="cs-CZ"/>
        </a:p>
      </dgm:t>
    </dgm:pt>
    <dgm:pt modelId="{A25AA1F9-571D-4769-A7F0-CA2C6B488ADD}" type="pres">
      <dgm:prSet presAssocID="{D91DE214-1D57-4A22-AFA9-8FA545CAF8C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934D23-6D2E-44A8-BA3E-48A5F66066EE}" type="pres">
      <dgm:prSet presAssocID="{474F7BC7-F65E-43EF-BD76-9A71F137B9C6}" presName="composite" presStyleCnt="0"/>
      <dgm:spPr/>
    </dgm:pt>
    <dgm:pt modelId="{D10E37A7-FA63-4E48-88EA-5F35753C24C3}" type="pres">
      <dgm:prSet presAssocID="{474F7BC7-F65E-43EF-BD76-9A71F137B9C6}" presName="imgShp" presStyleLbl="fgImgPlace1" presStyleIdx="0" presStyleCnt="2"/>
      <dgm:spPr>
        <a:prstGeom prst="star5">
          <a:avLst/>
        </a:prstGeom>
      </dgm:spPr>
    </dgm:pt>
    <dgm:pt modelId="{28B4E3FB-514F-491A-B36F-801E862DC349}" type="pres">
      <dgm:prSet presAssocID="{474F7BC7-F65E-43EF-BD76-9A71F137B9C6}" presName="txShp" presStyleLbl="node1" presStyleIdx="0" presStyleCnt="2" custLinFactNeighborX="670" custLinFactNeighborY="25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8DFEA7-E63E-4384-98FE-4EE620838C9D}" type="pres">
      <dgm:prSet presAssocID="{2F7240C6-DD3C-4123-B1A1-7E336B7C4994}" presName="spacing" presStyleCnt="0"/>
      <dgm:spPr/>
    </dgm:pt>
    <dgm:pt modelId="{1A89B646-9621-40A3-BE15-95C3A2310F28}" type="pres">
      <dgm:prSet presAssocID="{B2B6CC8B-6CD7-4D89-AEBE-364E09D86120}" presName="composite" presStyleCnt="0"/>
      <dgm:spPr/>
    </dgm:pt>
    <dgm:pt modelId="{111AA07D-ABCF-4FFA-A60F-2A13091C153D}" type="pres">
      <dgm:prSet presAssocID="{B2B6CC8B-6CD7-4D89-AEBE-364E09D86120}" presName="imgShp" presStyleLbl="fgImgPlace1" presStyleIdx="1" presStyleCnt="2"/>
      <dgm:spPr>
        <a:prstGeom prst="star5">
          <a:avLst/>
        </a:prstGeom>
      </dgm:spPr>
      <dgm:t>
        <a:bodyPr/>
        <a:lstStyle/>
        <a:p>
          <a:endParaRPr lang="cs-CZ"/>
        </a:p>
      </dgm:t>
    </dgm:pt>
    <dgm:pt modelId="{0BF76753-AE0C-43D9-BE32-27E8ED9C72A6}" type="pres">
      <dgm:prSet presAssocID="{B2B6CC8B-6CD7-4D89-AEBE-364E09D86120}" presName="tx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24D984-9409-40F1-91AB-82CB15E5AFBD}" type="presOf" srcId="{474F7BC7-F65E-43EF-BD76-9A71F137B9C6}" destId="{28B4E3FB-514F-491A-B36F-801E862DC349}" srcOrd="0" destOrd="0" presId="urn:microsoft.com/office/officeart/2005/8/layout/vList3#1"/>
    <dgm:cxn modelId="{6401A24B-814C-4199-A6F4-8E228E1C4A60}" type="presOf" srcId="{B2B6CC8B-6CD7-4D89-AEBE-364E09D86120}" destId="{0BF76753-AE0C-43D9-BE32-27E8ED9C72A6}" srcOrd="0" destOrd="0" presId="urn:microsoft.com/office/officeart/2005/8/layout/vList3#1"/>
    <dgm:cxn modelId="{D9DB0281-10E1-44A6-9A6F-87AB94DC5775}" type="presOf" srcId="{D91DE214-1D57-4A22-AFA9-8FA545CAF8C3}" destId="{A25AA1F9-571D-4769-A7F0-CA2C6B488ADD}" srcOrd="0" destOrd="0" presId="urn:microsoft.com/office/officeart/2005/8/layout/vList3#1"/>
    <dgm:cxn modelId="{DCBA3205-4797-46D8-AC5B-48BC79DE97B3}" srcId="{D91DE214-1D57-4A22-AFA9-8FA545CAF8C3}" destId="{B2B6CC8B-6CD7-4D89-AEBE-364E09D86120}" srcOrd="1" destOrd="0" parTransId="{2855BF9B-6530-41F7-96D5-60B927B20401}" sibTransId="{456FEF8B-DF95-40B8-9A31-7F13DCEF57B6}"/>
    <dgm:cxn modelId="{8B1342E9-3ADE-49BD-B3F7-7FED1A927ECA}" srcId="{D91DE214-1D57-4A22-AFA9-8FA545CAF8C3}" destId="{474F7BC7-F65E-43EF-BD76-9A71F137B9C6}" srcOrd="0" destOrd="0" parTransId="{03A46301-E6AA-4A62-BDCE-FE52C4524FCB}" sibTransId="{2F7240C6-DD3C-4123-B1A1-7E336B7C4994}"/>
    <dgm:cxn modelId="{6211122D-1C5D-4F28-9221-BBDB2F05AEEA}" type="presParOf" srcId="{A25AA1F9-571D-4769-A7F0-CA2C6B488ADD}" destId="{33934D23-6D2E-44A8-BA3E-48A5F66066EE}" srcOrd="0" destOrd="0" presId="urn:microsoft.com/office/officeart/2005/8/layout/vList3#1"/>
    <dgm:cxn modelId="{283C88EA-373B-44F0-98BF-2C8CBD94FA3C}" type="presParOf" srcId="{33934D23-6D2E-44A8-BA3E-48A5F66066EE}" destId="{D10E37A7-FA63-4E48-88EA-5F35753C24C3}" srcOrd="0" destOrd="0" presId="urn:microsoft.com/office/officeart/2005/8/layout/vList3#1"/>
    <dgm:cxn modelId="{D5349436-061E-45E4-BE93-FA5F8375E656}" type="presParOf" srcId="{33934D23-6D2E-44A8-BA3E-48A5F66066EE}" destId="{28B4E3FB-514F-491A-B36F-801E862DC349}" srcOrd="1" destOrd="0" presId="urn:microsoft.com/office/officeart/2005/8/layout/vList3#1"/>
    <dgm:cxn modelId="{687FF8A2-3235-4D14-8338-B14C78C365CB}" type="presParOf" srcId="{A25AA1F9-571D-4769-A7F0-CA2C6B488ADD}" destId="{3C8DFEA7-E63E-4384-98FE-4EE620838C9D}" srcOrd="1" destOrd="0" presId="urn:microsoft.com/office/officeart/2005/8/layout/vList3#1"/>
    <dgm:cxn modelId="{722A490B-190E-4690-B924-E5994F6C35CA}" type="presParOf" srcId="{A25AA1F9-571D-4769-A7F0-CA2C6B488ADD}" destId="{1A89B646-9621-40A3-BE15-95C3A2310F28}" srcOrd="2" destOrd="0" presId="urn:microsoft.com/office/officeart/2005/8/layout/vList3#1"/>
    <dgm:cxn modelId="{AAB52627-468D-49A1-9CFE-45BE17DCA144}" type="presParOf" srcId="{1A89B646-9621-40A3-BE15-95C3A2310F28}" destId="{111AA07D-ABCF-4FFA-A60F-2A13091C153D}" srcOrd="0" destOrd="0" presId="urn:microsoft.com/office/officeart/2005/8/layout/vList3#1"/>
    <dgm:cxn modelId="{A110D265-7289-45EE-A644-EEC2012C7404}" type="presParOf" srcId="{1A89B646-9621-40A3-BE15-95C3A2310F28}" destId="{0BF76753-AE0C-43D9-BE32-27E8ED9C72A6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6FF33"/>
            </a:gs>
            <a:gs pos="50000">
              <a:srgbClr val="9CB86E"/>
            </a:gs>
            <a:gs pos="100000">
              <a:srgbClr val="156B13"/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pajenka.svetu.cz/4441-kvet-ruze.html" TargetMode="External"/><Relationship Id="rId13" Type="http://schemas.openxmlformats.org/officeDocument/2006/relationships/hyperlink" Target="http://cs.wikipedia.org/wiki/Zvonek_(rostlina)" TargetMode="External"/><Relationship Id="rId3" Type="http://schemas.openxmlformats.org/officeDocument/2006/relationships/hyperlink" Target="http://pietruchova.blog.sme.sk/c/161711/Tatranske-leto.html" TargetMode="External"/><Relationship Id="rId7" Type="http://schemas.openxmlformats.org/officeDocument/2006/relationships/hyperlink" Target="http://cs.wikipedia.org/wiki/Soubor:Sedmikr%C3%A1ska_(Bellis_L)_-_kv%C4%9Bt_(bo%C4%8Dn%C3%AD_pohled).jpg" TargetMode="External"/><Relationship Id="rId12" Type="http://schemas.openxmlformats.org/officeDocument/2006/relationships/hyperlink" Target="http://ucivo.webnode.cz/album/kvet-a-kvetensti/stavba-pestiku-a-tycinky-jpg/" TargetMode="External"/><Relationship Id="rId2" Type="http://schemas.openxmlformats.org/officeDocument/2006/relationships/hyperlink" Target="http://flora-and-fauna.blog.cz/1211/stavba-tela-rostl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ebareal.cz/e-cigarko/eshop/6-1-Vlastni-michani/17-2-Prichute-aromata/5/173-HREBICEK" TargetMode="External"/><Relationship Id="rId11" Type="http://schemas.openxmlformats.org/officeDocument/2006/relationships/hyperlink" Target="http://web2.mendelu.cz/af_211_multitext/obecna_botanika/texty-organologie-kvetni_luzko_obaly.html" TargetMode="External"/><Relationship Id="rId5" Type="http://schemas.openxmlformats.org/officeDocument/2006/relationships/hyperlink" Target="http://www.goldgroup.cz/it/zelenina/" TargetMode="External"/><Relationship Id="rId15" Type="http://schemas.openxmlformats.org/officeDocument/2006/relationships/hyperlink" Target="http://ucivo.webnode.cz/album/kvet-a-kvetensti/stavba-kvetu-jpg/" TargetMode="External"/><Relationship Id="rId10" Type="http://schemas.openxmlformats.org/officeDocument/2006/relationships/hyperlink" Target="http://www.novaline.cz/index.php?page=5&amp;seo=tulipan-kvet-fialovy-40cm&amp;detail=1839" TargetMode="External"/><Relationship Id="rId4" Type="http://schemas.openxmlformats.org/officeDocument/2006/relationships/hyperlink" Target="http://cs.wikipedia.org/wiki/%C5%A0e%C5%99%C3%ADk_obecn%C3%BD" TargetMode="External"/><Relationship Id="rId9" Type="http://schemas.openxmlformats.org/officeDocument/2006/relationships/hyperlink" Target="http://www.wallpaper.cz/priroda/flora/kvety1" TargetMode="External"/><Relationship Id="rId14" Type="http://schemas.openxmlformats.org/officeDocument/2006/relationships/hyperlink" Target="http://www.pekny-domov.cz/zbozi/paramit-tulipan-cerven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Biondi" pitchFamily="2" charset="0"/>
              </a:rPr>
              <a:t>ROSTLINY A JEJICH ORGÁNY</a:t>
            </a:r>
            <a:endParaRPr lang="cs-CZ" b="1" u="sng" dirty="0">
              <a:latin typeface="Biondi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514350" indent="-514350"/>
            <a:r>
              <a:rPr lang="cs-CZ" b="1" dirty="0" smtClean="0">
                <a:solidFill>
                  <a:srgbClr val="FF0000"/>
                </a:solidFill>
              </a:rPr>
              <a:t>KVĚT</a:t>
            </a:r>
          </a:p>
          <a:p>
            <a:pPr marL="514350" indent="-514350"/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698" y="2132856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54759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2/14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72492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3. 4.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211563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29. 12. 2012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Rostliny a jejich orgány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květ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květ, nadzemní orgán, opylení, opylovači, semeno, reprodukční orgán, koruna, kalich, pestík, tyčinky  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VY_52_INOVACE_2/14_Rostliny a jejich orgány; květ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Materiál je určen žákům 4. třídy základní školy            k předmětu Přírodověda.</a:t>
            </a:r>
          </a:p>
          <a:p>
            <a:r>
              <a:rPr lang="cs-CZ" sz="2800" dirty="0" smtClean="0"/>
              <a:t>Cílem učebního materiálu je seznámit žáky s novými pojmy a pomoci jim si tzv. „botanickou abecedu“ osvojit. </a:t>
            </a:r>
          </a:p>
          <a:p>
            <a:r>
              <a:rPr lang="cs-CZ" sz="2800" dirty="0" smtClean="0"/>
              <a:t>Usnadnit jim si zapamatovat a poznat jednotlivé části těla rostlin, jak vypadají jednotlivé orgány a jak se nazývají.</a:t>
            </a:r>
          </a:p>
          <a:p>
            <a:r>
              <a:rPr lang="cs-CZ" sz="2800" dirty="0" smtClean="0"/>
              <a:t>Následující výukový materiál je zaměřen na téma květ.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Stavba těla rostliny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</a:t>
            </a:r>
            <a:r>
              <a:rPr lang="cs-CZ" dirty="0" smtClean="0"/>
              <a:t>- KOŘEN</a:t>
            </a:r>
          </a:p>
          <a:p>
            <a:r>
              <a:rPr lang="cs-CZ" b="1" dirty="0" smtClean="0"/>
              <a:t>2</a:t>
            </a:r>
            <a:r>
              <a:rPr lang="cs-CZ" dirty="0" smtClean="0"/>
              <a:t>- STONEK</a:t>
            </a:r>
          </a:p>
          <a:p>
            <a:r>
              <a:rPr lang="cs-CZ" b="1" dirty="0" smtClean="0"/>
              <a:t>3</a:t>
            </a:r>
            <a:r>
              <a:rPr lang="cs-CZ" dirty="0" smtClean="0"/>
              <a:t>- LIST</a:t>
            </a:r>
          </a:p>
          <a:p>
            <a:r>
              <a:rPr lang="cs-CZ" b="1" dirty="0" smtClean="0"/>
              <a:t>4</a:t>
            </a:r>
            <a:r>
              <a:rPr lang="cs-CZ" dirty="0" smtClean="0"/>
              <a:t>-</a:t>
            </a:r>
            <a:r>
              <a:rPr lang="cs-CZ" b="1" dirty="0" smtClean="0">
                <a:solidFill>
                  <a:srgbClr val="FF0000"/>
                </a:solidFill>
              </a:rPr>
              <a:t> KVĚT</a:t>
            </a:r>
          </a:p>
          <a:p>
            <a:r>
              <a:rPr lang="cs-CZ" b="1" dirty="0" smtClean="0"/>
              <a:t>5</a:t>
            </a:r>
            <a:r>
              <a:rPr lang="cs-CZ" dirty="0" smtClean="0"/>
              <a:t>- PLOD</a:t>
            </a:r>
            <a:endParaRPr lang="cs-CZ" dirty="0"/>
          </a:p>
        </p:txBody>
      </p:sp>
      <p:pic>
        <p:nvPicPr>
          <p:cNvPr id="17410" name="Picture 2" descr="http://files.pancelcino.webnode.cz/200000274-29e192adc2/popi%C5%A1%20raj%C4%8De_kv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268760"/>
            <a:ext cx="4536504" cy="522626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5949280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KVĚT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5602" name="Picture 2" descr="http://upload.wikimedia.org/wikipedia/commons/thumb/0/04/Sedmikr%C3%A1ska_%28Bellis_L%29_-_kv%C4%9Bt_%28bo%C4%8Dn%C3%AD_pohled%29.jpg/800px-Sedmikr%C3%A1ska_%28Bellis_L%29_-_kv%C4%9Bt_%28bo%C4%8Dn%C3%AD_pohled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861048"/>
            <a:ext cx="3672408" cy="2754306"/>
          </a:xfrm>
          <a:prstGeom prst="rect">
            <a:avLst/>
          </a:prstGeom>
          <a:noFill/>
        </p:spPr>
      </p:pic>
      <p:pic>
        <p:nvPicPr>
          <p:cNvPr id="25606" name="Picture 6" descr="Tapeta: Kv&amp;ecaron;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77072"/>
            <a:ext cx="2945904" cy="2209428"/>
          </a:xfrm>
          <a:prstGeom prst="rect">
            <a:avLst/>
          </a:prstGeom>
          <a:noFill/>
        </p:spPr>
      </p:pic>
      <p:pic>
        <p:nvPicPr>
          <p:cNvPr id="25608" name="Picture 8" descr="http://www.novaline.cz/pictures/tulipan-kvet-fialovy-40cm/tulipan-kvet-fialovy-40cm-fou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88640"/>
            <a:ext cx="3024336" cy="3024337"/>
          </a:xfrm>
          <a:prstGeom prst="rect">
            <a:avLst/>
          </a:prstGeom>
          <a:noFill/>
        </p:spPr>
      </p:pic>
      <p:pic>
        <p:nvPicPr>
          <p:cNvPr id="25610" name="Picture 10" descr="kve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124744"/>
            <a:ext cx="4032448" cy="2685763"/>
          </a:xfrm>
          <a:prstGeom prst="rect">
            <a:avLst/>
          </a:prstGeom>
          <a:noFill/>
        </p:spPr>
      </p:pic>
      <p:pic>
        <p:nvPicPr>
          <p:cNvPr id="8" name="Picture 4" descr="r&amp;uring;&amp;zcaron;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3356992"/>
            <a:ext cx="2400267" cy="18002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995936" y="16288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5733256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27809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4725144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460432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KVĚT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1691680" y="2420888"/>
          <a:ext cx="6840760" cy="3701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6804248" cy="639762"/>
          </a:xfrm>
        </p:spPr>
        <p:txBody>
          <a:bodyPr>
            <a:noAutofit/>
          </a:bodyPr>
          <a:lstStyle/>
          <a:p>
            <a:pPr algn="ctr"/>
            <a:r>
              <a:rPr lang="cs-CZ" sz="3600" u="sng" dirty="0" smtClean="0"/>
              <a:t>Proč mají rostliny květy?</a:t>
            </a:r>
            <a:endParaRPr lang="cs-CZ" sz="36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10E37A7-FA63-4E48-88EA-5F35753C24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D10E37A7-FA63-4E48-88EA-5F35753C24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8B4E3FB-514F-491A-B36F-801E862DC3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>
                                            <p:graphicEl>
                                              <a:dgm id="{28B4E3FB-514F-491A-B36F-801E862DC3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11AA07D-ABCF-4FFA-A60F-2A13091C1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111AA07D-ABCF-4FFA-A60F-2A13091C15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BF76753-AE0C-43D9-BE32-27E8ED9C72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graphicEl>
                                              <a:dgm id="{0BF76753-AE0C-43D9-BE32-27E8ED9C72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KVĚT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Květ je </a:t>
            </a:r>
            <a:r>
              <a:rPr lang="cs-CZ" b="1" dirty="0" smtClean="0">
                <a:solidFill>
                  <a:srgbClr val="C00000"/>
                </a:solidFill>
              </a:rPr>
              <a:t>reprodukční</a:t>
            </a:r>
            <a:r>
              <a:rPr lang="cs-CZ" dirty="0" smtClean="0"/>
              <a:t> orgán rostliny.</a:t>
            </a:r>
          </a:p>
          <a:p>
            <a:endParaRPr lang="cs-CZ" dirty="0" smtClean="0"/>
          </a:p>
          <a:p>
            <a:r>
              <a:rPr lang="cs-CZ" dirty="0" smtClean="0"/>
              <a:t>Květy jsou důležité pro </a:t>
            </a:r>
            <a:r>
              <a:rPr lang="cs-CZ" b="1" dirty="0" smtClean="0">
                <a:solidFill>
                  <a:srgbClr val="C00000"/>
                </a:solidFill>
              </a:rPr>
              <a:t>opylování</a:t>
            </a:r>
            <a:r>
              <a:rPr lang="cs-CZ" dirty="0" smtClean="0"/>
              <a:t> rostliny.</a:t>
            </a:r>
          </a:p>
          <a:p>
            <a:endParaRPr lang="cs-CZ" dirty="0" smtClean="0"/>
          </a:p>
          <a:p>
            <a:r>
              <a:rPr lang="cs-CZ" dirty="0" smtClean="0"/>
              <a:t>Květy jsou složeny z </a:t>
            </a:r>
            <a:r>
              <a:rPr lang="cs-CZ" b="1" u="sng" dirty="0" smtClean="0">
                <a:solidFill>
                  <a:srgbClr val="C00000"/>
                </a:solidFill>
              </a:rPr>
              <a:t>několika částí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5" name="Picture 2" descr="http://upload.wikimedia.org/wikipedia/commons/thumb/0/04/Sedmikr%C3%A1ska_%28Bellis_L%29_-_kv%C4%9Bt_%28bo%C4%8Dn%C3%AD_pohled%29.jpg/800px-Sedmikr%C3%A1ska_%28Bellis_L%29_-_kv%C4%9Bt_%28bo%C4%8Dn%C3%AD_pohled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455114"/>
            <a:ext cx="2880320" cy="21602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32440" y="47971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Stavba květu: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218" name="Picture 2" descr="http://web2.mendelu.cz/af_211_multitext/obecna_botanika/obrazky/organologie/velke_kv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412776"/>
            <a:ext cx="6305550" cy="441007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755576" y="6152821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Schéma stavby úplného květu krytosemenných rostlin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24328" y="5445224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Překresli si obrázek stavby květu do sešitu.</a:t>
            </a:r>
            <a:endParaRPr lang="cs-CZ" dirty="0"/>
          </a:p>
        </p:txBody>
      </p:sp>
      <p:pic>
        <p:nvPicPr>
          <p:cNvPr id="28674" name="Picture 2" descr="http://files.ucivo.webnode.cz/system_preview_detail_200009737-56d8c577bf-public/Stavba%20kv%C4%9Bt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76672"/>
            <a:ext cx="6145472" cy="499831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948264" y="50131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Stavba tyčinky a pestíku: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22" name="Picture 2" descr="http://files.ucivo.webnode.cz/system_preview_detail_200009739-4f553504ed-public/Stavba%20pest%C3%ADku%20a%20ty%C4%8Din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988840"/>
            <a:ext cx="7742634" cy="387131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00392" y="5445224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Máš úkol </a:t>
            </a:r>
            <a:r>
              <a:rPr lang="cs-CZ" b="1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Přines do školy různé květy a </a:t>
            </a:r>
            <a:r>
              <a:rPr lang="cs-CZ" dirty="0" smtClean="0"/>
              <a:t>porovnej, </a:t>
            </a:r>
            <a:r>
              <a:rPr lang="cs-CZ" dirty="0" smtClean="0"/>
              <a:t>jak vypadají.</a:t>
            </a:r>
          </a:p>
          <a:p>
            <a:endParaRPr lang="cs-CZ" dirty="0" smtClean="0"/>
          </a:p>
          <a:p>
            <a:r>
              <a:rPr lang="cs-CZ" dirty="0" smtClean="0"/>
              <a:t>Řekni, </a:t>
            </a:r>
            <a:r>
              <a:rPr lang="cs-CZ" dirty="0" smtClean="0"/>
              <a:t>jakou barvu má </a:t>
            </a:r>
            <a:r>
              <a:rPr lang="cs-CZ" b="1" dirty="0" smtClean="0"/>
              <a:t>kalich</a:t>
            </a:r>
            <a:r>
              <a:rPr lang="cs-CZ" dirty="0" smtClean="0"/>
              <a:t> a jakou </a:t>
            </a:r>
            <a:r>
              <a:rPr lang="cs-CZ" b="1" dirty="0" smtClean="0"/>
              <a:t>koruna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Zjisti, co mají květy, jestliže nemají rozlišený kalich a korunu (všechny jejich lístky mají stejnou barvu) jako například u tulipánu.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KVĚT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7"/>
            <a:ext cx="8229600" cy="352839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Květ může být tvořen </a:t>
            </a:r>
            <a:r>
              <a:rPr lang="cs-CZ" dirty="0" smtClean="0">
                <a:solidFill>
                  <a:srgbClr val="FF0000"/>
                </a:solidFill>
              </a:rPr>
              <a:t>volnými</a:t>
            </a:r>
            <a:r>
              <a:rPr lang="cs-CZ" dirty="0" smtClean="0"/>
              <a:t> (nesrostlými) korunními lístky (blatouch bahenní) = </a:t>
            </a:r>
            <a:r>
              <a:rPr lang="cs-CZ" b="1" i="1" dirty="0" smtClean="0">
                <a:solidFill>
                  <a:srgbClr val="FFFF00"/>
                </a:solidFill>
              </a:rPr>
              <a:t>KVĚT VOLNOKORUNNÝ</a:t>
            </a:r>
            <a:r>
              <a:rPr lang="cs-CZ" b="1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 smtClean="0"/>
          </a:p>
          <a:p>
            <a:r>
              <a:rPr lang="cs-CZ" dirty="0" smtClean="0"/>
              <a:t>Květ může mít korunní lístky </a:t>
            </a:r>
            <a:r>
              <a:rPr lang="cs-CZ" dirty="0" smtClean="0">
                <a:solidFill>
                  <a:srgbClr val="FF0000"/>
                </a:solidFill>
              </a:rPr>
              <a:t>srostlé </a:t>
            </a:r>
            <a:r>
              <a:rPr lang="cs-CZ" dirty="0" smtClean="0"/>
              <a:t>               do různých tvarů (pomněnka, zvonek) = </a:t>
            </a:r>
            <a:r>
              <a:rPr lang="cs-CZ" b="1" i="1" dirty="0" smtClean="0">
                <a:solidFill>
                  <a:srgbClr val="FFFF00"/>
                </a:solidFill>
              </a:rPr>
              <a:t>KVĚT SROSTLOKORUNNÝ.</a:t>
            </a:r>
            <a:endParaRPr lang="cs-CZ" b="1" i="1" dirty="0">
              <a:solidFill>
                <a:srgbClr val="FFFF00"/>
              </a:solidFill>
            </a:endParaRPr>
          </a:p>
        </p:txBody>
      </p:sp>
      <p:pic>
        <p:nvPicPr>
          <p:cNvPr id="1028" name="Picture 4" descr="http://upload.wikimedia.org/wikipedia/commons/thumb/8/83/Glockenblume-Bl%C3%BCte2.jpg/258px-Glockenblume-Bl%C3%BCt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797152"/>
            <a:ext cx="1800200" cy="1800201"/>
          </a:xfrm>
          <a:prstGeom prst="rect">
            <a:avLst/>
          </a:prstGeom>
          <a:noFill/>
        </p:spPr>
      </p:pic>
      <p:pic>
        <p:nvPicPr>
          <p:cNvPr id="1030" name="Picture 6" descr="http://nd01.jxs.cz/165/863/1775031c86_11065345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88640"/>
            <a:ext cx="2156968" cy="16143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660232" y="1196752"/>
            <a:ext cx="229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2320" y="62373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Doplň, </a:t>
            </a:r>
            <a:r>
              <a:rPr lang="cs-CZ" b="1" dirty="0" smtClean="0">
                <a:solidFill>
                  <a:srgbClr val="FFFF00"/>
                </a:solidFill>
              </a:rPr>
              <a:t>co už víš: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Květ má zelený </a:t>
            </a:r>
            <a:r>
              <a:rPr lang="cs-CZ" dirty="0" smtClean="0">
                <a:solidFill>
                  <a:srgbClr val="FF0000"/>
                </a:solidFill>
              </a:rPr>
              <a:t>…………..</a:t>
            </a:r>
            <a:r>
              <a:rPr lang="cs-CZ" dirty="0" smtClean="0"/>
              <a:t>a bílou nebo barevnou </a:t>
            </a:r>
            <a:r>
              <a:rPr lang="cs-CZ" dirty="0" smtClean="0">
                <a:solidFill>
                  <a:srgbClr val="FF0000"/>
                </a:solidFill>
              </a:rPr>
              <a:t>………………</a:t>
            </a:r>
            <a:r>
              <a:rPr lang="cs-CZ" dirty="0" smtClean="0"/>
              <a:t>.</a:t>
            </a:r>
          </a:p>
          <a:p>
            <a:r>
              <a:rPr lang="cs-CZ" dirty="0" smtClean="0"/>
              <a:t>Uvnitř květu jsou </a:t>
            </a:r>
            <a:r>
              <a:rPr lang="cs-CZ" dirty="0" smtClean="0">
                <a:solidFill>
                  <a:srgbClr val="FF0000"/>
                </a:solidFill>
              </a:rPr>
              <a:t>………….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……………..</a:t>
            </a:r>
            <a:r>
              <a:rPr lang="cs-CZ" dirty="0" smtClean="0"/>
              <a:t>.</a:t>
            </a:r>
          </a:p>
          <a:p>
            <a:r>
              <a:rPr lang="cs-CZ" dirty="0" smtClean="0"/>
              <a:t>Květ má velký význam pro </a:t>
            </a:r>
            <a:r>
              <a:rPr lang="cs-CZ" dirty="0" smtClean="0">
                <a:solidFill>
                  <a:srgbClr val="FF0000"/>
                </a:solidFill>
              </a:rPr>
              <a:t>……………………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…………………..</a:t>
            </a:r>
            <a:r>
              <a:rPr lang="cs-CZ" dirty="0" smtClean="0"/>
              <a:t> rostlin.</a:t>
            </a:r>
          </a:p>
          <a:p>
            <a:r>
              <a:rPr lang="cs-CZ" dirty="0" smtClean="0"/>
              <a:t>Z opyleného vajíčka se v semeníku vyvíjejí </a:t>
            </a:r>
            <a:r>
              <a:rPr lang="cs-CZ" dirty="0" smtClean="0">
                <a:solidFill>
                  <a:srgbClr val="FF0000"/>
                </a:solidFill>
              </a:rPr>
              <a:t>……………………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Pomocí semen se rostliny </a:t>
            </a:r>
            <a:r>
              <a:rPr lang="cs-CZ" dirty="0" smtClean="0">
                <a:solidFill>
                  <a:srgbClr val="FF0000"/>
                </a:solidFill>
              </a:rPr>
              <a:t>…………………..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Řešení: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Květ má zelený </a:t>
            </a:r>
            <a:r>
              <a:rPr lang="cs-CZ" dirty="0" smtClean="0">
                <a:solidFill>
                  <a:srgbClr val="FF0000"/>
                </a:solidFill>
              </a:rPr>
              <a:t>kalich</a:t>
            </a:r>
            <a:r>
              <a:rPr lang="cs-CZ" dirty="0" smtClean="0"/>
              <a:t> a bílou nebo barevnou </a:t>
            </a:r>
            <a:r>
              <a:rPr lang="cs-CZ" dirty="0" smtClean="0">
                <a:solidFill>
                  <a:srgbClr val="FF0000"/>
                </a:solidFill>
              </a:rPr>
              <a:t>korunu</a:t>
            </a:r>
            <a:r>
              <a:rPr lang="cs-CZ" dirty="0" smtClean="0"/>
              <a:t>.</a:t>
            </a:r>
          </a:p>
          <a:p>
            <a:r>
              <a:rPr lang="cs-CZ" dirty="0" smtClean="0"/>
              <a:t>Uvnitř květu jsou </a:t>
            </a:r>
            <a:r>
              <a:rPr lang="cs-CZ" dirty="0" smtClean="0">
                <a:solidFill>
                  <a:srgbClr val="FF0000"/>
                </a:solidFill>
              </a:rPr>
              <a:t>tyčinky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pestík</a:t>
            </a:r>
            <a:r>
              <a:rPr lang="cs-CZ" dirty="0" smtClean="0"/>
              <a:t>.</a:t>
            </a:r>
          </a:p>
          <a:p>
            <a:r>
              <a:rPr lang="cs-CZ" dirty="0" smtClean="0"/>
              <a:t>Květ má velký význam pro </a:t>
            </a:r>
            <a:r>
              <a:rPr lang="cs-CZ" dirty="0" smtClean="0">
                <a:solidFill>
                  <a:srgbClr val="FF0000"/>
                </a:solidFill>
              </a:rPr>
              <a:t>opylování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rozmnožování</a:t>
            </a:r>
            <a:r>
              <a:rPr lang="cs-CZ" dirty="0" smtClean="0"/>
              <a:t> rostlin.</a:t>
            </a:r>
          </a:p>
          <a:p>
            <a:r>
              <a:rPr lang="cs-CZ" dirty="0" smtClean="0"/>
              <a:t>Z opyleného vajíčka se v semeníku vyvíjejí </a:t>
            </a:r>
            <a:r>
              <a:rPr lang="cs-CZ" dirty="0" smtClean="0">
                <a:solidFill>
                  <a:srgbClr val="FF0000"/>
                </a:solidFill>
              </a:rPr>
              <a:t>semena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Pomocí semen se rostliny </a:t>
            </a:r>
            <a:r>
              <a:rPr lang="cs-CZ" dirty="0" smtClean="0">
                <a:solidFill>
                  <a:srgbClr val="FF0000"/>
                </a:solidFill>
              </a:rPr>
              <a:t>rozmnožují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Květy mohou být </a:t>
            </a:r>
            <a:r>
              <a:rPr lang="cs-CZ" b="1" dirty="0" smtClean="0">
                <a:solidFill>
                  <a:srgbClr val="FFFF00"/>
                </a:solidFill>
              </a:rPr>
              <a:t>jednotlivé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nebo ve skupinách – </a:t>
            </a:r>
            <a:r>
              <a:rPr lang="cs-CZ" b="1" dirty="0" smtClean="0">
                <a:solidFill>
                  <a:srgbClr val="FFFF00"/>
                </a:solidFill>
              </a:rPr>
              <a:t>květenství</a:t>
            </a:r>
            <a:r>
              <a:rPr lang="cs-CZ" dirty="0" smtClean="0"/>
              <a:t>.</a:t>
            </a:r>
          </a:p>
        </p:txBody>
      </p:sp>
      <p:sp>
        <p:nvSpPr>
          <p:cNvPr id="4098" name="AutoShape 2" descr="data:image/jpeg;base64,/9j/4AAQSkZJRgABAQAAAQABAAD/2wCEAAkGBg8PEA4NEA4PDw8OEA4QEA4UDw8QDxIQExAVFBQREhIXGyYeFxojGRISIC8gIycpLCwsFx4xNTAqNSYrLCkBCQoKDgwOGg8PFykkHyQtLywsLCwsLCwpLCwsLywpLCwpLCkvNSkpKSwtLSwsLCwsNSwsLCksLCwpNSkpLDUsLf/AABEIAOEA4QMBIgACEQEDEQH/xAAcAAEAAgMBAQEAAAAAAAAAAAAAAQgFBgcEAgP/xABJEAACAQIBBQ0FBAcFCQAAAAAAAQIDBBEFEiE1tAYHCDFBUWFxcnSBkaETIlKxwTJi0eEjM0KCorLwJENTc5IUFSU0Y4PC4vH/xAAbAQEAAgMBAQAAAAAAAAAAAAAAAgUBAwQGB//EACkRAQACAgAEBQUAAwAAAAAAAAABAgMRBBIhMQUyQVFxEyIzYYEkofD/2gAMAwEAAhEDEQA/AO4gAAAAND38NSXnbtNpplXC0e/hqS87dptNMq4AJAAEgACSCQAQAEggkAz5ZOBDAIAASAgB9xLB8HXV9532Wz0SvcSwnB11fed9ls9EDqwAAAAAAAAAAAADQ9/DUl527TaaZVwtHv4akvO3abTTKuACQAJPReWFWi1GrTnTlKMZpSTTcZLFM8yfKde3XZIjfUKNR6JeypzhPmzqabXUa735ZgcjB+93ZzpScJrBrya50fgbAAAAkgkAQySGBABIAgkgD7iWE4Our7zvstnoleolheDtq+877LZ6IHVgAAAAAAAAAAAAGh7+GpLzt2m00yriLR7+GpLzt2m00yriAkAASjuOSI+0sLN8rtaHpBL6HDkdo3GXOdk6yl8MJ03+5UnH5YHNxM6rEoy1bdLkyEsYy0aXmy5Ys0a5t5U5OEuNeTXI0dU3TWujE0zKNgqsOaccc18/3WYw5OhEtZBLWGh8aIOpJKBkMn5BuriMqlKhOcIvBzWCjnYY5qb430I/VbmbvDOdFxXNKUISfVFvEjN6x3lupgy38tZn+MUGfdWlKLcZJxktDTWDR8EmqYmOkoAIDAQyWQwPqJYbg66vvO+y2eiV5iWG4Our7zvstnogdWAAAAAAAAAAAAAaHv4akvO3abTTKuFo9/DUl527TaaZVwCQgAJOr72lfPyfKH+FcVF4SjCXzbOUI6HvUXPu3lLmdCfnnwf/AIHPxEbxyxLbst0M6D0ccUaBXhpkunQdLrUs6m1zYrwZzzKdPNqSjhys4MFuukGt5UsZOpBwi5Os1FRitLqN4YJc7ZteXt6528LSEKrlcSlRp3S0OnCVTFucGtObB4RfPhjoxwPbuCslUvacnFS/2ZOvFPi9pHCNP+OcX4G27r8p0aLo26anWaaqVuXS8ZN/dznh/wDDsvlmtei28P4WuedX9f8Atvm1jTjSjbUFmUbeCSf3dHvNcspSb65M13LkqVKrOjUjUjKLwzsYtdLTWj0PwyhfTpzUFNx9m855r0Zyxwaw43x4M8NtcOvVjCbcouWdPF4tpaXpfK8MCv8ANG7d3sqY/ozy0n7dPBuoyM1FuSaqU03CXJUpp6cHy4aX5rlNfvsjSpW9tct6Lj2mjD7LjLBaelafBnRt0Nb2/saSSzpSa/1PDy0vyPLuuycp2Eow0q19lKHOqcY5uHkvU6sGbWqqbxHgIvvNrrr/AH7/ANcwZKARYvKIIZ9M+WB9IsLwdNX3ffZbPRK8xLDcHTV9332Wz0QOrgAAAAAAAAAAAAND38NSXnbtNpplXEWj38NSXnbtNpplXEBIAAk23ezus27nTf8AfUKkV1xcZr0jI1IyW5u/VC7tqz+zGpFS7Evdl6SZDJG6TA7nSacZLnTNB3S0cKjeBvNpPDRyrFeRre6y1/a8+oosd9WhrfvuGoKjQrXctDqyzIc+bTTx825LrijW76/9tXlUxx5E+f8Ar5JG031J0rKlQWhwowUkuNzn70vHOcjSvZ5r5OPj5PDoOy07e08PxfSx1e65jnQUuVYJ9XEj5yLNRqzm/wBmHza+mJ9037lTH4X54PA8VhN4z6c1euP0NEdlxaesM1QrYzdZ9mC5lxNvpMrSanGpB6VODjg3zRbXqjCW78cdBlrOL916cFKPq8DEbids5Ii1erk93Q9nUqU/glKPk8D8TNbr7N0rurjxTwmv5X6xZhS6rO6xL55npyZLV9pGQyWQyTSIsNwc9XXffZbPRK8lhuDpq+777LZ6IHVwAAAAAAAAAAAAGh7+GpLzt2m00yrhaPfw1Jedu02mmVcAkAkAAAO2bnL721GhVb0zpU5S7WGbL1iz25Qs1VnShLilOmn2XLB+mJrO9/Xbs6On7M61P+PPX8xukuOD5UpPxzXh64HnLxy5Zr+2cVebJFfeWLy4lKOLWOfKWMccMcOPTyRwTbfN14GhVp5821xY6NDSw5MFyI3jdLVWZFNNLDBxS96T5l/XLp4tOi0+NvneJ2zL3WCr97if6PDn+mn8D8rHQseeX4E3X2V1Nk2a9yL6ZfQh6OqZ6slaRxa8PPkM3mpQWD49JirBcvNxfP8AEy1VaMOTDQv68CPpLNp6xDUN8a3WNGquWdWLfaUZr5yNKwOibvaGNspfDKjLxalE52WnDzujxfidOXiJ/aGiGfTPlm9WiLDcHPV9332Wz0SvKLDcHTV9532Wz0QOrgAAAAAAAAAAAAND38NSXnbtNpplXC0e/hqS87dptNMq4BJJBIAAAdI3vH/Y588bib8Mym/xN9pzxgnzY6fDA5nva3+Cubd8vs6q6vsS/mgdIsI4wzetHnOJjk4id/LNLcmStvaWubp6jbzYt6McZcWEXHk6XpxfMl4alQnxLyNl3bVZUpJYYRfFzSclpb50uLDoeJqdvWWOPMd3LuNvb4s0ajTIXi0Yc0UvmfOT1jBLmx+Z8QrqWPUv5URaVElhjyyMTDdzb6s1Yci5dGD6f6a9TLz0aNHFh5GHyW8ZNc/jp0/mZG4l72GPIvkY10Sm25Ynd7WX+zNfFKivRy+hzg2bdrlj21VUYvGNLjfI54JPyw9Wa0WOGuqvH+I5IyZp16dA+WfZ8M3K9MUWF4Omr7zvstnoleoFhuDtq+877LZ6IHVgAAAAAAAAAAAAGh7+GpLzt2m00yrhaPfw1Jedu02mmVcAkkgASAANi3BzwvaceSpCtB+NNyXrFHYMnPDFPofpp9Tke95bud/SfJThWm/CDj85I67T44tcqS9WUXiEx9X+I27PNuhyPC7pqlLRjjmzSxcZc/5HPbvcldUcWoe0hjhnxePpxnVsfmeG9SUJR48J4nPiz2r8NuHismKNRPRy2WTrilH2k6VSEG1HOnCUE3hxJvj4j8E2pYeK8eY6DvgabGxj8U8fLPf1MZRpKnazl+0qb9dH1LOtomImVjHiV4r1hgLXKMaOmpUjDDkzve/0rSeHK+67OxjQxWPHUazWuxHk6zDZajhXqdOEvOKPCdlcddbar+IZrxrekthEA3OB9Hyz6IYHyWG4Omr7vvstnoleiwvBz1fd99ls9EDq4AAAAAAAAAAAADQ9/DUl527TaaZVwtHv4akvO3abTTKuASCCQJBBIG/701rjO8q/BSpwX703J/yHRKfFHo/HE0bepX6C9f8A1aK8oSeHqbnQqe74nm+On/IlGXprVHpPFd1XhJdCZka8dC6UY6tHF5vPA5axMNPqxm7f9TkyHJmuWH7q/E8WUnm2j+9mr+JfgejdpPF5NhzU3o5OKKPNuhWbaxX34eWn8C4pHZ0W7OeboIYVIy+KnF+Ta+hizL5f/un0TXk0/qYgs8flhGvYAxBNJIBAAsLwc9X3ffZbPRK9FheDnq6777LZ6IHVwAAAAAAAAAAAAGh7+GpLzt2m00yrhaPfw1Jedu02mmVcAIkgkCQQSB0Xerrfor+HNK3n558X8kbhb6JuPO0zQt6mt/aLql/iW+cuuFSL+UmdAnH38eXA854lHLk5kJZWvpa6sDxSp+9Hqa8D1QnnKPgzy1Hp6mzjrM72hLVt0tbPuLOPwKa8pJE7rHhbU1z1Iv8AhkYa6vW75wlxQqTw8WmZXda/0VFc82/BR/8AYvMcfbDZaejRsuU/0dKX3pr0X4GFM5lj9Sl8M16pmDO/FP2leyCSAbEkkNkkMBiWG4OerrvvstnoleCw3By1dd99ls9EDrAAAAAAAAAAAAADQ9/DUl527TaaZVwtHv4akvO3abTTKuACSABJJBIGx73177LKFvjxVc+i/wDuRaX8WadbqU8cPI4Lb1pQnCpF4ShKMov70XivVHe7S7jcUadxT0wrRjUXLg39qL6U8V4FV4hi5uqNn3aP3X0No+6lPRJ9TFng3Jc6Tw9GeiSTTXQVGOOiE93K8prDKU3zzx9EZTdVPFW65ozx63mnhyvT/wCJNdKf8KMhuiWmilxZr+hb0npX4Sns1LK1J+yn0OL9fzNeNry1FKnVS+FfNGqHfhn7SnYIJDNyYQySGBBYbg5auu++y2eiV5LDcHLV1332Wz0QOsAAAAAAAAAAAAAND38NSXnbtNpplXC0e/hqS87dptNMq4ACBIAkglADfN7TdV7KasKrXsq0m6U3+xVf7PVLDz6zQz6TIXpF41LExtYKcXCopcSbwfj+eB6E/I0HcPu3lcJWNzLOq4foKz455unMm+WXM+XA3yLx8kUN8U48nLLVMObZc1lLw+SPbl+Swpc6TPwy9BLKkuzF+cUfW6CWiHVgdFe9Y/SU+VrWV6uNKf7q9TXDM5ZnhTS+KfyX5mGLTFGqs07AYxBtTQGCGARYbg5auu++y2eiV5RYbg5auu++y2eiB1gAAAAAAAAAAAABoe/hqS87dptNMq4Wj38NSXnbtNpplWwJAAEkkEgSAGB+ltcSpzhUi8JU5RnHri8V8jv+SbuNanTrL7NSEZx7MliV8Oxb2l/7SwhFvTQnUpcfInnxXlL0ODjabrFvZG0MNuiT/wB5vsQ+R85eemC6Ez9t0qwyn104M8+XX76xehU036nLWN3j4RnytOy/V9+MPhjj4y/IxR+13X9pOU+LOeOHMuRH4ot6xqNJxGoSAQSZAwGBCLDcHLV1332Wz0SvJYbg5auu++y2eiB1gAAAAAAAAAAAABoe/hqS87dptNMq2i0m/hqS87dptNMq2BIAQEkkEgAABJ0feluX7O+p8kHQq9X2ot+iObm8b2FxmO/XK7em8OdRq6fmc/E/it8MSyu6SWOUacuelBerMRu1uM1dM4Rh4Ntv0+ZkMp3CqXVGaePu4eTMHu9k/a0lyZmPrgV/Dffeu/ZGOsQ1ZkEkFwmAAAAAILDcHLV1332Wz0SvJYbg5auu++y2eiB1gAAAAAAAAAAAABoe/hqS87dptNMq2AARIAEkoAAAABs299/zb/yK/wDKAas345+GJ7PbafrqfXI8u7/9dR/y/qAcHD/kj4Rp5YasAC0TAAAAAEFhuDlq6777LZ6JIA6uAAAAAAAD/9k="/>
          <p:cNvSpPr>
            <a:spLocks noChangeAspect="1" noChangeArrowheads="1"/>
          </p:cNvSpPr>
          <p:nvPr/>
        </p:nvSpPr>
        <p:spPr bwMode="auto">
          <a:xfrm>
            <a:off x="155575" y="-1028700"/>
            <a:ext cx="2143125" cy="2143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0" name="AutoShape 4" descr="data:image/jpeg;base64,/9j/4AAQSkZJRgABAQAAAQABAAD/2wCEAAkGBg8PEA4NEA4PDw8OEA4QEA4UDw8QDxIQExAVFBQREhIXGyYeFxojGRISIC8gIycpLCwsFx4xNTAqNSYrLCkBCQoKDgwOGg8PFykkHyQtLywsLCwsLCwpLCwsLywpLCwpLCkvNSkpKSwtLSwsLCwsNSwsLCksLCwpNSkpLDUsLf/AABEIAOEA4QMBIgACEQEDEQH/xAAcAAEAAgMBAQEAAAAAAAAAAAAAAQgFBgcEAgP/xABJEAACAQIBBQ0FBAcFCQAAAAAAAQIDBBEFEiE1tAYHCDFBUWFxcnSBkaETIlKxwTJi0eEjM0KCorLwJENTc5IUFSU0Y4PC4vH/xAAbAQEAAgMBAQAAAAAAAAAAAAAAAgUBAwQGB//EACkRAQACAgAEBQUAAwAAAAAAAAABAgMRBBIhMQUyQVFxEyIzYYEkofD/2gAMAwEAAhEDEQA/AO4gAAAAND38NSXnbtNpplXC0e/hqS87dptNMq4AJAAEgACSCQAQAEggkAz5ZOBDAIAASAgB9xLB8HXV9532Wz0SvcSwnB11fed9ls9EDqwAAAAAAAAAAAADQ9/DUl527TaaZVwtHv4akvO3abTTKuACQAJPReWFWi1GrTnTlKMZpSTTcZLFM8yfKde3XZIjfUKNR6JeypzhPmzqabXUa735ZgcjB+93ZzpScJrBrya50fgbAAAAkgkAQySGBABIAgkgD7iWE4Our7zvstnoleolheDtq+877LZ6IHVgAAAAAAAAAAAAGh7+GpLzt2m00yriLR7+GpLzt2m00yriAkAASjuOSI+0sLN8rtaHpBL6HDkdo3GXOdk6yl8MJ03+5UnH5YHNxM6rEoy1bdLkyEsYy0aXmy5Ys0a5t5U5OEuNeTXI0dU3TWujE0zKNgqsOaccc18/3WYw5OhEtZBLWGh8aIOpJKBkMn5BuriMqlKhOcIvBzWCjnYY5qb430I/VbmbvDOdFxXNKUISfVFvEjN6x3lupgy38tZn+MUGfdWlKLcZJxktDTWDR8EmqYmOkoAIDAQyWQwPqJYbg66vvO+y2eiV5iWG4Our7zvstnogdWAAAAAAAAAAAAAaHv4akvO3abTTKuFo9/DUl527TaaZVwCQgAJOr72lfPyfKH+FcVF4SjCXzbOUI6HvUXPu3lLmdCfnnwf/AIHPxEbxyxLbst0M6D0ccUaBXhpkunQdLrUs6m1zYrwZzzKdPNqSjhys4MFuukGt5UsZOpBwi5Os1FRitLqN4YJc7ZteXt6528LSEKrlcSlRp3S0OnCVTFucGtObB4RfPhjoxwPbuCslUvacnFS/2ZOvFPi9pHCNP+OcX4G27r8p0aLo26anWaaqVuXS8ZN/dznh/wDDsvlmtei28P4WuedX9f8Atvm1jTjSjbUFmUbeCSf3dHvNcspSb65M13LkqVKrOjUjUjKLwzsYtdLTWj0PwyhfTpzUFNx9m855r0Zyxwaw43x4M8NtcOvVjCbcouWdPF4tpaXpfK8MCv8ANG7d3sqY/ozy0n7dPBuoyM1FuSaqU03CXJUpp6cHy4aX5rlNfvsjSpW9tct6Lj2mjD7LjLBaelafBnRt0Nb2/saSSzpSa/1PDy0vyPLuuycp2Eow0q19lKHOqcY5uHkvU6sGbWqqbxHgIvvNrrr/AH7/ANcwZKARYvKIIZ9M+WB9IsLwdNX3ffZbPRK8xLDcHTV9332Wz0QOrgAAAAAAAAAAAAND38NSXnbtNpplXEWj38NSXnbtNpplXEBIAAk23ezus27nTf8AfUKkV1xcZr0jI1IyW5u/VC7tqz+zGpFS7Evdl6SZDJG6TA7nSacZLnTNB3S0cKjeBvNpPDRyrFeRre6y1/a8+oosd9WhrfvuGoKjQrXctDqyzIc+bTTx825LrijW76/9tXlUxx5E+f8Ar5JG031J0rKlQWhwowUkuNzn70vHOcjSvZ5r5OPj5PDoOy07e08PxfSx1e65jnQUuVYJ9XEj5yLNRqzm/wBmHza+mJ9037lTH4X54PA8VhN4z6c1euP0NEdlxaesM1QrYzdZ9mC5lxNvpMrSanGpB6VODjg3zRbXqjCW78cdBlrOL916cFKPq8DEbids5Ii1erk93Q9nUqU/glKPk8D8TNbr7N0rurjxTwmv5X6xZhS6rO6xL55npyZLV9pGQyWQyTSIsNwc9XXffZbPRK8lhuDpq+777LZ6IHVwAAAAAAAAAAAAGh7+GpLzt2m00yrhaPfw1Jedu02mmVcAkAkAAAO2bnL721GhVb0zpU5S7WGbL1iz25Qs1VnShLilOmn2XLB+mJrO9/Xbs6On7M61P+PPX8xukuOD5UpPxzXh64HnLxy5Zr+2cVebJFfeWLy4lKOLWOfKWMccMcOPTyRwTbfN14GhVp5821xY6NDSw5MFyI3jdLVWZFNNLDBxS96T5l/XLp4tOi0+NvneJ2zL3WCr97if6PDn+mn8D8rHQseeX4E3X2V1Nk2a9yL6ZfQh6OqZ6slaRxa8PPkM3mpQWD49JirBcvNxfP8AEy1VaMOTDQv68CPpLNp6xDUN8a3WNGquWdWLfaUZr5yNKwOibvaGNspfDKjLxalE52WnDzujxfidOXiJ/aGiGfTPlm9WiLDcHPV9332Wz0SvKLDcHTV9532Wz0QOrgAAAAAAAAAAAAND38NSXnbtNpplXC0e/hqS87dptNMq4BJJBIAAAdI3vH/Y588bib8Mym/xN9pzxgnzY6fDA5nva3+Cubd8vs6q6vsS/mgdIsI4wzetHnOJjk4id/LNLcmStvaWubp6jbzYt6McZcWEXHk6XpxfMl4alQnxLyNl3bVZUpJYYRfFzSclpb50uLDoeJqdvWWOPMd3LuNvb4s0ajTIXi0Yc0UvmfOT1jBLmx+Z8QrqWPUv5URaVElhjyyMTDdzb6s1Yci5dGD6f6a9TLz0aNHFh5GHyW8ZNc/jp0/mZG4l72GPIvkY10Sm25Ynd7WX+zNfFKivRy+hzg2bdrlj21VUYvGNLjfI54JPyw9Wa0WOGuqvH+I5IyZp16dA+WfZ8M3K9MUWF4Omr7zvstnoleoFhuDtq+877LZ6IHVgAAAAAAAAAAAAGh7+GpLzt2m00yrhaPfw1Jedu02mmVcAkkgASAANi3BzwvaceSpCtB+NNyXrFHYMnPDFPofpp9Tke95bud/SfJThWm/CDj85I67T44tcqS9WUXiEx9X+I27PNuhyPC7pqlLRjjmzSxcZc/5HPbvcldUcWoe0hjhnxePpxnVsfmeG9SUJR48J4nPiz2r8NuHismKNRPRy2WTrilH2k6VSEG1HOnCUE3hxJvj4j8E2pYeK8eY6DvgabGxj8U8fLPf1MZRpKnazl+0qb9dH1LOtomImVjHiV4r1hgLXKMaOmpUjDDkzve/0rSeHK+67OxjQxWPHUazWuxHk6zDZajhXqdOEvOKPCdlcddbar+IZrxrekthEA3OB9Hyz6IYHyWG4Omr7vvstnoleiwvBz1fd99ls9EDq4AAAAAAAAAAAADQ9/DUl527TaaZVwtHv4akvO3abTTKuASCCQJBBIG/701rjO8q/BSpwX703J/yHRKfFHo/HE0bepX6C9f8A1aK8oSeHqbnQqe74nm+On/IlGXprVHpPFd1XhJdCZka8dC6UY6tHF5vPA5axMNPqxm7f9TkyHJmuWH7q/E8WUnm2j+9mr+JfgejdpPF5NhzU3o5OKKPNuhWbaxX34eWn8C4pHZ0W7OeboIYVIy+KnF+Ta+hizL5f/un0TXk0/qYgs8flhGvYAxBNJIBAAsLwc9X3ffZbPRK9FheDnq6777LZ6IHVwAAAAAAAAAAAAGh7+GpLzt2m00yrhaPfw1Jedu02mmVcAIkgkCQQSB0Xerrfor+HNK3n558X8kbhb6JuPO0zQt6mt/aLql/iW+cuuFSL+UmdAnH38eXA854lHLk5kJZWvpa6sDxSp+9Hqa8D1QnnKPgzy1Hp6mzjrM72hLVt0tbPuLOPwKa8pJE7rHhbU1z1Iv8AhkYa6vW75wlxQqTw8WmZXda/0VFc82/BR/8AYvMcfbDZaejRsuU/0dKX3pr0X4GFM5lj9Sl8M16pmDO/FP2leyCSAbEkkNkkMBiWG4OerrvvstnoleCw3By1dd99ls9EDrAAAAAAAAAAAAADQ9/DUl527TaaZVwtHv4akvO3abTTKuACSABJJBIGx73177LKFvjxVc+i/wDuRaX8WadbqU8cPI4Lb1pQnCpF4ShKMov70XivVHe7S7jcUadxT0wrRjUXLg39qL6U8V4FV4hi5uqNn3aP3X0No+6lPRJ9TFng3Jc6Tw9GeiSTTXQVGOOiE93K8prDKU3zzx9EZTdVPFW65ozx63mnhyvT/wCJNdKf8KMhuiWmilxZr+hb0npX4Sns1LK1J+yn0OL9fzNeNry1FKnVS+FfNGqHfhn7SnYIJDNyYQySGBBYbg5auu++y2eiV5LDcHLV1332Wz0QOsAAAAAAAAAAAAAND38NSXnbtNpplXC0e/hqS87dptNMq4ACBIAkglADfN7TdV7KasKrXsq0m6U3+xVf7PVLDz6zQz6TIXpF41LExtYKcXCopcSbwfj+eB6E/I0HcPu3lcJWNzLOq4foKz455unMm+WXM+XA3yLx8kUN8U48nLLVMObZc1lLw+SPbl+Swpc6TPwy9BLKkuzF+cUfW6CWiHVgdFe9Y/SU+VrWV6uNKf7q9TXDM5ZnhTS+KfyX5mGLTFGqs07AYxBtTQGCGARYbg5auu++y2eiV5RYbg5auu++y2eiB1gAAAAAAAAAAAABoe/hqS87dptNMq4Wj38NSXnbtNpplWwJAAEkkEgSAGB+ltcSpzhUi8JU5RnHri8V8jv+SbuNanTrL7NSEZx7MliV8Oxb2l/7SwhFvTQnUpcfInnxXlL0ODjabrFvZG0MNuiT/wB5vsQ+R85eemC6Ez9t0qwyn104M8+XX76xehU036nLWN3j4RnytOy/V9+MPhjj4y/IxR+13X9pOU+LOeOHMuRH4ot6xqNJxGoSAQSZAwGBCLDcHLV1332Wz0SvJYbg5auu++y2eiB1gAAAAAAAAAAAABoe/hqS87dptNMq2i0m/hqS87dptNMq2BIAQEkkEgAABJ0feluX7O+p8kHQq9X2ot+iObm8b2FxmO/XK7em8OdRq6fmc/E/it8MSyu6SWOUacuelBerMRu1uM1dM4Rh4Ntv0+ZkMp3CqXVGaePu4eTMHu9k/a0lyZmPrgV/Dffeu/ZGOsQ1ZkEkFwmAAAAAILDcHLV1332Wz0SvJYbg5auu++y2eiB1gAAAAAAAAAAAABoe/hqS87dptNMq2AARIAEkoAAAABs299/zb/yK/wDKAas345+GJ7PbafrqfXI8u7/9dR/y/qAcHD/kj4Rp5YasAC0TAAAAAEFhuDlq6777LZ6JIA6uAAAAAAAD/9k="/>
          <p:cNvSpPr>
            <a:spLocks noChangeAspect="1" noChangeArrowheads="1"/>
          </p:cNvSpPr>
          <p:nvPr/>
        </p:nvSpPr>
        <p:spPr bwMode="auto">
          <a:xfrm>
            <a:off x="155575" y="-1028700"/>
            <a:ext cx="2143125" cy="2143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data:image/jpeg;base64,/9j/4AAQSkZJRgABAQAAAQABAAD/2wCEAAkGBg8PEA4NEA4PDw8OEA4QEA4UDw8QDxIQExAVFBQREhIXGyYeFxojGRISIC8gIycpLCwsFx4xNTAqNSYrLCkBCQoKDgwOGg8PFykkHyQtLywsLCwsLCwpLCwsLywpLCwpLCkvNSkpKSwtLSwsLCwsNSwsLCksLCwpNSkpLDUsLf/AABEIAOEA4QMBIgACEQEDEQH/xAAcAAEAAgMBAQEAAAAAAAAAAAAAAQgFBgcEAgP/xABJEAACAQIBBQ0FBAcFCQAAAAAAAQIDBBEFEiE1tAYHCDFBUWFxcnSBkaETIlKxwTJi0eEjM0KCorLwJENTc5IUFSU0Y4PC4vH/xAAbAQEAAgMBAQAAAAAAAAAAAAAAAgUBAwQGB//EACkRAQACAgAEBQUAAwAAAAAAAAABAgMRBBIhMQUyQVFxEyIzYYEkofD/2gAMAwEAAhEDEQA/AO4gAAAAND38NSXnbtNpplXC0e/hqS87dptNMq4AJAAEgACSCQAQAEggkAz5ZOBDAIAASAgB9xLB8HXV9532Wz0SvcSwnB11fed9ls9EDqwAAAAAAAAAAAADQ9/DUl527TaaZVwtHv4akvO3abTTKuACQAJPReWFWi1GrTnTlKMZpSTTcZLFM8yfKde3XZIjfUKNR6JeypzhPmzqabXUa735ZgcjB+93ZzpScJrBrya50fgbAAAAkgkAQySGBABIAgkgD7iWE4Our7zvstnoleolheDtq+877LZ6IHVgAAAAAAAAAAAAGh7+GpLzt2m00yriLR7+GpLzt2m00yriAkAASjuOSI+0sLN8rtaHpBL6HDkdo3GXOdk6yl8MJ03+5UnH5YHNxM6rEoy1bdLkyEsYy0aXmy5Ys0a5t5U5OEuNeTXI0dU3TWujE0zKNgqsOaccc18/3WYw5OhEtZBLWGh8aIOpJKBkMn5BuriMqlKhOcIvBzWCjnYY5qb430I/VbmbvDOdFxXNKUISfVFvEjN6x3lupgy38tZn+MUGfdWlKLcZJxktDTWDR8EmqYmOkoAIDAQyWQwPqJYbg66vvO+y2eiV5iWG4Our7zvstnogdWAAAAAAAAAAAAAaHv4akvO3abTTKuFo9/DUl527TaaZVwCQgAJOr72lfPyfKH+FcVF4SjCXzbOUI6HvUXPu3lLmdCfnnwf/AIHPxEbxyxLbst0M6D0ccUaBXhpkunQdLrUs6m1zYrwZzzKdPNqSjhys4MFuukGt5UsZOpBwi5Os1FRitLqN4YJc7ZteXt6528LSEKrlcSlRp3S0OnCVTFucGtObB4RfPhjoxwPbuCslUvacnFS/2ZOvFPi9pHCNP+OcX4G27r8p0aLo26anWaaqVuXS8ZN/dznh/wDDsvlmtei28P4WuedX9f8Atvm1jTjSjbUFmUbeCSf3dHvNcspSb65M13LkqVKrOjUjUjKLwzsYtdLTWj0PwyhfTpzUFNx9m855r0Zyxwaw43x4M8NtcOvVjCbcouWdPF4tpaXpfK8MCv8ANG7d3sqY/ozy0n7dPBuoyM1FuSaqU03CXJUpp6cHy4aX5rlNfvsjSpW9tct6Lj2mjD7LjLBaelafBnRt0Nb2/saSSzpSa/1PDy0vyPLuuycp2Eow0q19lKHOqcY5uHkvU6sGbWqqbxHgIvvNrrr/AH7/ANcwZKARYvKIIZ9M+WB9IsLwdNX3ffZbPRK8xLDcHTV9332Wz0QOrgAAAAAAAAAAAAND38NSXnbtNpplXEWj38NSXnbtNpplXEBIAAk23ezus27nTf8AfUKkV1xcZr0jI1IyW5u/VC7tqz+zGpFS7Evdl6SZDJG6TA7nSacZLnTNB3S0cKjeBvNpPDRyrFeRre6y1/a8+oosd9WhrfvuGoKjQrXctDqyzIc+bTTx825LrijW76/9tXlUxx5E+f8Ar5JG031J0rKlQWhwowUkuNzn70vHOcjSvZ5r5OPj5PDoOy07e08PxfSx1e65jnQUuVYJ9XEj5yLNRqzm/wBmHza+mJ9037lTH4X54PA8VhN4z6c1euP0NEdlxaesM1QrYzdZ9mC5lxNvpMrSanGpB6VODjg3zRbXqjCW78cdBlrOL916cFKPq8DEbids5Ii1erk93Q9nUqU/glKPk8D8TNbr7N0rurjxTwmv5X6xZhS6rO6xL55npyZLV9pGQyWQyTSIsNwc9XXffZbPRK8lhuDpq+777LZ6IHVwAAAAAAAAAAAAGh7+GpLzt2m00yrhaPfw1Jedu02mmVcAkAkAAAO2bnL721GhVb0zpU5S7WGbL1iz25Qs1VnShLilOmn2XLB+mJrO9/Xbs6On7M61P+PPX8xukuOD5UpPxzXh64HnLxy5Zr+2cVebJFfeWLy4lKOLWOfKWMccMcOPTyRwTbfN14GhVp5821xY6NDSw5MFyI3jdLVWZFNNLDBxS96T5l/XLp4tOi0+NvneJ2zL3WCr97if6PDn+mn8D8rHQseeX4E3X2V1Nk2a9yL6ZfQh6OqZ6slaRxa8PPkM3mpQWD49JirBcvNxfP8AEy1VaMOTDQv68CPpLNp6xDUN8a3WNGquWdWLfaUZr5yNKwOibvaGNspfDKjLxalE52WnDzujxfidOXiJ/aGiGfTPlm9WiLDcHPV9332Wz0SvKLDcHTV9532Wz0QOrgAAAAAAAAAAAAND38NSXnbtNpplXC0e/hqS87dptNMq4BJJBIAAAdI3vH/Y588bib8Mym/xN9pzxgnzY6fDA5nva3+Cubd8vs6q6vsS/mgdIsI4wzetHnOJjk4id/LNLcmStvaWubp6jbzYt6McZcWEXHk6XpxfMl4alQnxLyNl3bVZUpJYYRfFzSclpb50uLDoeJqdvWWOPMd3LuNvb4s0ajTIXi0Yc0UvmfOT1jBLmx+Z8QrqWPUv5URaVElhjyyMTDdzb6s1Yci5dGD6f6a9TLz0aNHFh5GHyW8ZNc/jp0/mZG4l72GPIvkY10Sm25Ynd7WX+zNfFKivRy+hzg2bdrlj21VUYvGNLjfI54JPyw9Wa0WOGuqvH+I5IyZp16dA+WfZ8M3K9MUWF4Omr7zvstnoleoFhuDtq+877LZ6IHVgAAAAAAAAAAAAGh7+GpLzt2m00yrhaPfw1Jedu02mmVcAkkgASAANi3BzwvaceSpCtB+NNyXrFHYMnPDFPofpp9Tke95bud/SfJThWm/CDj85I67T44tcqS9WUXiEx9X+I27PNuhyPC7pqlLRjjmzSxcZc/5HPbvcldUcWoe0hjhnxePpxnVsfmeG9SUJR48J4nPiz2r8NuHismKNRPRy2WTrilH2k6VSEG1HOnCUE3hxJvj4j8E2pYeK8eY6DvgabGxj8U8fLPf1MZRpKnazl+0qb9dH1LOtomImVjHiV4r1hgLXKMaOmpUjDDkzve/0rSeHK+67OxjQxWPHUazWuxHk6zDZajhXqdOEvOKPCdlcddbar+IZrxrekthEA3OB9Hyz6IYHyWG4Omr7vvstnoleiwvBz1fd99ls9EDq4AAAAAAAAAAAADQ9/DUl527TaaZVwtHv4akvO3abTTKuASCCQJBBIG/701rjO8q/BSpwX703J/yHRKfFHo/HE0bepX6C9f8A1aK8oSeHqbnQqe74nm+On/IlGXprVHpPFd1XhJdCZka8dC6UY6tHF5vPA5axMNPqxm7f9TkyHJmuWH7q/E8WUnm2j+9mr+JfgejdpPF5NhzU3o5OKKPNuhWbaxX34eWn8C4pHZ0W7OeboIYVIy+KnF+Ta+hizL5f/un0TXk0/qYgs8flhGvYAxBNJIBAAsLwc9X3ffZbPRK9FheDnq6777LZ6IHVwAAAAAAAAAAAAGh7+GpLzt2m00yrhaPfw1Jedu02mmVcAIkgkCQQSB0Xerrfor+HNK3n558X8kbhb6JuPO0zQt6mt/aLql/iW+cuuFSL+UmdAnH38eXA854lHLk5kJZWvpa6sDxSp+9Hqa8D1QnnKPgzy1Hp6mzjrM72hLVt0tbPuLOPwKa8pJE7rHhbU1z1Iv8AhkYa6vW75wlxQqTw8WmZXda/0VFc82/BR/8AYvMcfbDZaejRsuU/0dKX3pr0X4GFM5lj9Sl8M16pmDO/FP2leyCSAbEkkNkkMBiWG4OerrvvstnoleCw3By1dd99ls9EDrAAAAAAAAAAAAADQ9/DUl527TaaZVwtHv4akvO3abTTKuACSABJJBIGx73177LKFvjxVc+i/wDuRaX8WadbqU8cPI4Lb1pQnCpF4ShKMov70XivVHe7S7jcUadxT0wrRjUXLg39qL6U8V4FV4hi5uqNn3aP3X0No+6lPRJ9TFng3Jc6Tw9GeiSTTXQVGOOiE93K8prDKU3zzx9EZTdVPFW65ozx63mnhyvT/wCJNdKf8KMhuiWmilxZr+hb0npX4Sns1LK1J+yn0OL9fzNeNry1FKnVS+FfNGqHfhn7SnYIJDNyYQySGBBYbg5auu++y2eiV5LDcHLV1332Wz0QOsAAAAAAAAAAAAAND38NSXnbtNpplXC0e/hqS87dptNMq4ACBIAkglADfN7TdV7KasKrXsq0m6U3+xVf7PVLDz6zQz6TIXpF41LExtYKcXCopcSbwfj+eB6E/I0HcPu3lcJWNzLOq4foKz455unMm+WXM+XA3yLx8kUN8U48nLLVMObZc1lLw+SPbl+Swpc6TPwy9BLKkuzF+cUfW6CWiHVgdFe9Y/SU+VrWV6uNKf7q9TXDM5ZnhTS+KfyX5mGLTFGqs07AYxBtTQGCGARYbg5auu++y2eiV5RYbg5auu++y2eiB1gAAAAAAAAAAAABoe/hqS87dptNMq4Wj38NSXnbtNpplWwJAAEkkEgSAGB+ltcSpzhUi8JU5RnHri8V8jv+SbuNanTrL7NSEZx7MliV8Oxb2l/7SwhFvTQnUpcfInnxXlL0ODjabrFvZG0MNuiT/wB5vsQ+R85eemC6Ez9t0qwyn104M8+XX76xehU036nLWN3j4RnytOy/V9+MPhjj4y/IxR+13X9pOU+LOeOHMuRH4ot6xqNJxGoSAQSZAwGBCLDcHLV1332Wz0SvJYbg5auu++y2eiB1gAAAAAAAAAAAABoe/hqS87dptNMq2i0m/hqS87dptNMq2BIAQEkkEgAABJ0feluX7O+p8kHQq9X2ot+iObm8b2FxmO/XK7em8OdRq6fmc/E/it8MSyu6SWOUacuelBerMRu1uM1dM4Rh4Ntv0+ZkMp3CqXVGaePu4eTMHu9k/a0lyZmPrgV/Dffeu/ZGOsQ1ZkEkFwmAAAAAILDcHLV1332Wz0SvJYbg5auu++y2eiB1gAAAAAAAAAAAABoe/hqS87dptNMq2AARIAEkoAAAABs299/zb/yK/wDKAas345+GJ7PbafrqfXI8u7/9dR/y/qAcHD/kj4Rp5YasAC0TAAAAAEFhuDlq6777LZ6JIA6uAAAAAAAD/9k="/>
          <p:cNvSpPr>
            <a:spLocks noChangeAspect="1" noChangeArrowheads="1"/>
          </p:cNvSpPr>
          <p:nvPr/>
        </p:nvSpPr>
        <p:spPr bwMode="auto">
          <a:xfrm>
            <a:off x="155575" y="-1028700"/>
            <a:ext cx="2143125" cy="2143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4" name="Picture 8" descr="http://www.pekny-domov.cz/files/zbozi/11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32656"/>
            <a:ext cx="2736304" cy="2736304"/>
          </a:xfrm>
          <a:prstGeom prst="rect">
            <a:avLst/>
          </a:prstGeom>
          <a:noFill/>
        </p:spPr>
      </p:pic>
      <p:pic>
        <p:nvPicPr>
          <p:cNvPr id="4106" name="Picture 10" descr="http://www.wmap.cz/opk/vmp/images/ros/jpg/%C5%A1e%C5%99%C3%ADk%20obecn%C3%BD_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717032"/>
            <a:ext cx="3384376" cy="253828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100392" y="2348880"/>
            <a:ext cx="490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40352" y="58772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Pro naši výživu má velký význam        </a:t>
            </a:r>
            <a:r>
              <a:rPr lang="cs-CZ" dirty="0" smtClean="0">
                <a:solidFill>
                  <a:srgbClr val="FFFF00"/>
                </a:solidFill>
              </a:rPr>
              <a:t>BROKOLICE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FF00"/>
                </a:solidFill>
              </a:rPr>
              <a:t>KVĚTÁK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Pro přípravu léčivého čaje využíváme květy </a:t>
            </a:r>
            <a:r>
              <a:rPr lang="cs-CZ" dirty="0" smtClean="0">
                <a:solidFill>
                  <a:srgbClr val="C00000"/>
                </a:solidFill>
              </a:rPr>
              <a:t>HEŘMÁNKU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C00000"/>
                </a:solidFill>
              </a:rPr>
              <a:t>LÍPY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Usušená poupata hřebíčku </a:t>
            </a:r>
          </a:p>
          <a:p>
            <a:pPr>
              <a:buNone/>
            </a:pPr>
            <a:r>
              <a:rPr lang="cs-CZ" dirty="0" smtClean="0"/>
              <a:t>	používáme jako koření.</a:t>
            </a:r>
            <a:endParaRPr lang="cs-CZ" dirty="0"/>
          </a:p>
        </p:txBody>
      </p:sp>
      <p:pic>
        <p:nvPicPr>
          <p:cNvPr id="30722" name="Picture 2" descr="http://www.webareal.cz/fotky23896/fotos/_vyr_173HREBIC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581128"/>
            <a:ext cx="3024336" cy="2004973"/>
          </a:xfrm>
          <a:prstGeom prst="rect">
            <a:avLst/>
          </a:prstGeom>
          <a:noFill/>
        </p:spPr>
      </p:pic>
      <p:pic>
        <p:nvPicPr>
          <p:cNvPr id="30724" name="Picture 4" descr="http://www.goldgroup.cz/it/obrazky/products/57_kveta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60648"/>
            <a:ext cx="2306899" cy="228959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316416" y="220486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44408" y="50131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PŘEMÝŠLEJ </a:t>
            </a:r>
            <a:r>
              <a:rPr lang="cs-CZ" b="1" dirty="0" smtClean="0">
                <a:solidFill>
                  <a:srgbClr val="FFFF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Květy kterých rostlin jíme jako zeleninu?</a:t>
            </a:r>
          </a:p>
          <a:p>
            <a:endParaRPr lang="cs-CZ" dirty="0" smtClean="0"/>
          </a:p>
          <a:p>
            <a:r>
              <a:rPr lang="cs-CZ" dirty="0" smtClean="0"/>
              <a:t>Květy kterých rostlin sušíme a používáme         k přípravě čaje?</a:t>
            </a:r>
          </a:p>
          <a:p>
            <a:endParaRPr lang="cs-CZ" dirty="0" smtClean="0"/>
          </a:p>
          <a:p>
            <a:r>
              <a:rPr lang="cs-CZ" dirty="0" smtClean="0"/>
              <a:t>Co mají společného květy, pyl, </a:t>
            </a:r>
            <a:r>
              <a:rPr lang="cs-CZ" dirty="0" err="1" smtClean="0"/>
              <a:t>nekter</a:t>
            </a:r>
            <a:r>
              <a:rPr lang="cs-CZ" dirty="0" smtClean="0"/>
              <a:t>, med, včela?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1600" b="1" dirty="0" smtClean="0"/>
          </a:p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</a:p>
          <a:p>
            <a:endParaRPr lang="cs-CZ" sz="1600" dirty="0" smtClean="0"/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http://flora-</a:t>
            </a:r>
            <a:r>
              <a:rPr lang="cs-CZ" sz="1600" dirty="0" err="1" smtClean="0">
                <a:hlinkClick r:id="rId2"/>
              </a:rPr>
              <a:t>and</a:t>
            </a:r>
            <a:r>
              <a:rPr lang="cs-CZ" sz="1600" dirty="0" smtClean="0">
                <a:hlinkClick r:id="rId2"/>
              </a:rPr>
              <a:t>-fauna.blog.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/1211/stavba-</a:t>
            </a:r>
            <a:r>
              <a:rPr lang="cs-CZ" sz="1600" dirty="0" err="1" smtClean="0">
                <a:hlinkClick r:id="rId2"/>
              </a:rPr>
              <a:t>tela</a:t>
            </a:r>
            <a:r>
              <a:rPr lang="cs-CZ" sz="1600" dirty="0" smtClean="0">
                <a:hlinkClick r:id="rId2"/>
              </a:rPr>
              <a:t>-rostlin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http://pietruchova.blog.sme.sk/c/161711/Tatranske-leto.html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12) </a:t>
            </a:r>
            <a:r>
              <a:rPr lang="cs-CZ" sz="1600" dirty="0" smtClean="0">
                <a:hlinkClick r:id="rId4"/>
              </a:rPr>
              <a:t>http://cs.wikipedia.org/wiki/%C5%A0e%C5%99%C3%ADk_obecn%C3%BD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13)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goldgroup.cz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it</a:t>
            </a:r>
            <a:r>
              <a:rPr lang="cs-CZ" sz="1600" dirty="0" smtClean="0">
                <a:hlinkClick r:id="rId5"/>
              </a:rPr>
              <a:t>/zelenina/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14)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webareal.cz</a:t>
            </a:r>
            <a:r>
              <a:rPr lang="cs-CZ" sz="1600" dirty="0" smtClean="0">
                <a:hlinkClick r:id="rId6"/>
              </a:rPr>
              <a:t>/e-</a:t>
            </a:r>
            <a:r>
              <a:rPr lang="cs-CZ" sz="1600" dirty="0" err="1" smtClean="0">
                <a:hlinkClick r:id="rId6"/>
              </a:rPr>
              <a:t>cigarko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eshop</a:t>
            </a:r>
            <a:r>
              <a:rPr lang="cs-CZ" sz="1600" dirty="0" smtClean="0">
                <a:hlinkClick r:id="rId6"/>
              </a:rPr>
              <a:t>/6-1-Vlastni-</a:t>
            </a:r>
            <a:r>
              <a:rPr lang="cs-CZ" sz="1600" dirty="0" err="1" smtClean="0">
                <a:hlinkClick r:id="rId6"/>
              </a:rPr>
              <a:t>michani</a:t>
            </a:r>
            <a:r>
              <a:rPr lang="cs-CZ" sz="1600" dirty="0" smtClean="0">
                <a:hlinkClick r:id="rId6"/>
              </a:rPr>
              <a:t>/17-2-</a:t>
            </a:r>
            <a:r>
              <a:rPr lang="cs-CZ" sz="1600" dirty="0" err="1" smtClean="0">
                <a:hlinkClick r:id="rId6"/>
              </a:rPr>
              <a:t>Prichute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aromata</a:t>
            </a:r>
            <a:r>
              <a:rPr lang="cs-CZ" sz="1600" dirty="0" smtClean="0">
                <a:hlinkClick r:id="rId6"/>
              </a:rPr>
              <a:t>/5/173-HREBICEK</a:t>
            </a:r>
            <a:r>
              <a:rPr lang="cs-CZ" sz="1600" dirty="0" smtClean="0"/>
              <a:t> (29. 12. 2012)</a:t>
            </a:r>
            <a:endParaRPr lang="cs-CZ" sz="1600" b="1" dirty="0" smtClean="0"/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http://cs.wikipedia.org/wiki/Soubor:Sedmikr%C3%A1ska_%28Bellis_L%29_-_kv%C4%9Bt_%28bo%C4%8Dn%C3%AD_pohled%29.jpg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8"/>
              </a:rPr>
              <a:t>http://pajenka.svetu.cz/4441-kvet-ruze.html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wallpaper.cz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priroda</a:t>
            </a:r>
            <a:r>
              <a:rPr lang="cs-CZ" sz="1600" dirty="0" smtClean="0">
                <a:hlinkClick r:id="rId9"/>
              </a:rPr>
              <a:t>/flora/kvety1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novaline.cz</a:t>
            </a:r>
            <a:r>
              <a:rPr lang="cs-CZ" sz="1600" dirty="0" smtClean="0">
                <a:hlinkClick r:id="rId10"/>
              </a:rPr>
              <a:t>/index.</a:t>
            </a:r>
            <a:r>
              <a:rPr lang="cs-CZ" sz="1600" dirty="0" err="1" smtClean="0">
                <a:hlinkClick r:id="rId10"/>
              </a:rPr>
              <a:t>php</a:t>
            </a:r>
            <a:r>
              <a:rPr lang="cs-CZ" sz="1600" dirty="0" smtClean="0">
                <a:hlinkClick r:id="rId10"/>
              </a:rPr>
              <a:t>?</a:t>
            </a:r>
            <a:r>
              <a:rPr lang="cs-CZ" sz="1600" dirty="0" err="1" smtClean="0">
                <a:hlinkClick r:id="rId10"/>
              </a:rPr>
              <a:t>page</a:t>
            </a:r>
            <a:r>
              <a:rPr lang="cs-CZ" sz="1600" dirty="0" smtClean="0">
                <a:hlinkClick r:id="rId10"/>
              </a:rPr>
              <a:t>=5&amp;</a:t>
            </a:r>
            <a:r>
              <a:rPr lang="cs-CZ" sz="1600" dirty="0" err="1" smtClean="0">
                <a:hlinkClick r:id="rId10"/>
              </a:rPr>
              <a:t>seo</a:t>
            </a:r>
            <a:r>
              <a:rPr lang="cs-CZ" sz="1600" dirty="0" smtClean="0">
                <a:hlinkClick r:id="rId10"/>
              </a:rPr>
              <a:t>=</a:t>
            </a:r>
            <a:r>
              <a:rPr lang="cs-CZ" sz="1600" dirty="0" err="1" smtClean="0">
                <a:hlinkClick r:id="rId10"/>
              </a:rPr>
              <a:t>tulipan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kvet</a:t>
            </a:r>
            <a:r>
              <a:rPr lang="cs-CZ" sz="1600" dirty="0" smtClean="0">
                <a:hlinkClick r:id="rId10"/>
              </a:rPr>
              <a:t>-</a:t>
            </a:r>
            <a:r>
              <a:rPr lang="cs-CZ" sz="1600" dirty="0" err="1" smtClean="0">
                <a:hlinkClick r:id="rId10"/>
              </a:rPr>
              <a:t>fialovy</a:t>
            </a:r>
            <a:r>
              <a:rPr lang="cs-CZ" sz="1600" dirty="0" smtClean="0">
                <a:hlinkClick r:id="rId10"/>
              </a:rPr>
              <a:t>-40cm&amp;detail=1839</a:t>
            </a:r>
            <a:r>
              <a:rPr lang="cs-CZ" sz="1600" dirty="0" smtClean="0"/>
              <a:t>         (29. 12. 2012)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11"/>
              </a:rPr>
              <a:t>http://web2.mendelu.cz/</a:t>
            </a:r>
            <a:r>
              <a:rPr lang="cs-CZ" sz="1600" dirty="0" err="1" smtClean="0">
                <a:hlinkClick r:id="rId11"/>
              </a:rPr>
              <a:t>af</a:t>
            </a:r>
            <a:r>
              <a:rPr lang="cs-CZ" sz="1600" dirty="0" smtClean="0">
                <a:hlinkClick r:id="rId11"/>
              </a:rPr>
              <a:t>_211_</a:t>
            </a:r>
            <a:r>
              <a:rPr lang="cs-CZ" sz="1600" dirty="0" err="1" smtClean="0">
                <a:hlinkClick r:id="rId11"/>
              </a:rPr>
              <a:t>multitext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obecna</a:t>
            </a:r>
            <a:r>
              <a:rPr lang="cs-CZ" sz="1600" dirty="0" smtClean="0">
                <a:hlinkClick r:id="rId11"/>
              </a:rPr>
              <a:t>_botanika/texty-organologie-</a:t>
            </a:r>
            <a:r>
              <a:rPr lang="cs-CZ" sz="1600" dirty="0" err="1" smtClean="0">
                <a:hlinkClick r:id="rId11"/>
              </a:rPr>
              <a:t>kvetni</a:t>
            </a:r>
            <a:r>
              <a:rPr lang="cs-CZ" sz="1600" dirty="0" smtClean="0">
                <a:hlinkClick r:id="rId11"/>
              </a:rPr>
              <a:t>_</a:t>
            </a:r>
            <a:r>
              <a:rPr lang="cs-CZ" sz="1600" dirty="0" err="1" smtClean="0">
                <a:hlinkClick r:id="rId11"/>
              </a:rPr>
              <a:t>luzko</a:t>
            </a:r>
            <a:r>
              <a:rPr lang="cs-CZ" sz="1600" dirty="0" smtClean="0">
                <a:hlinkClick r:id="rId11"/>
              </a:rPr>
              <a:t>_obaly.</a:t>
            </a:r>
            <a:r>
              <a:rPr lang="cs-CZ" sz="1600" dirty="0" err="1" smtClean="0">
                <a:hlinkClick r:id="rId11"/>
              </a:rPr>
              <a:t>html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12"/>
              </a:rPr>
              <a:t>http://ucivo.webnode.cz/album/kvet-a-kvetensti/stavba-pestiku-a-tycinky-jpg/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3"/>
              </a:rPr>
              <a:t>http://cs.wikipedia.org/wiki/Zvonek_%28rostlina%29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4"/>
              </a:rPr>
              <a:t>http://www.</a:t>
            </a:r>
            <a:r>
              <a:rPr lang="cs-CZ" sz="1600" dirty="0" err="1" smtClean="0">
                <a:hlinkClick r:id="rId14"/>
              </a:rPr>
              <a:t>pekny</a:t>
            </a:r>
            <a:r>
              <a:rPr lang="cs-CZ" sz="1600" dirty="0" smtClean="0">
                <a:hlinkClick r:id="rId14"/>
              </a:rPr>
              <a:t>-domov.</a:t>
            </a:r>
            <a:r>
              <a:rPr lang="cs-CZ" sz="1600" dirty="0" err="1" smtClean="0">
                <a:hlinkClick r:id="rId14"/>
              </a:rPr>
              <a:t>cz</a:t>
            </a:r>
            <a:r>
              <a:rPr lang="cs-CZ" sz="1600" dirty="0" smtClean="0">
                <a:hlinkClick r:id="rId14"/>
              </a:rPr>
              <a:t>/</a:t>
            </a:r>
            <a:r>
              <a:rPr lang="cs-CZ" sz="1600" dirty="0" err="1" smtClean="0">
                <a:hlinkClick r:id="rId14"/>
              </a:rPr>
              <a:t>zbozi</a:t>
            </a:r>
            <a:r>
              <a:rPr lang="cs-CZ" sz="1600" dirty="0" smtClean="0">
                <a:hlinkClick r:id="rId14"/>
              </a:rPr>
              <a:t>/</a:t>
            </a:r>
            <a:r>
              <a:rPr lang="cs-CZ" sz="1600" dirty="0" err="1" smtClean="0">
                <a:hlinkClick r:id="rId14"/>
              </a:rPr>
              <a:t>paramit</a:t>
            </a:r>
            <a:r>
              <a:rPr lang="cs-CZ" sz="1600" dirty="0" smtClean="0">
                <a:hlinkClick r:id="rId14"/>
              </a:rPr>
              <a:t>-</a:t>
            </a:r>
            <a:r>
              <a:rPr lang="cs-CZ" sz="1600" dirty="0" err="1" smtClean="0">
                <a:hlinkClick r:id="rId14"/>
              </a:rPr>
              <a:t>tulipan</a:t>
            </a:r>
            <a:r>
              <a:rPr lang="cs-CZ" sz="1600" dirty="0" smtClean="0">
                <a:hlinkClick r:id="rId14"/>
              </a:rPr>
              <a:t>-</a:t>
            </a:r>
            <a:r>
              <a:rPr lang="cs-CZ" sz="1600" dirty="0" err="1" smtClean="0">
                <a:hlinkClick r:id="rId14"/>
              </a:rPr>
              <a:t>cerveny</a:t>
            </a:r>
            <a:r>
              <a:rPr lang="cs-CZ" sz="1600" dirty="0" smtClean="0">
                <a:hlinkClick r:id="rId14"/>
              </a:rPr>
              <a:t>/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15"/>
              </a:rPr>
              <a:t>http://ucivo.webnode.cz/album/kvet-a-kvetensti/stavba-kvetu-jpg/</a:t>
            </a:r>
            <a:r>
              <a:rPr lang="cs-CZ" sz="1600" dirty="0" smtClean="0"/>
              <a:t>  (29. 12. 2012)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706</Words>
  <Application>Microsoft Office PowerPoint</Application>
  <PresentationFormat>Předvádění na obrazovce (4:3)</PresentationFormat>
  <Paragraphs>141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ROSTLINY A JEJICH ORGÁNY</vt:lpstr>
      <vt:lpstr>Prezentace aplikace PowerPoint</vt:lpstr>
      <vt:lpstr>Prezentace aplikace PowerPoint</vt:lpstr>
      <vt:lpstr>ANOTACE</vt:lpstr>
      <vt:lpstr>Stavba těla rostliny</vt:lpstr>
      <vt:lpstr>KVĚT</vt:lpstr>
      <vt:lpstr>KVĚT</vt:lpstr>
      <vt:lpstr>KVĚT</vt:lpstr>
      <vt:lpstr>Stavba květu:</vt:lpstr>
      <vt:lpstr>Prezentace aplikace PowerPoint</vt:lpstr>
      <vt:lpstr>Stavba tyčinky a pestíku:</vt:lpstr>
      <vt:lpstr>Máš úkol </vt:lpstr>
      <vt:lpstr>KVĚT</vt:lpstr>
      <vt:lpstr>Doplň, co už víš:</vt:lpstr>
      <vt:lpstr>Řešení:</vt:lpstr>
      <vt:lpstr>Prezentace aplikace PowerPoint</vt:lpstr>
      <vt:lpstr>Prezentace aplikace PowerPoint</vt:lpstr>
      <vt:lpstr>PŘEMÝŠLEJ 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Učitel</cp:lastModifiedBy>
  <cp:revision>43</cp:revision>
  <dcterms:created xsi:type="dcterms:W3CDTF">2012-12-29T09:34:39Z</dcterms:created>
  <dcterms:modified xsi:type="dcterms:W3CDTF">2013-05-04T19:04:56Z</dcterms:modified>
</cp:coreProperties>
</file>