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7" r:id="rId4"/>
    <p:sldId id="258" r:id="rId5"/>
    <p:sldId id="261" r:id="rId6"/>
    <p:sldId id="280" r:id="rId7"/>
    <p:sldId id="262" r:id="rId8"/>
    <p:sldId id="281" r:id="rId9"/>
    <p:sldId id="272" r:id="rId10"/>
    <p:sldId id="282" r:id="rId11"/>
    <p:sldId id="273" r:id="rId12"/>
    <p:sldId id="276" r:id="rId13"/>
    <p:sldId id="275" r:id="rId14"/>
    <p:sldId id="285" r:id="rId15"/>
    <p:sldId id="283" r:id="rId16"/>
    <p:sldId id="284" r:id="rId17"/>
    <p:sldId id="278" r:id="rId18"/>
    <p:sldId id="26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1DE214-1D57-4A22-AFA9-8FA545CAF8C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1E16C66-6301-4ABE-8E7A-D0F555D82CC4}">
      <dgm:prSet/>
      <dgm:spPr>
        <a:solidFill>
          <a:srgbClr val="FFC000"/>
        </a:solidFill>
      </dgm:spPr>
      <dgm:t>
        <a:bodyPr/>
        <a:lstStyle/>
        <a:p>
          <a:pPr rtl="0"/>
          <a:r>
            <a:rPr lang="cs-CZ" dirty="0" smtClean="0">
              <a:solidFill>
                <a:srgbClr val="FF0000"/>
              </a:solidFill>
            </a:rPr>
            <a:t>Na podzim.</a:t>
          </a:r>
          <a:endParaRPr lang="cs-CZ" dirty="0">
            <a:solidFill>
              <a:srgbClr val="FF0000"/>
            </a:solidFill>
          </a:endParaRPr>
        </a:p>
      </dgm:t>
    </dgm:pt>
    <dgm:pt modelId="{EDB3939C-BF86-4B13-A817-C43DE43AFA42}" type="parTrans" cxnId="{D6AEAC83-309C-48DE-892E-E320CD7D40BA}">
      <dgm:prSet/>
      <dgm:spPr/>
      <dgm:t>
        <a:bodyPr/>
        <a:lstStyle/>
        <a:p>
          <a:endParaRPr lang="cs-CZ"/>
        </a:p>
      </dgm:t>
    </dgm:pt>
    <dgm:pt modelId="{254908D2-859B-49F0-8776-9AB31EA1EDC3}" type="sibTrans" cxnId="{D6AEAC83-309C-48DE-892E-E320CD7D40BA}">
      <dgm:prSet/>
      <dgm:spPr/>
      <dgm:t>
        <a:bodyPr/>
        <a:lstStyle/>
        <a:p>
          <a:endParaRPr lang="cs-CZ"/>
        </a:p>
      </dgm:t>
    </dgm:pt>
    <dgm:pt modelId="{A25AA1F9-571D-4769-A7F0-CA2C6B488ADD}" type="pres">
      <dgm:prSet presAssocID="{D91DE214-1D57-4A22-AFA9-8FA545CAF8C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F3F0200-1E92-4225-A889-610F847C4E64}" type="pres">
      <dgm:prSet presAssocID="{81E16C66-6301-4ABE-8E7A-D0F555D82CC4}" presName="composite" presStyleCnt="0"/>
      <dgm:spPr/>
    </dgm:pt>
    <dgm:pt modelId="{C91BEF35-1574-4680-A66B-C6566A2E5FEE}" type="pres">
      <dgm:prSet presAssocID="{81E16C66-6301-4ABE-8E7A-D0F555D82CC4}" presName="imgShp" presStyleLbl="fgImgPlace1" presStyleIdx="0" presStyleCnt="1"/>
      <dgm:spPr>
        <a:prstGeom prst="star5">
          <a:avLst/>
        </a:prstGeom>
      </dgm:spPr>
    </dgm:pt>
    <dgm:pt modelId="{16BB2872-30B6-41B9-BC45-E2BD4747A12F}" type="pres">
      <dgm:prSet presAssocID="{81E16C66-6301-4ABE-8E7A-D0F555D82CC4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41549E-603B-40FD-AFFD-E72F792FC8D1}" type="presOf" srcId="{81E16C66-6301-4ABE-8E7A-D0F555D82CC4}" destId="{16BB2872-30B6-41B9-BC45-E2BD4747A12F}" srcOrd="0" destOrd="0" presId="urn:microsoft.com/office/officeart/2005/8/layout/vList3"/>
    <dgm:cxn modelId="{D9DB0281-10E1-44A6-9A6F-87AB94DC5775}" type="presOf" srcId="{D91DE214-1D57-4A22-AFA9-8FA545CAF8C3}" destId="{A25AA1F9-571D-4769-A7F0-CA2C6B488ADD}" srcOrd="0" destOrd="0" presId="urn:microsoft.com/office/officeart/2005/8/layout/vList3"/>
    <dgm:cxn modelId="{D6AEAC83-309C-48DE-892E-E320CD7D40BA}" srcId="{D91DE214-1D57-4A22-AFA9-8FA545CAF8C3}" destId="{81E16C66-6301-4ABE-8E7A-D0F555D82CC4}" srcOrd="0" destOrd="0" parTransId="{EDB3939C-BF86-4B13-A817-C43DE43AFA42}" sibTransId="{254908D2-859B-49F0-8776-9AB31EA1EDC3}"/>
    <dgm:cxn modelId="{3612B6FB-9BBD-4784-BD44-AE654CFB7741}" type="presParOf" srcId="{A25AA1F9-571D-4769-A7F0-CA2C6B488ADD}" destId="{9F3F0200-1E92-4225-A889-610F847C4E64}" srcOrd="0" destOrd="0" presId="urn:microsoft.com/office/officeart/2005/8/layout/vList3"/>
    <dgm:cxn modelId="{489AD60F-275C-4A2F-9C3B-0BCD735D0DB2}" type="presParOf" srcId="{9F3F0200-1E92-4225-A889-610F847C4E64}" destId="{C91BEF35-1574-4680-A66B-C6566A2E5FEE}" srcOrd="0" destOrd="0" presId="urn:microsoft.com/office/officeart/2005/8/layout/vList3"/>
    <dgm:cxn modelId="{20BFA10C-3D76-430E-A6AD-2C41D4F91DA9}" type="presParOf" srcId="{9F3F0200-1E92-4225-A889-610F847C4E64}" destId="{16BB2872-30B6-41B9-BC45-E2BD4747A12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6BB2872-30B6-41B9-BC45-E2BD4747A12F}">
      <dsp:nvSpPr>
        <dsp:cNvPr id="0" name=""/>
        <dsp:cNvSpPr/>
      </dsp:nvSpPr>
      <dsp:spPr>
        <a:xfrm rot="10800000">
          <a:off x="1718740" y="704676"/>
          <a:ext cx="4549105" cy="2291654"/>
        </a:xfrm>
        <a:prstGeom prst="homePlat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0556" tIns="232410" rIns="433832" bIns="232410" numCol="1" spcCol="1270" anchor="ctr" anchorCtr="0">
          <a:noAutofit/>
        </a:bodyPr>
        <a:lstStyle/>
        <a:p>
          <a:pPr lvl="0" algn="ctr" defTabSz="2711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>
              <a:solidFill>
                <a:srgbClr val="FF0000"/>
              </a:solidFill>
            </a:rPr>
            <a:t>Na podzim.</a:t>
          </a:r>
          <a:endParaRPr lang="cs-CZ" sz="6100" kern="1200" dirty="0">
            <a:solidFill>
              <a:srgbClr val="FF0000"/>
            </a:solidFill>
          </a:endParaRPr>
        </a:p>
      </dsp:txBody>
      <dsp:txXfrm rot="10800000">
        <a:off x="1718740" y="704676"/>
        <a:ext cx="4549105" cy="2291654"/>
      </dsp:txXfrm>
    </dsp:sp>
    <dsp:sp modelId="{C91BEF35-1574-4680-A66B-C6566A2E5FEE}">
      <dsp:nvSpPr>
        <dsp:cNvPr id="0" name=""/>
        <dsp:cNvSpPr/>
      </dsp:nvSpPr>
      <dsp:spPr>
        <a:xfrm>
          <a:off x="572913" y="704676"/>
          <a:ext cx="2291654" cy="2291654"/>
        </a:xfrm>
        <a:prstGeom prst="star5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FF33"/>
            </a:gs>
            <a:gs pos="50000">
              <a:srgbClr val="9CB86E"/>
            </a:gs>
            <a:gs pos="100000">
              <a:srgbClr val="156B13"/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375A-2269-458D-A5FF-547ADC4B8BF2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zederach.blogspot.cz/2012/10/7-potravin-na-ocistu-jater.html" TargetMode="External"/><Relationship Id="rId3" Type="http://schemas.openxmlformats.org/officeDocument/2006/relationships/hyperlink" Target="http://flora-and-fauna.blog.cz/1211/stavba-tela-rostlin" TargetMode="External"/><Relationship Id="rId7" Type="http://schemas.openxmlformats.org/officeDocument/2006/relationships/hyperlink" Target="http://leccos.com/index.php/clanky/list" TargetMode="External"/><Relationship Id="rId2" Type="http://schemas.openxmlformats.org/officeDocument/2006/relationships/hyperlink" Target="http://cs.wikipedia.org/wiki/Lis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slentilka.estranky.cz/clanky/informace-pro-rodice/" TargetMode="External"/><Relationship Id="rId5" Type="http://schemas.openxmlformats.org/officeDocument/2006/relationships/hyperlink" Target="http://en.wikipedia.org/wiki/Leaf" TargetMode="External"/><Relationship Id="rId10" Type="http://schemas.openxmlformats.org/officeDocument/2006/relationships/hyperlink" Target="http://www.ped.muni.cz/wchem/sm/dp/davidova/www_zaci1/zaci_teorie1.html" TargetMode="External"/><Relationship Id="rId4" Type="http://schemas.openxmlformats.org/officeDocument/2006/relationships/hyperlink" Target="http://www.novaline.cz/index.php?seo=umele-kvetiny&amp;page=5&amp;pages=204&amp;detail=1307" TargetMode="External"/><Relationship Id="rId9" Type="http://schemas.openxmlformats.org/officeDocument/2006/relationships/hyperlink" Target="http://kuchyne.dumazahrada.cz/clanky/vareni-a-stolovani/jak-na-zeleninu-aby-byla-fakt-zdrava-mame-par-rad-20144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latin typeface="Biondi" pitchFamily="2" charset="0"/>
              </a:rPr>
              <a:t>ROSTLINY A JEJICH ORGÁNY</a:t>
            </a:r>
            <a:endParaRPr lang="cs-CZ" b="1" u="sng" dirty="0">
              <a:latin typeface="Biondi" pitchFamily="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514350" indent="-514350"/>
            <a:r>
              <a:rPr lang="cs-CZ" b="1" dirty="0" smtClean="0">
                <a:solidFill>
                  <a:srgbClr val="FF0000"/>
                </a:solidFill>
              </a:rPr>
              <a:t>LIST</a:t>
            </a:r>
          </a:p>
          <a:p>
            <a:pPr marL="514350" indent="-514350"/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34877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211057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ovéPole 3"/>
          <p:cNvSpPr txBox="1"/>
          <p:nvPr/>
        </p:nvSpPr>
        <p:spPr>
          <a:xfrm>
            <a:off x="971550" y="4201951"/>
            <a:ext cx="11887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Šablona</a:t>
            </a:r>
            <a:r>
              <a:rPr lang="cs-CZ" sz="1100" dirty="0" smtClean="0">
                <a:latin typeface="Arial - 18"/>
              </a:rPr>
              <a:t>: </a:t>
            </a:r>
            <a:r>
              <a:rPr lang="cs-CZ" sz="1400" dirty="0" smtClean="0">
                <a:latin typeface="Arial - 18"/>
              </a:rPr>
              <a:t>V/2 </a:t>
            </a:r>
            <a:endParaRPr lang="cs-CZ" sz="1400" dirty="0">
              <a:latin typeface="Arial - 1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0630" y="4150075"/>
            <a:ext cx="1691610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Sada: 2/13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2980" y="4679210"/>
            <a:ext cx="3012956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Ověření ve výuce</a:t>
            </a:r>
            <a:r>
              <a:rPr lang="cs-CZ" sz="1400" dirty="0" smtClean="0">
                <a:latin typeface="Arial - 18"/>
              </a:rPr>
              <a:t>: 20. 3. 2013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86350" y="4689585"/>
            <a:ext cx="8686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Třída: 4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60820" y="4710336"/>
            <a:ext cx="1971620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Datum</a:t>
            </a:r>
            <a:r>
              <a:rPr lang="cs-CZ" sz="1400" dirty="0" smtClean="0">
                <a:latin typeface="Arial - 18"/>
              </a:rPr>
              <a:t>: 29. 12. 2012 </a:t>
            </a:r>
            <a:endParaRPr lang="cs-CZ" sz="1400" dirty="0">
              <a:latin typeface="Arial - 18"/>
            </a:endParaRPr>
          </a:p>
        </p:txBody>
      </p:sp>
      <p:pic>
        <p:nvPicPr>
          <p:cNvPr id="9" name="Obrázek 8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1650" y="2479670"/>
            <a:ext cx="5737860" cy="9545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0" name="TextovéPole 9"/>
          <p:cNvSpPr txBox="1"/>
          <p:nvPr/>
        </p:nvSpPr>
        <p:spPr>
          <a:xfrm>
            <a:off x="1291590" y="546502"/>
            <a:ext cx="6697980" cy="94140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FFFF"/>
                </a:solidFill>
                <a:latin typeface="Arial - 62"/>
              </a:rPr>
              <a:t>Výukový materiál  </a:t>
            </a:r>
            <a:endParaRPr lang="cs-CZ" sz="4000" dirty="0">
              <a:solidFill>
                <a:srgbClr val="FFFFFF"/>
              </a:solidFill>
              <a:latin typeface="Arial - 62"/>
            </a:endParaRPr>
          </a:p>
          <a:p>
            <a:pPr algn="ctr"/>
            <a:r>
              <a:rPr lang="cs-CZ" sz="1600" dirty="0" smtClean="0">
                <a:solidFill>
                  <a:srgbClr val="FFFFFF"/>
                </a:solidFill>
                <a:latin typeface="Arial - 25"/>
              </a:rPr>
              <a:t>zpracovaný v rámci projektu</a:t>
            </a:r>
            <a:endParaRPr lang="cs-CZ" sz="1600" dirty="0">
              <a:solidFill>
                <a:srgbClr val="FFFFFF"/>
              </a:solidFill>
              <a:latin typeface="Arial - 25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84580" y="3641691"/>
            <a:ext cx="46373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7"/>
              </a:rPr>
              <a:t>Pořadové číslo projektu: CZ.1.07/1.4.00/21.1131</a:t>
            </a:r>
            <a:endParaRPr lang="cs-CZ" sz="1400" b="1" dirty="0">
              <a:latin typeface="Arial - 17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82980" y="5197970"/>
            <a:ext cx="9601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Online:</a:t>
            </a:r>
            <a:endParaRPr lang="cs-CZ" sz="1400" dirty="0"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0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170" y="176378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ovéPole 2"/>
          <p:cNvSpPr txBox="1"/>
          <p:nvPr/>
        </p:nvSpPr>
        <p:spPr>
          <a:xfrm>
            <a:off x="388620" y="695138"/>
            <a:ext cx="8343900" cy="895236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3300" dirty="0" smtClean="0">
                <a:solidFill>
                  <a:srgbClr val="FFFFFF"/>
                </a:solidFill>
                <a:latin typeface="Arial - 51"/>
              </a:rPr>
              <a:t>Rostliny a jejich orgány</a:t>
            </a:r>
          </a:p>
          <a:p>
            <a:pPr algn="ctr"/>
            <a:r>
              <a:rPr lang="cs-CZ" sz="2000" dirty="0" smtClean="0">
                <a:solidFill>
                  <a:srgbClr val="FF0000"/>
                </a:solidFill>
                <a:latin typeface="Arial - 51"/>
              </a:rPr>
              <a:t>list</a:t>
            </a:r>
            <a:endParaRPr lang="cs-CZ" sz="2000" dirty="0">
              <a:solidFill>
                <a:srgbClr val="FF0000"/>
              </a:solidFill>
              <a:latin typeface="Arial - 51"/>
            </a:endParaRPr>
          </a:p>
        </p:txBody>
      </p:sp>
      <p:pic>
        <p:nvPicPr>
          <p:cNvPr id="4" name="Obrázek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75913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ovéPole 4"/>
          <p:cNvSpPr txBox="1"/>
          <p:nvPr/>
        </p:nvSpPr>
        <p:spPr>
          <a:xfrm>
            <a:off x="502920" y="4440581"/>
            <a:ext cx="60853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Jméno autora: Mgr. Martina Kosová 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640" y="4876340"/>
            <a:ext cx="5623560" cy="510515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Škola: Základní škola Zaječí, okres Břeclav</a:t>
            </a:r>
          </a:p>
          <a:p>
            <a:r>
              <a:rPr lang="cs-CZ" sz="1400" dirty="0" smtClean="0">
                <a:latin typeface="Arial - 18"/>
              </a:rPr>
              <a:t>           Školní 402, 691 05 Zaječí, příspěvková organizace 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920" y="3361561"/>
            <a:ext cx="102870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Ročník: 4.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2920" y="2977679"/>
            <a:ext cx="306096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7"/>
              </a:rPr>
              <a:t>Předmět:</a:t>
            </a:r>
            <a:r>
              <a:rPr lang="cs-CZ" sz="1400" b="1" dirty="0" smtClean="0">
                <a:solidFill>
                  <a:srgbClr val="66FF33"/>
                </a:solidFill>
                <a:latin typeface="Arial - 17"/>
              </a:rPr>
              <a:t> Přírodověda</a:t>
            </a:r>
            <a:r>
              <a:rPr lang="cs-CZ" sz="1100" dirty="0" smtClean="0">
                <a:solidFill>
                  <a:srgbClr val="00008B"/>
                </a:solidFill>
                <a:latin typeface="Arial - 17"/>
              </a:rPr>
              <a:t> </a:t>
            </a:r>
            <a:endParaRPr lang="cs-CZ" sz="1100" dirty="0">
              <a:solidFill>
                <a:srgbClr val="00008B"/>
              </a:solidFill>
              <a:latin typeface="Arial - 17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20" y="3890696"/>
            <a:ext cx="8101528" cy="510515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Klíčová slova: list, nadzemní orgán, jehlice, dýchání, kyslík, oxid uhličitý, jednoduché listy, složené listy, léčivý čaj, koření           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920" y="2531546"/>
            <a:ext cx="78855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8"/>
              </a:rPr>
              <a:t>Název: VY_52_INOVACE_2/13_Rostliny a jejich orgány; list</a:t>
            </a:r>
            <a:r>
              <a:rPr lang="cs-CZ" sz="1400" dirty="0" smtClean="0">
                <a:solidFill>
                  <a:srgbClr val="00008B"/>
                </a:solidFill>
                <a:latin typeface="Arial - 18"/>
              </a:rPr>
              <a:t> </a:t>
            </a:r>
            <a:endParaRPr lang="cs-CZ" sz="1400" dirty="0">
              <a:solidFill>
                <a:srgbClr val="00008B"/>
              </a:solidFill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5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Materiál je určen žákům 4. třídy základní školy            k předmětu Přírodověda.</a:t>
            </a:r>
          </a:p>
          <a:p>
            <a:r>
              <a:rPr lang="cs-CZ" sz="2800" dirty="0" smtClean="0"/>
              <a:t>Cílem učebního materiálu je seznámit žáky s novými pojmy a pomoci jim si tzv. „botanickou abecedu“ osvojit. </a:t>
            </a:r>
          </a:p>
          <a:p>
            <a:r>
              <a:rPr lang="cs-CZ" sz="2800" dirty="0" smtClean="0"/>
              <a:t>Usnadnit jim si zapamatovat a poznat jednotlivé části těla rostlin, jak vypadají jednotlivé orgány a jak se nazývají.</a:t>
            </a:r>
          </a:p>
          <a:p>
            <a:r>
              <a:rPr lang="cs-CZ" sz="2800" dirty="0" smtClean="0"/>
              <a:t>Následující výukový materiál je zaměřen na téma list.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Stavba těla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</a:t>
            </a:r>
            <a:r>
              <a:rPr lang="cs-CZ" dirty="0" smtClean="0"/>
              <a:t>- KOŘEN</a:t>
            </a:r>
          </a:p>
          <a:p>
            <a:r>
              <a:rPr lang="cs-CZ" b="1" dirty="0" smtClean="0"/>
              <a:t>2</a:t>
            </a:r>
            <a:r>
              <a:rPr lang="cs-CZ" dirty="0" smtClean="0"/>
              <a:t>- STONEK</a:t>
            </a:r>
          </a:p>
          <a:p>
            <a:r>
              <a:rPr lang="cs-CZ" b="1" dirty="0" smtClean="0"/>
              <a:t>3</a:t>
            </a:r>
            <a:r>
              <a:rPr lang="cs-CZ" dirty="0" smtClean="0"/>
              <a:t>- </a:t>
            </a:r>
            <a:r>
              <a:rPr lang="cs-CZ" b="1" dirty="0" smtClean="0">
                <a:solidFill>
                  <a:srgbClr val="FF0000"/>
                </a:solidFill>
              </a:rPr>
              <a:t>LIST</a:t>
            </a:r>
          </a:p>
          <a:p>
            <a:r>
              <a:rPr lang="cs-CZ" b="1" dirty="0" smtClean="0"/>
              <a:t>4</a:t>
            </a:r>
            <a:r>
              <a:rPr lang="cs-CZ" dirty="0" smtClean="0"/>
              <a:t>- KVĚT</a:t>
            </a:r>
          </a:p>
          <a:p>
            <a:r>
              <a:rPr lang="cs-CZ" b="1" dirty="0" smtClean="0"/>
              <a:t>5</a:t>
            </a:r>
            <a:r>
              <a:rPr lang="cs-CZ" dirty="0" smtClean="0"/>
              <a:t>- PLOD</a:t>
            </a:r>
            <a:endParaRPr lang="cs-CZ" dirty="0"/>
          </a:p>
        </p:txBody>
      </p:sp>
      <p:pic>
        <p:nvPicPr>
          <p:cNvPr id="17410" name="Picture 2" descr="http://files.pancelcino.webnode.cz/200000274-29e192adc2/popi%C5%A1%20raj%C4%8De_kv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268760"/>
            <a:ext cx="4536504" cy="522626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419872" y="5949280"/>
            <a:ext cx="373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LIST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3554" name="Picture 2" descr="Soubor:Leaf 1 w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4176464" cy="3132348"/>
          </a:xfrm>
          <a:prstGeom prst="rect">
            <a:avLst/>
          </a:prstGeom>
          <a:noFill/>
        </p:spPr>
      </p:pic>
      <p:pic>
        <p:nvPicPr>
          <p:cNvPr id="23556" name="Picture 4" descr="http://upload.wikimedia.org/wikipedia/commons/thumb/c/cf/Eenbruinigherfstblad.jpg/220px-Eenbruinigherfstbl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4509120"/>
            <a:ext cx="2095500" cy="2095501"/>
          </a:xfrm>
          <a:prstGeom prst="rect">
            <a:avLst/>
          </a:prstGeom>
          <a:noFill/>
        </p:spPr>
      </p:pic>
      <p:pic>
        <p:nvPicPr>
          <p:cNvPr id="23558" name="Picture 6" descr="File:Leaves-sc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484784"/>
            <a:ext cx="3645414" cy="4985396"/>
          </a:xfrm>
          <a:prstGeom prst="rect">
            <a:avLst/>
          </a:prstGeom>
          <a:noFill/>
        </p:spPr>
      </p:pic>
      <p:pic>
        <p:nvPicPr>
          <p:cNvPr id="23560" name="Picture 8" descr="Palmový list 66c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581128"/>
            <a:ext cx="1876425" cy="18764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067944" y="37170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35696" y="6093296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956376" y="602128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LIST</a:t>
            </a:r>
            <a:endParaRPr lang="cs-CZ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1691680" y="2420888"/>
          <a:ext cx="6840760" cy="3701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text 3"/>
          <p:cNvSpPr>
            <a:spLocks noGrp="1"/>
          </p:cNvSpPr>
          <p:nvPr>
            <p:ph type="body" idx="4294967295"/>
          </p:nvPr>
        </p:nvSpPr>
        <p:spPr>
          <a:xfrm>
            <a:off x="0" y="1535113"/>
            <a:ext cx="6804248" cy="639762"/>
          </a:xfrm>
        </p:spPr>
        <p:txBody>
          <a:bodyPr>
            <a:noAutofit/>
          </a:bodyPr>
          <a:lstStyle/>
          <a:p>
            <a:pPr algn="ctr"/>
            <a:r>
              <a:rPr lang="cs-CZ" sz="3600" u="sng" dirty="0" smtClean="0"/>
              <a:t>Ve kterém ročním období listy opadávají?</a:t>
            </a:r>
            <a:endParaRPr lang="cs-CZ" sz="36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91BEF35-1574-4680-A66B-C6566A2E5F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dgm id="{C91BEF35-1574-4680-A66B-C6566A2E5F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6BB2872-30B6-41B9-BC45-E2BD4747A1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>
                                            <p:graphicEl>
                                              <a:dgm id="{16BB2872-30B6-41B9-BC45-E2BD4747A1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LIST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U kterých rostlin neopadávají všechny listy každý rok?</a:t>
            </a:r>
            <a:endParaRPr lang="cs-CZ" dirty="0" smtClean="0"/>
          </a:p>
          <a:p>
            <a:endParaRPr lang="cs-CZ" u="sng" dirty="0" smtClean="0"/>
          </a:p>
          <a:p>
            <a:endParaRPr lang="cs-CZ" u="sng" dirty="0"/>
          </a:p>
        </p:txBody>
      </p:sp>
      <p:sp>
        <p:nvSpPr>
          <p:cNvPr id="4" name="Vodorovný svitek 3"/>
          <p:cNvSpPr/>
          <p:nvPr/>
        </p:nvSpPr>
        <p:spPr>
          <a:xfrm>
            <a:off x="2555776" y="3429000"/>
            <a:ext cx="4824536" cy="237626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U JEHLIČNANŮ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LIST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676456" cy="4525963"/>
          </a:xfrm>
        </p:spPr>
        <p:txBody>
          <a:bodyPr/>
          <a:lstStyle/>
          <a:p>
            <a:r>
              <a:rPr lang="cs-CZ" dirty="0" smtClean="0"/>
              <a:t>Listy se tvoří </a:t>
            </a:r>
            <a:r>
              <a:rPr lang="cs-CZ" b="1" u="sng" dirty="0" smtClean="0"/>
              <a:t>pouze na stonku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Listy jsou velmi důležité pro rostliny i pro lidi!</a:t>
            </a:r>
          </a:p>
          <a:p>
            <a:endParaRPr lang="cs-CZ" dirty="0" smtClean="0"/>
          </a:p>
          <a:p>
            <a:r>
              <a:rPr lang="cs-CZ" b="1" dirty="0" smtClean="0"/>
              <a:t>Rostliny pomocí listů </a:t>
            </a:r>
            <a:r>
              <a:rPr lang="cs-CZ" b="1" u="sng" dirty="0" smtClean="0"/>
              <a:t>dýchají</a:t>
            </a:r>
            <a:r>
              <a:rPr lang="cs-CZ" b="1" dirty="0" smtClean="0"/>
              <a:t>!</a:t>
            </a:r>
          </a:p>
          <a:p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971600" y="4581128"/>
            <a:ext cx="7128792" cy="1800200"/>
          </a:xfrm>
          <a:prstGeom prst="wedgeEllipseCallou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PŘIJÍMAJÍ </a:t>
            </a:r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KYSLÍK</a:t>
            </a:r>
            <a:r>
              <a:rPr lang="cs-CZ" sz="2800" b="1" dirty="0" smtClean="0"/>
              <a:t> A VYDECHUJÍ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OXID UHLIČITÝ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251520" y="404664"/>
            <a:ext cx="8640960" cy="36004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        </a:t>
            </a:r>
            <a:r>
              <a:rPr lang="cs-CZ" sz="3600" b="1" dirty="0" smtClean="0"/>
              <a:t>Listy </a:t>
            </a:r>
            <a:r>
              <a:rPr lang="cs-CZ" sz="3600" b="1" u="sng" dirty="0" smtClean="0"/>
              <a:t>dýchají</a:t>
            </a:r>
            <a:r>
              <a:rPr lang="cs-CZ" sz="3600" b="1" dirty="0" smtClean="0"/>
              <a:t> za tmy i za světla.</a:t>
            </a: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    </a:t>
            </a:r>
          </a:p>
          <a:p>
            <a:pPr>
              <a:buNone/>
            </a:pPr>
            <a:r>
              <a:rPr lang="cs-CZ" b="1" dirty="0" smtClean="0"/>
              <a:t>Ale pouze </a:t>
            </a:r>
            <a:r>
              <a:rPr lang="cs-CZ" b="1" dirty="0" smtClean="0">
                <a:solidFill>
                  <a:srgbClr val="FFFF00"/>
                </a:solidFill>
              </a:rPr>
              <a:t>za světla </a:t>
            </a:r>
            <a:r>
              <a:rPr lang="cs-CZ" b="1" dirty="0" smtClean="0"/>
              <a:t>a za pomoci zeleně listové </a:t>
            </a:r>
            <a:r>
              <a:rPr lang="cs-CZ" b="1" dirty="0" smtClean="0">
                <a:solidFill>
                  <a:srgbClr val="FFFF00"/>
                </a:solidFill>
              </a:rPr>
              <a:t>přijímají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OXID UHLIČITÝ </a:t>
            </a:r>
            <a:r>
              <a:rPr lang="cs-CZ" b="1" dirty="0" smtClean="0">
                <a:solidFill>
                  <a:srgbClr val="FFFF00"/>
                </a:solidFill>
              </a:rPr>
              <a:t>a vydávají </a:t>
            </a:r>
            <a:r>
              <a:rPr lang="cs-CZ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KYSLÍK</a:t>
            </a:r>
            <a:r>
              <a:rPr lang="cs-CZ" b="1" dirty="0" smtClean="0">
                <a:solidFill>
                  <a:srgbClr val="FFFF00"/>
                </a:solidFill>
              </a:rPr>
              <a:t>.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http://t2.gstatic.com/images?q=tbn:ANd9GcSqEKpIRXnrz32K4vKlYahmmkrXqw8UroiVUnb-q8nF-WSqNgrIuVvWcw_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789040"/>
            <a:ext cx="2634488" cy="276681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563888" y="59492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Listy mohou být: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u="sng" dirty="0" smtClean="0"/>
              <a:t>JEDNODUCHÉ 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u="sng" dirty="0" smtClean="0"/>
              <a:t>SLOŽENÉ </a:t>
            </a:r>
          </a:p>
          <a:p>
            <a:pPr>
              <a:buNone/>
            </a:pPr>
            <a:r>
              <a:rPr lang="cs-CZ" sz="2400" dirty="0" smtClean="0"/>
              <a:t>     </a:t>
            </a:r>
            <a:endParaRPr lang="cs-CZ" sz="2400" dirty="0"/>
          </a:p>
        </p:txBody>
      </p:sp>
      <p:pic>
        <p:nvPicPr>
          <p:cNvPr id="11266" name="Picture 2" descr="http://leccos.com/pics/pic/list-_tvary_list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132856"/>
            <a:ext cx="3096344" cy="4293250"/>
          </a:xfrm>
          <a:prstGeom prst="rect">
            <a:avLst/>
          </a:prstGeom>
          <a:noFill/>
        </p:spPr>
      </p:pic>
      <p:cxnSp>
        <p:nvCxnSpPr>
          <p:cNvPr id="9" name="Přímá spojovací čára 8"/>
          <p:cNvCxnSpPr/>
          <p:nvPr/>
        </p:nvCxnSpPr>
        <p:spPr>
          <a:xfrm flipV="1">
            <a:off x="2123728" y="5229200"/>
            <a:ext cx="1728192" cy="14401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V="1">
            <a:off x="3851920" y="4149080"/>
            <a:ext cx="864096" cy="100811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860032" y="4077072"/>
            <a:ext cx="3168352" cy="0"/>
          </a:xfrm>
          <a:prstGeom prst="line">
            <a:avLst/>
          </a:prstGeom>
          <a:ln w="31750">
            <a:solidFill>
              <a:srgbClr val="FF0000"/>
            </a:solidFill>
            <a:headEnd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436096" y="5877272"/>
            <a:ext cx="373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Jednoduché listy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Mají různý tvar čepele.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Mají </a:t>
            </a:r>
            <a:r>
              <a:rPr lang="cs-CZ" b="1" dirty="0" smtClean="0"/>
              <a:t>různý tvar čepele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5724128" y="2174875"/>
            <a:ext cx="2962672" cy="3951288"/>
          </a:xfrm>
        </p:spPr>
        <p:txBody>
          <a:bodyPr>
            <a:normAutofit/>
          </a:bodyPr>
          <a:lstStyle/>
          <a:p>
            <a:r>
              <a:rPr lang="cs-CZ" sz="2000" dirty="0" smtClean="0"/>
              <a:t>Jehlicovitý (smrk)</a:t>
            </a:r>
          </a:p>
          <a:p>
            <a:r>
              <a:rPr lang="cs-CZ" sz="2000" dirty="0" smtClean="0"/>
              <a:t>Čárkovitý (obilí)</a:t>
            </a:r>
          </a:p>
          <a:p>
            <a:r>
              <a:rPr lang="cs-CZ" sz="2000" dirty="0" smtClean="0"/>
              <a:t>Kopinatý (jitrocel)</a:t>
            </a:r>
          </a:p>
          <a:p>
            <a:r>
              <a:rPr lang="cs-CZ" sz="2000" dirty="0" smtClean="0"/>
              <a:t>Kopisťovitý (sedmikráska)</a:t>
            </a:r>
          </a:p>
          <a:p>
            <a:r>
              <a:rPr lang="cs-CZ" sz="2000" dirty="0" smtClean="0"/>
              <a:t>Kracovitý (pampeliška)</a:t>
            </a:r>
            <a:endParaRPr lang="cs-CZ" sz="2000" dirty="0"/>
          </a:p>
        </p:txBody>
      </p:sp>
      <p:pic>
        <p:nvPicPr>
          <p:cNvPr id="6146" name="Picture 2" descr="http://www.ped.muni.cz/wchem/sm/dp/davidova/www_zaci1/jednoduchy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04864"/>
            <a:ext cx="5184576" cy="446592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220072" y="63093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Složené listy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</a:t>
            </a:r>
            <a:r>
              <a:rPr lang="cs-CZ" b="1" dirty="0" smtClean="0">
                <a:solidFill>
                  <a:srgbClr val="FF0000"/>
                </a:solidFill>
              </a:rPr>
              <a:t>složeny z více lístků</a:t>
            </a:r>
            <a:r>
              <a:rPr lang="cs-CZ" dirty="0" smtClean="0"/>
              <a:t>.</a:t>
            </a:r>
          </a:p>
          <a:p>
            <a:r>
              <a:rPr lang="cs-CZ" dirty="0" smtClean="0"/>
              <a:t>Rozlišují se podle uspořádání jednotlivých lístků, ze kterých se skládají.</a:t>
            </a:r>
          </a:p>
          <a:p>
            <a:r>
              <a:rPr lang="cs-CZ" b="1" i="1" dirty="0" err="1" smtClean="0"/>
              <a:t>Zpeřeně</a:t>
            </a:r>
            <a:r>
              <a:rPr lang="cs-CZ" b="1" i="1" dirty="0" smtClean="0"/>
              <a:t> složené listy </a:t>
            </a:r>
            <a:r>
              <a:rPr lang="cs-CZ" dirty="0" smtClean="0"/>
              <a:t>= stojí proti sobě (trnovník akát).</a:t>
            </a:r>
          </a:p>
          <a:p>
            <a:r>
              <a:rPr lang="cs-CZ" b="1" i="1" dirty="0" smtClean="0"/>
              <a:t>Dlanitě složené listy </a:t>
            </a:r>
            <a:r>
              <a:rPr lang="cs-CZ" dirty="0" smtClean="0"/>
              <a:t>= lístky vycházejí z jednoho místa (jírovec maďal).</a:t>
            </a:r>
            <a:endParaRPr lang="cs-CZ" b="1" i="1" dirty="0" smtClean="0"/>
          </a:p>
          <a:p>
            <a:endParaRPr lang="cs-CZ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9698" name="Picture 2" descr="http://www.ped.muni.cz/wchem/sm/dp/davidova/www_zaci1/slozeny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76672"/>
            <a:ext cx="7277100" cy="605790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740352" y="6021288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/>
              <a:t>Pro naši výživu jsou důležité listy </a:t>
            </a:r>
            <a:r>
              <a:rPr lang="cs-CZ" b="1" dirty="0" smtClean="0">
                <a:solidFill>
                  <a:srgbClr val="FFFF00"/>
                </a:solidFill>
              </a:rPr>
              <a:t>KAPUSTY, SALÁTU, ŠPENÁTU, ZELÍ, CIBULE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Léčivý čaj připravujeme z listů </a:t>
            </a:r>
            <a:r>
              <a:rPr lang="cs-CZ" b="1" dirty="0" smtClean="0">
                <a:solidFill>
                  <a:srgbClr val="FF0000"/>
                </a:solidFill>
              </a:rPr>
              <a:t>JITROCELE, KOPŘIVY, BRUSINKY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Jako koření používáme listy </a:t>
            </a:r>
            <a:r>
              <a:rPr lang="cs-CZ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MAJORÁNKY, TYMIÁNU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0722" name="Picture 2" descr="http://1.bp.blogspot.com/-1CbowrzSvy8/UIcLKt2P9LI/AAAAAAAACaU/vWyNJYPIT54/s1600/PET3cc987_sal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365104"/>
            <a:ext cx="3024336" cy="2279053"/>
          </a:xfrm>
          <a:prstGeom prst="rect">
            <a:avLst/>
          </a:prstGeom>
          <a:noFill/>
        </p:spPr>
      </p:pic>
      <p:pic>
        <p:nvPicPr>
          <p:cNvPr id="30724" name="Picture 4" descr="http://cms.tvujdum.cz/userdata/images/30660vareni-a-stolovanizeleninaskladovanirady-fot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509120"/>
            <a:ext cx="2233325" cy="211100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004048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532440" y="472514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Vyzkoušej sám: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Nakresli jednoduchý list lípy, sedmikrásky a </a:t>
            </a:r>
            <a:r>
              <a:rPr lang="cs-CZ" dirty="0" err="1" smtClean="0"/>
              <a:t>pamelišky</a:t>
            </a:r>
            <a:r>
              <a:rPr lang="cs-CZ" dirty="0" smtClean="0"/>
              <a:t>.</a:t>
            </a:r>
          </a:p>
          <a:p>
            <a:r>
              <a:rPr lang="cs-CZ" dirty="0" smtClean="0"/>
              <a:t>Nakresli složený list jetele, trnovníku akátu a jírovce.</a:t>
            </a:r>
          </a:p>
          <a:p>
            <a:r>
              <a:rPr lang="cs-CZ" dirty="0" smtClean="0"/>
              <a:t>Přines do školy list pampelišky, smrku, jitrocele, sedmikrásky, lípy, trávy, trnovníku a jírovce. </a:t>
            </a:r>
            <a:r>
              <a:rPr lang="cs-CZ" b="1" dirty="0" smtClean="0">
                <a:solidFill>
                  <a:srgbClr val="FFC000"/>
                </a:solidFill>
              </a:rPr>
              <a:t>Co ti jejich tvar připomíná a jak bys je pojmenoval? Roztřiď přinesené listy na jednoduché a složené.</a:t>
            </a:r>
            <a:endParaRPr lang="cs-CZ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PŘEMÝŠLEJ </a:t>
            </a:r>
            <a:r>
              <a:rPr lang="cs-CZ" b="1" dirty="0" smtClean="0">
                <a:solidFill>
                  <a:srgbClr val="FFFF00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Jakou znáš listovou zeleninu?</a:t>
            </a:r>
          </a:p>
          <a:p>
            <a:endParaRPr lang="cs-CZ" dirty="0" smtClean="0"/>
          </a:p>
          <a:p>
            <a:r>
              <a:rPr lang="cs-CZ" dirty="0" smtClean="0"/>
              <a:t>Ze kterých listů se připravují léčivé čaje?</a:t>
            </a:r>
          </a:p>
          <a:p>
            <a:endParaRPr lang="cs-CZ" dirty="0" smtClean="0"/>
          </a:p>
          <a:p>
            <a:r>
              <a:rPr lang="cs-CZ" dirty="0" smtClean="0"/>
              <a:t>Listy kterých rostlin lze použít jako koření?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68552"/>
          </a:xfrm>
        </p:spPr>
        <p:txBody>
          <a:bodyPr>
            <a:normAutofit/>
          </a:bodyPr>
          <a:lstStyle/>
          <a:p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Malá Jarmila, Podroužek Ladislav. </a:t>
            </a:r>
            <a:r>
              <a:rPr lang="cs-CZ" sz="1600" i="1" dirty="0" smtClean="0">
                <a:solidFill>
                  <a:srgbClr val="000000"/>
                </a:solidFill>
                <a:latin typeface="Arial - 15"/>
              </a:rPr>
              <a:t>Přírodověda pro 4. ročník základní školy.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 1. vydání. Praha: SPN, a. s., 2003. ISBN 80-7235-029-3 </a:t>
            </a:r>
          </a:p>
          <a:p>
            <a:pPr>
              <a:buNone/>
            </a:pPr>
            <a:endParaRPr lang="cs-CZ" sz="1600" b="1" dirty="0" smtClean="0"/>
          </a:p>
          <a:p>
            <a:r>
              <a:rPr lang="cs-CZ" sz="1600" dirty="0" smtClean="0"/>
              <a:t>2) </a:t>
            </a:r>
            <a:r>
              <a:rPr lang="cs-CZ" sz="1600" dirty="0" smtClean="0">
                <a:hlinkClick r:id="rId2"/>
              </a:rPr>
              <a:t>http://cs.wikipedia.org/wiki/List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1) </a:t>
            </a:r>
            <a:r>
              <a:rPr lang="cs-CZ" sz="1600" dirty="0" smtClean="0">
                <a:hlinkClick r:id="rId3"/>
              </a:rPr>
              <a:t>http://flora-</a:t>
            </a:r>
            <a:r>
              <a:rPr lang="cs-CZ" sz="1600" dirty="0" err="1" smtClean="0">
                <a:hlinkClick r:id="rId3"/>
              </a:rPr>
              <a:t>and</a:t>
            </a:r>
            <a:r>
              <a:rPr lang="cs-CZ" sz="1600" dirty="0" smtClean="0">
                <a:hlinkClick r:id="rId3"/>
              </a:rPr>
              <a:t>-fauna.blog.</a:t>
            </a:r>
            <a:r>
              <a:rPr lang="cs-CZ" sz="1600" dirty="0" err="1" smtClean="0">
                <a:hlinkClick r:id="rId3"/>
              </a:rPr>
              <a:t>cz</a:t>
            </a:r>
            <a:r>
              <a:rPr lang="cs-CZ" sz="1600" dirty="0" smtClean="0">
                <a:hlinkClick r:id="rId3"/>
              </a:rPr>
              <a:t>/1211/stavba-</a:t>
            </a:r>
            <a:r>
              <a:rPr lang="cs-CZ" sz="1600" dirty="0" err="1" smtClean="0">
                <a:hlinkClick r:id="rId3"/>
              </a:rPr>
              <a:t>tela</a:t>
            </a:r>
            <a:r>
              <a:rPr lang="cs-CZ" sz="1600" dirty="0" smtClean="0">
                <a:hlinkClick r:id="rId3"/>
              </a:rPr>
              <a:t>-rostlin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3) </a:t>
            </a:r>
            <a:r>
              <a:rPr lang="cs-CZ" sz="1600" dirty="0" smtClean="0">
                <a:hlinkClick r:id="rId4"/>
              </a:rPr>
              <a:t>http://www.</a:t>
            </a:r>
            <a:r>
              <a:rPr lang="cs-CZ" sz="1600" dirty="0" err="1" smtClean="0">
                <a:hlinkClick r:id="rId4"/>
              </a:rPr>
              <a:t>novaline.cz</a:t>
            </a:r>
            <a:r>
              <a:rPr lang="cs-CZ" sz="1600" dirty="0" smtClean="0">
                <a:hlinkClick r:id="rId4"/>
              </a:rPr>
              <a:t>/index.</a:t>
            </a:r>
            <a:r>
              <a:rPr lang="cs-CZ" sz="1600" dirty="0" err="1" smtClean="0">
                <a:hlinkClick r:id="rId4"/>
              </a:rPr>
              <a:t>php</a:t>
            </a:r>
            <a:r>
              <a:rPr lang="cs-CZ" sz="1600" dirty="0" smtClean="0">
                <a:hlinkClick r:id="rId4"/>
              </a:rPr>
              <a:t>?</a:t>
            </a:r>
            <a:r>
              <a:rPr lang="cs-CZ" sz="1600" dirty="0" err="1" smtClean="0">
                <a:hlinkClick r:id="rId4"/>
              </a:rPr>
              <a:t>seo</a:t>
            </a:r>
            <a:r>
              <a:rPr lang="cs-CZ" sz="1600" dirty="0" smtClean="0">
                <a:hlinkClick r:id="rId4"/>
              </a:rPr>
              <a:t>=umele-</a:t>
            </a:r>
            <a:r>
              <a:rPr lang="cs-CZ" sz="1600" dirty="0" err="1" smtClean="0">
                <a:hlinkClick r:id="rId4"/>
              </a:rPr>
              <a:t>kvetiny</a:t>
            </a:r>
            <a:r>
              <a:rPr lang="cs-CZ" sz="1600" dirty="0" smtClean="0">
                <a:hlinkClick r:id="rId4"/>
              </a:rPr>
              <a:t>&amp;</a:t>
            </a:r>
            <a:r>
              <a:rPr lang="cs-CZ" sz="1600" dirty="0" err="1" smtClean="0">
                <a:hlinkClick r:id="rId4"/>
              </a:rPr>
              <a:t>page</a:t>
            </a:r>
            <a:r>
              <a:rPr lang="cs-CZ" sz="1600" dirty="0" smtClean="0">
                <a:hlinkClick r:id="rId4"/>
              </a:rPr>
              <a:t>=5&amp;</a:t>
            </a:r>
            <a:r>
              <a:rPr lang="cs-CZ" sz="1600" dirty="0" err="1" smtClean="0">
                <a:hlinkClick r:id="rId4"/>
              </a:rPr>
              <a:t>pages</a:t>
            </a:r>
            <a:r>
              <a:rPr lang="cs-CZ" sz="1600" dirty="0" smtClean="0">
                <a:hlinkClick r:id="rId4"/>
              </a:rPr>
              <a:t>=204&amp;detail=1307</a:t>
            </a:r>
            <a:r>
              <a:rPr lang="cs-CZ" sz="1600" dirty="0" smtClean="0"/>
              <a:t> (29. 12. 2012) </a:t>
            </a:r>
          </a:p>
          <a:p>
            <a:r>
              <a:rPr lang="cs-CZ" sz="1600" dirty="0" smtClean="0"/>
              <a:t>4, 5) </a:t>
            </a:r>
            <a:r>
              <a:rPr lang="cs-CZ" sz="1600" dirty="0" smtClean="0">
                <a:hlinkClick r:id="rId5"/>
              </a:rPr>
              <a:t>http://en.wikipedia.org/wiki/Leaf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6) </a:t>
            </a:r>
            <a:r>
              <a:rPr lang="cs-CZ" sz="1600" dirty="0" smtClean="0">
                <a:hlinkClick r:id="rId6"/>
              </a:rPr>
              <a:t>http://www.</a:t>
            </a:r>
            <a:r>
              <a:rPr lang="cs-CZ" sz="1600" dirty="0" err="1" smtClean="0">
                <a:hlinkClick r:id="rId6"/>
              </a:rPr>
              <a:t>mslentilka.estranky.cz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clanky</a:t>
            </a:r>
            <a:r>
              <a:rPr lang="cs-CZ" sz="1600" dirty="0" smtClean="0">
                <a:hlinkClick r:id="rId6"/>
              </a:rPr>
              <a:t>/informace-pro-</a:t>
            </a:r>
            <a:r>
              <a:rPr lang="cs-CZ" sz="1600" dirty="0" err="1" smtClean="0">
                <a:hlinkClick r:id="rId6"/>
              </a:rPr>
              <a:t>rodice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7) </a:t>
            </a:r>
            <a:r>
              <a:rPr lang="cs-CZ" sz="1600" dirty="0" smtClean="0">
                <a:hlinkClick r:id="rId7"/>
              </a:rPr>
              <a:t>http://leccos.</a:t>
            </a:r>
            <a:r>
              <a:rPr lang="cs-CZ" sz="1600" dirty="0" err="1" smtClean="0">
                <a:hlinkClick r:id="rId7"/>
              </a:rPr>
              <a:t>com</a:t>
            </a:r>
            <a:r>
              <a:rPr lang="cs-CZ" sz="1600" dirty="0" smtClean="0">
                <a:hlinkClick r:id="rId7"/>
              </a:rPr>
              <a:t>/index.</a:t>
            </a:r>
            <a:r>
              <a:rPr lang="cs-CZ" sz="1600" dirty="0" err="1" smtClean="0">
                <a:hlinkClick r:id="rId7"/>
              </a:rPr>
              <a:t>php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clanky</a:t>
            </a:r>
            <a:r>
              <a:rPr lang="cs-CZ" sz="1600" dirty="0" smtClean="0">
                <a:hlinkClick r:id="rId7"/>
              </a:rPr>
              <a:t>/list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11) </a:t>
            </a:r>
            <a:r>
              <a:rPr lang="cs-CZ" sz="1600" dirty="0" smtClean="0">
                <a:hlinkClick r:id="rId8"/>
              </a:rPr>
              <a:t>http://zederach.blogspot.cz/2012/10/7-potravin-na-ocistu-jater.html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10) </a:t>
            </a:r>
            <a:r>
              <a:rPr lang="cs-CZ" sz="1600" dirty="0" smtClean="0">
                <a:hlinkClick r:id="rId9"/>
              </a:rPr>
              <a:t>http://kuchyne.dumazahrada.cz/clanky/vareni-a-stolovani/jak-na-zeleninu-aby-byla-fakt-zdrava-mame-par-rad-20144.aspx</a:t>
            </a:r>
            <a:r>
              <a:rPr lang="cs-CZ" sz="1600" dirty="0" smtClean="0"/>
              <a:t> (29. 12. 2012)</a:t>
            </a:r>
          </a:p>
          <a:p>
            <a:r>
              <a:rPr lang="cs-CZ" sz="1600" dirty="0" smtClean="0"/>
              <a:t>8, 9) </a:t>
            </a:r>
            <a:r>
              <a:rPr lang="cs-CZ" sz="1600" dirty="0" smtClean="0">
                <a:hlinkClick r:id="rId10"/>
              </a:rPr>
              <a:t>http://www.</a:t>
            </a:r>
            <a:r>
              <a:rPr lang="cs-CZ" sz="1600" dirty="0" err="1" smtClean="0">
                <a:hlinkClick r:id="rId10"/>
              </a:rPr>
              <a:t>ped.muni.cz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wchem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sm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dp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davidova</a:t>
            </a:r>
            <a:r>
              <a:rPr lang="cs-CZ" sz="1600" dirty="0" smtClean="0">
                <a:hlinkClick r:id="rId10"/>
              </a:rPr>
              <a:t>/www_zaci1/</a:t>
            </a:r>
            <a:r>
              <a:rPr lang="cs-CZ" sz="1600" dirty="0" err="1" smtClean="0">
                <a:hlinkClick r:id="rId10"/>
              </a:rPr>
              <a:t>zaci</a:t>
            </a:r>
            <a:r>
              <a:rPr lang="cs-CZ" sz="1600" dirty="0" smtClean="0">
                <a:hlinkClick r:id="rId10"/>
              </a:rPr>
              <a:t>_teorie1.html</a:t>
            </a:r>
            <a:r>
              <a:rPr lang="cs-CZ" sz="1600" dirty="0" smtClean="0"/>
              <a:t>        (29. 12. 2012)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624</Words>
  <Application>Microsoft Office PowerPoint</Application>
  <PresentationFormat>Předvádění na obrazovce (4:3)</PresentationFormat>
  <Paragraphs>111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ROSTLINY A JEJICH ORGÁNY</vt:lpstr>
      <vt:lpstr>Snímek 2</vt:lpstr>
      <vt:lpstr>Snímek 3</vt:lpstr>
      <vt:lpstr>ANOTACE</vt:lpstr>
      <vt:lpstr>Stavba těla rostliny</vt:lpstr>
      <vt:lpstr>LIST</vt:lpstr>
      <vt:lpstr>LIST</vt:lpstr>
      <vt:lpstr>LIST</vt:lpstr>
      <vt:lpstr>LIST</vt:lpstr>
      <vt:lpstr>Snímek 10</vt:lpstr>
      <vt:lpstr>Listy mohou být:</vt:lpstr>
      <vt:lpstr>Jednoduché listy</vt:lpstr>
      <vt:lpstr>Složené listy</vt:lpstr>
      <vt:lpstr>Snímek 14</vt:lpstr>
      <vt:lpstr>Snímek 15</vt:lpstr>
      <vt:lpstr>Vyzkoušej sám:</vt:lpstr>
      <vt:lpstr>PŘEMÝŠLEJ 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JEJICH ORGÁNY</dc:title>
  <dc:creator>Marťánek</dc:creator>
  <cp:lastModifiedBy>Marťánek</cp:lastModifiedBy>
  <cp:revision>38</cp:revision>
  <dcterms:created xsi:type="dcterms:W3CDTF">2012-12-29T09:34:39Z</dcterms:created>
  <dcterms:modified xsi:type="dcterms:W3CDTF">2013-03-28T14:40:44Z</dcterms:modified>
</cp:coreProperties>
</file>