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2" r:id="rId3"/>
    <p:sldId id="273" r:id="rId4"/>
    <p:sldId id="258" r:id="rId5"/>
    <p:sldId id="259" r:id="rId6"/>
    <p:sldId id="261" r:id="rId7"/>
    <p:sldId id="262" r:id="rId8"/>
    <p:sldId id="266" r:id="rId9"/>
    <p:sldId id="263" r:id="rId10"/>
    <p:sldId id="264" r:id="rId11"/>
    <p:sldId id="265" r:id="rId12"/>
    <p:sldId id="268" r:id="rId13"/>
    <p:sldId id="269" r:id="rId14"/>
    <p:sldId id="271" r:id="rId15"/>
    <p:sldId id="270" r:id="rId16"/>
    <p:sldId id="260" r:id="rId17"/>
    <p:sldId id="26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1DE214-1D57-4A22-AFA9-8FA545CAF8C3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74F7BC7-F65E-43EF-BD76-9A71F137B9C6}">
      <dgm:prSet/>
      <dgm:spPr>
        <a:solidFill>
          <a:srgbClr val="FFC000"/>
        </a:solidFill>
      </dgm:spPr>
      <dgm:t>
        <a:bodyPr/>
        <a:lstStyle/>
        <a:p>
          <a:pPr rtl="0"/>
          <a:r>
            <a:rPr lang="cs-CZ" dirty="0" smtClean="0"/>
            <a:t>KOŘEN</a:t>
          </a:r>
          <a:endParaRPr lang="cs-CZ" dirty="0"/>
        </a:p>
      </dgm:t>
    </dgm:pt>
    <dgm:pt modelId="{03A46301-E6AA-4A62-BDCE-FE52C4524FCB}" type="parTrans" cxnId="{8B1342E9-3ADE-49BD-B3F7-7FED1A927ECA}">
      <dgm:prSet/>
      <dgm:spPr/>
      <dgm:t>
        <a:bodyPr/>
        <a:lstStyle/>
        <a:p>
          <a:endParaRPr lang="cs-CZ"/>
        </a:p>
      </dgm:t>
    </dgm:pt>
    <dgm:pt modelId="{2F7240C6-DD3C-4123-B1A1-7E336B7C4994}" type="sibTrans" cxnId="{8B1342E9-3ADE-49BD-B3F7-7FED1A927ECA}">
      <dgm:prSet/>
      <dgm:spPr/>
      <dgm:t>
        <a:bodyPr/>
        <a:lstStyle/>
        <a:p>
          <a:endParaRPr lang="cs-CZ"/>
        </a:p>
      </dgm:t>
    </dgm:pt>
    <dgm:pt modelId="{F0DE94F0-E068-470B-A702-097D6A7CCEE6}">
      <dgm:prSet/>
      <dgm:spPr>
        <a:solidFill>
          <a:srgbClr val="FFC000"/>
        </a:solidFill>
      </dgm:spPr>
      <dgm:t>
        <a:bodyPr/>
        <a:lstStyle/>
        <a:p>
          <a:pPr rtl="0"/>
          <a:r>
            <a:rPr lang="cs-CZ" dirty="0" smtClean="0"/>
            <a:t>STONEK</a:t>
          </a:r>
          <a:endParaRPr lang="cs-CZ" dirty="0"/>
        </a:p>
      </dgm:t>
    </dgm:pt>
    <dgm:pt modelId="{BEA69829-D965-40D0-A89C-691C981F4A6D}" type="parTrans" cxnId="{D71512BE-F052-4481-BE36-4995CBC65080}">
      <dgm:prSet/>
      <dgm:spPr/>
      <dgm:t>
        <a:bodyPr/>
        <a:lstStyle/>
        <a:p>
          <a:endParaRPr lang="cs-CZ"/>
        </a:p>
      </dgm:t>
    </dgm:pt>
    <dgm:pt modelId="{109E0F7F-69D7-4A06-B60E-7CE34CDF5C02}" type="sibTrans" cxnId="{D71512BE-F052-4481-BE36-4995CBC65080}">
      <dgm:prSet/>
      <dgm:spPr/>
      <dgm:t>
        <a:bodyPr/>
        <a:lstStyle/>
        <a:p>
          <a:endParaRPr lang="cs-CZ"/>
        </a:p>
      </dgm:t>
    </dgm:pt>
    <dgm:pt modelId="{81E16C66-6301-4ABE-8E7A-D0F555D82CC4}">
      <dgm:prSet/>
      <dgm:spPr>
        <a:solidFill>
          <a:srgbClr val="FFC000"/>
        </a:solidFill>
      </dgm:spPr>
      <dgm:t>
        <a:bodyPr/>
        <a:lstStyle/>
        <a:p>
          <a:pPr rtl="0"/>
          <a:r>
            <a:rPr lang="cs-CZ" dirty="0" smtClean="0"/>
            <a:t>LIST</a:t>
          </a:r>
          <a:endParaRPr lang="cs-CZ" dirty="0"/>
        </a:p>
      </dgm:t>
    </dgm:pt>
    <dgm:pt modelId="{EDB3939C-BF86-4B13-A817-C43DE43AFA42}" type="parTrans" cxnId="{D6AEAC83-309C-48DE-892E-E320CD7D40BA}">
      <dgm:prSet/>
      <dgm:spPr/>
      <dgm:t>
        <a:bodyPr/>
        <a:lstStyle/>
        <a:p>
          <a:endParaRPr lang="cs-CZ"/>
        </a:p>
      </dgm:t>
    </dgm:pt>
    <dgm:pt modelId="{254908D2-859B-49F0-8776-9AB31EA1EDC3}" type="sibTrans" cxnId="{D6AEAC83-309C-48DE-892E-E320CD7D40BA}">
      <dgm:prSet/>
      <dgm:spPr/>
      <dgm:t>
        <a:bodyPr/>
        <a:lstStyle/>
        <a:p>
          <a:endParaRPr lang="cs-CZ"/>
        </a:p>
      </dgm:t>
    </dgm:pt>
    <dgm:pt modelId="{A25AA1F9-571D-4769-A7F0-CA2C6B488ADD}" type="pres">
      <dgm:prSet presAssocID="{D91DE214-1D57-4A22-AFA9-8FA545CAF8C3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934D23-6D2E-44A8-BA3E-48A5F66066EE}" type="pres">
      <dgm:prSet presAssocID="{474F7BC7-F65E-43EF-BD76-9A71F137B9C6}" presName="composite" presStyleCnt="0"/>
      <dgm:spPr/>
    </dgm:pt>
    <dgm:pt modelId="{D10E37A7-FA63-4E48-88EA-5F35753C24C3}" type="pres">
      <dgm:prSet presAssocID="{474F7BC7-F65E-43EF-BD76-9A71F137B9C6}" presName="imgShp" presStyleLbl="fgImgPlace1" presStyleIdx="0" presStyleCnt="3"/>
      <dgm:spPr>
        <a:prstGeom prst="star5">
          <a:avLst/>
        </a:prstGeom>
      </dgm:spPr>
    </dgm:pt>
    <dgm:pt modelId="{28B4E3FB-514F-491A-B36F-801E862DC349}" type="pres">
      <dgm:prSet presAssocID="{474F7BC7-F65E-43EF-BD76-9A71F137B9C6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8DFEA7-E63E-4384-98FE-4EE620838C9D}" type="pres">
      <dgm:prSet presAssocID="{2F7240C6-DD3C-4123-B1A1-7E336B7C4994}" presName="spacing" presStyleCnt="0"/>
      <dgm:spPr/>
    </dgm:pt>
    <dgm:pt modelId="{5AD7EDFA-18A4-47DA-AD5D-9C770740426F}" type="pres">
      <dgm:prSet presAssocID="{F0DE94F0-E068-470B-A702-097D6A7CCEE6}" presName="composite" presStyleCnt="0"/>
      <dgm:spPr/>
    </dgm:pt>
    <dgm:pt modelId="{2A44D8AC-E729-452C-830B-D96A194E66BA}" type="pres">
      <dgm:prSet presAssocID="{F0DE94F0-E068-470B-A702-097D6A7CCEE6}" presName="imgShp" presStyleLbl="fgImgPlace1" presStyleIdx="1" presStyleCnt="3"/>
      <dgm:spPr>
        <a:prstGeom prst="star5">
          <a:avLst/>
        </a:prstGeom>
      </dgm:spPr>
    </dgm:pt>
    <dgm:pt modelId="{9515CBC0-C0BF-4D2C-961A-F8A87CC51861}" type="pres">
      <dgm:prSet presAssocID="{F0DE94F0-E068-470B-A702-097D6A7CCEE6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B1D51E-9FD6-4C7B-A9F0-6D5AB39C7E25}" type="pres">
      <dgm:prSet presAssocID="{109E0F7F-69D7-4A06-B60E-7CE34CDF5C02}" presName="spacing" presStyleCnt="0"/>
      <dgm:spPr/>
    </dgm:pt>
    <dgm:pt modelId="{9F3F0200-1E92-4225-A889-610F847C4E64}" type="pres">
      <dgm:prSet presAssocID="{81E16C66-6301-4ABE-8E7A-D0F555D82CC4}" presName="composite" presStyleCnt="0"/>
      <dgm:spPr/>
    </dgm:pt>
    <dgm:pt modelId="{C91BEF35-1574-4680-A66B-C6566A2E5FEE}" type="pres">
      <dgm:prSet presAssocID="{81E16C66-6301-4ABE-8E7A-D0F555D82CC4}" presName="imgShp" presStyleLbl="fgImgPlace1" presStyleIdx="2" presStyleCnt="3"/>
      <dgm:spPr>
        <a:prstGeom prst="star5">
          <a:avLst/>
        </a:prstGeom>
      </dgm:spPr>
    </dgm:pt>
    <dgm:pt modelId="{16BB2872-30B6-41B9-BC45-E2BD4747A12F}" type="pres">
      <dgm:prSet presAssocID="{81E16C66-6301-4ABE-8E7A-D0F555D82CC4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41549E-603B-40FD-AFFD-E72F792FC8D1}" type="presOf" srcId="{81E16C66-6301-4ABE-8E7A-D0F555D82CC4}" destId="{16BB2872-30B6-41B9-BC45-E2BD4747A12F}" srcOrd="0" destOrd="0" presId="urn:microsoft.com/office/officeart/2005/8/layout/vList3"/>
    <dgm:cxn modelId="{60AE3F04-B7D9-450F-B47B-4BFFDD215075}" type="presOf" srcId="{F0DE94F0-E068-470B-A702-097D6A7CCEE6}" destId="{9515CBC0-C0BF-4D2C-961A-F8A87CC51861}" srcOrd="0" destOrd="0" presId="urn:microsoft.com/office/officeart/2005/8/layout/vList3"/>
    <dgm:cxn modelId="{D71512BE-F052-4481-BE36-4995CBC65080}" srcId="{D91DE214-1D57-4A22-AFA9-8FA545CAF8C3}" destId="{F0DE94F0-E068-470B-A702-097D6A7CCEE6}" srcOrd="1" destOrd="0" parTransId="{BEA69829-D965-40D0-A89C-691C981F4A6D}" sibTransId="{109E0F7F-69D7-4A06-B60E-7CE34CDF5C02}"/>
    <dgm:cxn modelId="{D9DB0281-10E1-44A6-9A6F-87AB94DC5775}" type="presOf" srcId="{D91DE214-1D57-4A22-AFA9-8FA545CAF8C3}" destId="{A25AA1F9-571D-4769-A7F0-CA2C6B488ADD}" srcOrd="0" destOrd="0" presId="urn:microsoft.com/office/officeart/2005/8/layout/vList3"/>
    <dgm:cxn modelId="{8B1342E9-3ADE-49BD-B3F7-7FED1A927ECA}" srcId="{D91DE214-1D57-4A22-AFA9-8FA545CAF8C3}" destId="{474F7BC7-F65E-43EF-BD76-9A71F137B9C6}" srcOrd="0" destOrd="0" parTransId="{03A46301-E6AA-4A62-BDCE-FE52C4524FCB}" sibTransId="{2F7240C6-DD3C-4123-B1A1-7E336B7C4994}"/>
    <dgm:cxn modelId="{D6AEAC83-309C-48DE-892E-E320CD7D40BA}" srcId="{D91DE214-1D57-4A22-AFA9-8FA545CAF8C3}" destId="{81E16C66-6301-4ABE-8E7A-D0F555D82CC4}" srcOrd="2" destOrd="0" parTransId="{EDB3939C-BF86-4B13-A817-C43DE43AFA42}" sibTransId="{254908D2-859B-49F0-8776-9AB31EA1EDC3}"/>
    <dgm:cxn modelId="{9D24D984-9409-40F1-91AB-82CB15E5AFBD}" type="presOf" srcId="{474F7BC7-F65E-43EF-BD76-9A71F137B9C6}" destId="{28B4E3FB-514F-491A-B36F-801E862DC349}" srcOrd="0" destOrd="0" presId="urn:microsoft.com/office/officeart/2005/8/layout/vList3"/>
    <dgm:cxn modelId="{6211122D-1C5D-4F28-9221-BBDB2F05AEEA}" type="presParOf" srcId="{A25AA1F9-571D-4769-A7F0-CA2C6B488ADD}" destId="{33934D23-6D2E-44A8-BA3E-48A5F66066EE}" srcOrd="0" destOrd="0" presId="urn:microsoft.com/office/officeart/2005/8/layout/vList3"/>
    <dgm:cxn modelId="{283C88EA-373B-44F0-98BF-2C8CBD94FA3C}" type="presParOf" srcId="{33934D23-6D2E-44A8-BA3E-48A5F66066EE}" destId="{D10E37A7-FA63-4E48-88EA-5F35753C24C3}" srcOrd="0" destOrd="0" presId="urn:microsoft.com/office/officeart/2005/8/layout/vList3"/>
    <dgm:cxn modelId="{D5349436-061E-45E4-BE93-FA5F8375E656}" type="presParOf" srcId="{33934D23-6D2E-44A8-BA3E-48A5F66066EE}" destId="{28B4E3FB-514F-491A-B36F-801E862DC349}" srcOrd="1" destOrd="0" presId="urn:microsoft.com/office/officeart/2005/8/layout/vList3"/>
    <dgm:cxn modelId="{687FF8A2-3235-4D14-8338-B14C78C365CB}" type="presParOf" srcId="{A25AA1F9-571D-4769-A7F0-CA2C6B488ADD}" destId="{3C8DFEA7-E63E-4384-98FE-4EE620838C9D}" srcOrd="1" destOrd="0" presId="urn:microsoft.com/office/officeart/2005/8/layout/vList3"/>
    <dgm:cxn modelId="{22D58322-FEA7-4383-8389-AD3A0E4372BB}" type="presParOf" srcId="{A25AA1F9-571D-4769-A7F0-CA2C6B488ADD}" destId="{5AD7EDFA-18A4-47DA-AD5D-9C770740426F}" srcOrd="2" destOrd="0" presId="urn:microsoft.com/office/officeart/2005/8/layout/vList3"/>
    <dgm:cxn modelId="{EE399C6A-CDAA-4C19-B011-6A5702EAABFB}" type="presParOf" srcId="{5AD7EDFA-18A4-47DA-AD5D-9C770740426F}" destId="{2A44D8AC-E729-452C-830B-D96A194E66BA}" srcOrd="0" destOrd="0" presId="urn:microsoft.com/office/officeart/2005/8/layout/vList3"/>
    <dgm:cxn modelId="{632F897E-6E16-4965-A917-2112D7EE9173}" type="presParOf" srcId="{5AD7EDFA-18A4-47DA-AD5D-9C770740426F}" destId="{9515CBC0-C0BF-4D2C-961A-F8A87CC51861}" srcOrd="1" destOrd="0" presId="urn:microsoft.com/office/officeart/2005/8/layout/vList3"/>
    <dgm:cxn modelId="{3BFFE54A-59BA-42E0-AE0A-DBB901B1AAE2}" type="presParOf" srcId="{A25AA1F9-571D-4769-A7F0-CA2C6B488ADD}" destId="{82B1D51E-9FD6-4C7B-A9F0-6D5AB39C7E25}" srcOrd="3" destOrd="0" presId="urn:microsoft.com/office/officeart/2005/8/layout/vList3"/>
    <dgm:cxn modelId="{3612B6FB-9BBD-4784-BD44-AE654CFB7741}" type="presParOf" srcId="{A25AA1F9-571D-4769-A7F0-CA2C6B488ADD}" destId="{9F3F0200-1E92-4225-A889-610F847C4E64}" srcOrd="4" destOrd="0" presId="urn:microsoft.com/office/officeart/2005/8/layout/vList3"/>
    <dgm:cxn modelId="{489AD60F-275C-4A2F-9C3B-0BCD735D0DB2}" type="presParOf" srcId="{9F3F0200-1E92-4225-A889-610F847C4E64}" destId="{C91BEF35-1574-4680-A66B-C6566A2E5FEE}" srcOrd="0" destOrd="0" presId="urn:microsoft.com/office/officeart/2005/8/layout/vList3"/>
    <dgm:cxn modelId="{20BFA10C-3D76-430E-A6AD-2C41D4F91DA9}" type="presParOf" srcId="{9F3F0200-1E92-4225-A889-610F847C4E64}" destId="{16BB2872-30B6-41B9-BC45-E2BD4747A12F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34D2F9-973F-4482-A808-14DAB2631954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AE83F37-AB1C-4F05-838C-1EC767B2A943}">
      <dgm:prSet/>
      <dgm:spPr>
        <a:solidFill>
          <a:srgbClr val="FF0000"/>
        </a:solidFill>
      </dgm:spPr>
      <dgm:t>
        <a:bodyPr/>
        <a:lstStyle/>
        <a:p>
          <a:pPr rtl="0"/>
          <a:r>
            <a:rPr lang="cs-CZ" dirty="0" smtClean="0"/>
            <a:t>KVĚT</a:t>
          </a:r>
          <a:endParaRPr lang="cs-CZ" dirty="0"/>
        </a:p>
      </dgm:t>
    </dgm:pt>
    <dgm:pt modelId="{FDF93F82-2A18-4D64-9FF1-0C70719EB415}" type="parTrans" cxnId="{69289C29-A1CA-4364-8FF3-D1B16D722ECC}">
      <dgm:prSet/>
      <dgm:spPr/>
      <dgm:t>
        <a:bodyPr/>
        <a:lstStyle/>
        <a:p>
          <a:endParaRPr lang="cs-CZ"/>
        </a:p>
      </dgm:t>
    </dgm:pt>
    <dgm:pt modelId="{C530447A-3F32-435B-96E4-2C1724E7A8E0}" type="sibTrans" cxnId="{69289C29-A1CA-4364-8FF3-D1B16D722ECC}">
      <dgm:prSet/>
      <dgm:spPr/>
      <dgm:t>
        <a:bodyPr/>
        <a:lstStyle/>
        <a:p>
          <a:endParaRPr lang="cs-CZ"/>
        </a:p>
      </dgm:t>
    </dgm:pt>
    <dgm:pt modelId="{89375966-D5BB-4096-9772-92C69D74B5EB}">
      <dgm:prSet/>
      <dgm:spPr>
        <a:solidFill>
          <a:srgbClr val="FF0000"/>
        </a:solidFill>
      </dgm:spPr>
      <dgm:t>
        <a:bodyPr/>
        <a:lstStyle/>
        <a:p>
          <a:pPr rtl="0"/>
          <a:r>
            <a:rPr lang="cs-CZ" dirty="0" smtClean="0"/>
            <a:t>PLOD</a:t>
          </a:r>
          <a:endParaRPr lang="cs-CZ" dirty="0"/>
        </a:p>
      </dgm:t>
    </dgm:pt>
    <dgm:pt modelId="{54084E13-7395-4D8B-96E8-1F641C82EC77}" type="parTrans" cxnId="{560C52B8-FBFA-4C87-B5B1-B61BE068361F}">
      <dgm:prSet/>
      <dgm:spPr/>
      <dgm:t>
        <a:bodyPr/>
        <a:lstStyle/>
        <a:p>
          <a:endParaRPr lang="cs-CZ"/>
        </a:p>
      </dgm:t>
    </dgm:pt>
    <dgm:pt modelId="{8611C512-356F-444B-B33C-CA0DB543BFCE}" type="sibTrans" cxnId="{560C52B8-FBFA-4C87-B5B1-B61BE068361F}">
      <dgm:prSet/>
      <dgm:spPr/>
      <dgm:t>
        <a:bodyPr/>
        <a:lstStyle/>
        <a:p>
          <a:endParaRPr lang="cs-CZ"/>
        </a:p>
      </dgm:t>
    </dgm:pt>
    <dgm:pt modelId="{5D5F7D94-C5DC-411F-A0FB-B653B75433E5}" type="pres">
      <dgm:prSet presAssocID="{BB34D2F9-973F-4482-A808-14DAB2631954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F61A2E4-1BD7-44FE-93FD-3CB435BB4193}" type="pres">
      <dgm:prSet presAssocID="{DAE83F37-AB1C-4F05-838C-1EC767B2A943}" presName="composite" presStyleCnt="0"/>
      <dgm:spPr/>
    </dgm:pt>
    <dgm:pt modelId="{9432F9B6-0106-44E2-8653-09ACF0AC0EE7}" type="pres">
      <dgm:prSet presAssocID="{DAE83F37-AB1C-4F05-838C-1EC767B2A943}" presName="imgShp" presStyleLbl="fgImgPlace1" presStyleIdx="0" presStyleCnt="2"/>
      <dgm:spPr/>
    </dgm:pt>
    <dgm:pt modelId="{57D94AA0-C051-4478-89BD-83342EDE0C99}" type="pres">
      <dgm:prSet presAssocID="{DAE83F37-AB1C-4F05-838C-1EC767B2A943}" presName="tx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F0013C-21F9-4066-A1ED-EADF9F52362A}" type="pres">
      <dgm:prSet presAssocID="{C530447A-3F32-435B-96E4-2C1724E7A8E0}" presName="spacing" presStyleCnt="0"/>
      <dgm:spPr/>
    </dgm:pt>
    <dgm:pt modelId="{E055468E-BB06-4A84-9E43-C8F917D47753}" type="pres">
      <dgm:prSet presAssocID="{89375966-D5BB-4096-9772-92C69D74B5EB}" presName="composite" presStyleCnt="0"/>
      <dgm:spPr/>
    </dgm:pt>
    <dgm:pt modelId="{F34C251A-5573-43E5-9641-4A0F8D44B491}" type="pres">
      <dgm:prSet presAssocID="{89375966-D5BB-4096-9772-92C69D74B5EB}" presName="imgShp" presStyleLbl="fgImgPlace1" presStyleIdx="1" presStyleCnt="2"/>
      <dgm:spPr/>
    </dgm:pt>
    <dgm:pt modelId="{4D350B20-B3D6-4F3C-8683-BC0125C58BE8}" type="pres">
      <dgm:prSet presAssocID="{89375966-D5BB-4096-9772-92C69D74B5EB}" presName="tx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289C29-A1CA-4364-8FF3-D1B16D722ECC}" srcId="{BB34D2F9-973F-4482-A808-14DAB2631954}" destId="{DAE83F37-AB1C-4F05-838C-1EC767B2A943}" srcOrd="0" destOrd="0" parTransId="{FDF93F82-2A18-4D64-9FF1-0C70719EB415}" sibTransId="{C530447A-3F32-435B-96E4-2C1724E7A8E0}"/>
    <dgm:cxn modelId="{C89BE8C5-E783-4297-9FE3-99F64BC8D4A8}" type="presOf" srcId="{BB34D2F9-973F-4482-A808-14DAB2631954}" destId="{5D5F7D94-C5DC-411F-A0FB-B653B75433E5}" srcOrd="0" destOrd="0" presId="urn:microsoft.com/office/officeart/2005/8/layout/vList3"/>
    <dgm:cxn modelId="{560C52B8-FBFA-4C87-B5B1-B61BE068361F}" srcId="{BB34D2F9-973F-4482-A808-14DAB2631954}" destId="{89375966-D5BB-4096-9772-92C69D74B5EB}" srcOrd="1" destOrd="0" parTransId="{54084E13-7395-4D8B-96E8-1F641C82EC77}" sibTransId="{8611C512-356F-444B-B33C-CA0DB543BFCE}"/>
    <dgm:cxn modelId="{5ED746A3-AA01-4B3E-BF99-6FB2C029C25B}" type="presOf" srcId="{89375966-D5BB-4096-9772-92C69D74B5EB}" destId="{4D350B20-B3D6-4F3C-8683-BC0125C58BE8}" srcOrd="0" destOrd="0" presId="urn:microsoft.com/office/officeart/2005/8/layout/vList3"/>
    <dgm:cxn modelId="{FBBC72DD-A5E8-4EA1-832D-5B69260A7793}" type="presOf" srcId="{DAE83F37-AB1C-4F05-838C-1EC767B2A943}" destId="{57D94AA0-C051-4478-89BD-83342EDE0C99}" srcOrd="0" destOrd="0" presId="urn:microsoft.com/office/officeart/2005/8/layout/vList3"/>
    <dgm:cxn modelId="{05DD1F37-C3A0-4031-97FD-0DA4C3250F87}" type="presParOf" srcId="{5D5F7D94-C5DC-411F-A0FB-B653B75433E5}" destId="{6F61A2E4-1BD7-44FE-93FD-3CB435BB4193}" srcOrd="0" destOrd="0" presId="urn:microsoft.com/office/officeart/2005/8/layout/vList3"/>
    <dgm:cxn modelId="{C9C390C0-7017-4D46-AD32-06FD81731F7B}" type="presParOf" srcId="{6F61A2E4-1BD7-44FE-93FD-3CB435BB4193}" destId="{9432F9B6-0106-44E2-8653-09ACF0AC0EE7}" srcOrd="0" destOrd="0" presId="urn:microsoft.com/office/officeart/2005/8/layout/vList3"/>
    <dgm:cxn modelId="{1B6DBAF0-69EC-40D5-BD73-D44C9472716E}" type="presParOf" srcId="{6F61A2E4-1BD7-44FE-93FD-3CB435BB4193}" destId="{57D94AA0-C051-4478-89BD-83342EDE0C99}" srcOrd="1" destOrd="0" presId="urn:microsoft.com/office/officeart/2005/8/layout/vList3"/>
    <dgm:cxn modelId="{999D4D25-31CA-484D-B6B3-372C8DC3A0D8}" type="presParOf" srcId="{5D5F7D94-C5DC-411F-A0FB-B653B75433E5}" destId="{89F0013C-21F9-4066-A1ED-EADF9F52362A}" srcOrd="1" destOrd="0" presId="urn:microsoft.com/office/officeart/2005/8/layout/vList3"/>
    <dgm:cxn modelId="{BEA43428-2DCF-48C2-80F0-4CD178428482}" type="presParOf" srcId="{5D5F7D94-C5DC-411F-A0FB-B653B75433E5}" destId="{E055468E-BB06-4A84-9E43-C8F917D47753}" srcOrd="2" destOrd="0" presId="urn:microsoft.com/office/officeart/2005/8/layout/vList3"/>
    <dgm:cxn modelId="{29FFD5E5-1251-4611-8489-1F392011ECF7}" type="presParOf" srcId="{E055468E-BB06-4A84-9E43-C8F917D47753}" destId="{F34C251A-5573-43E5-9641-4A0F8D44B491}" srcOrd="0" destOrd="0" presId="urn:microsoft.com/office/officeart/2005/8/layout/vList3"/>
    <dgm:cxn modelId="{5DAE2AA9-7F59-40A1-911E-DB75769202B3}" type="presParOf" srcId="{E055468E-BB06-4A84-9E43-C8F917D47753}" destId="{4D350B20-B3D6-4F3C-8683-BC0125C58BE8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6FF33"/>
            </a:gs>
            <a:gs pos="50000">
              <a:srgbClr val="9CB86E"/>
            </a:gs>
            <a:gs pos="100000">
              <a:srgbClr val="156B13"/>
            </a:gs>
          </a:gsLst>
          <a:lin ang="36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vademecum-zdravi.cz/andelika-lekarska-archangelica-officinalis/" TargetMode="External"/><Relationship Id="rId13" Type="http://schemas.openxmlformats.org/officeDocument/2006/relationships/hyperlink" Target="http://www.pixmac.cz/fotka/stonek+r%C5%AF%C5%BEe+s+trny/000079896249" TargetMode="External"/><Relationship Id="rId3" Type="http://schemas.openxmlformats.org/officeDocument/2006/relationships/hyperlink" Target="http://flora-and-fauna.blog.cz/1211/stavba-tela-rostlin" TargetMode="External"/><Relationship Id="rId7" Type="http://schemas.openxmlformats.org/officeDocument/2006/relationships/hyperlink" Target="http://www.dreviny-okrasne.cz/listnace/reva/" TargetMode="External"/><Relationship Id="rId12" Type="http://schemas.openxmlformats.org/officeDocument/2006/relationships/hyperlink" Target="http://skolakov3a.sweb.cz/PRVOUKA/rostliny2/stonky.htm" TargetMode="External"/><Relationship Id="rId2" Type="http://schemas.openxmlformats.org/officeDocument/2006/relationships/hyperlink" Target="http://casti-rostlin.atlasweb.cz/" TargetMode="External"/><Relationship Id="rId16" Type="http://schemas.openxmlformats.org/officeDocument/2006/relationships/hyperlink" Target="http://www.naturfoto.cz/pomnenka-uzkolista-fotografie-8423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eccos.com/index.php/clanky/koren" TargetMode="External"/><Relationship Id="rId11" Type="http://schemas.openxmlformats.org/officeDocument/2006/relationships/hyperlink" Target="http://www.freevectors.net/details/Bamboo+Stalk" TargetMode="External"/><Relationship Id="rId5" Type="http://schemas.openxmlformats.org/officeDocument/2006/relationships/hyperlink" Target="http://cs.wikipedia.org/wiki/Kopretina" TargetMode="External"/><Relationship Id="rId15" Type="http://schemas.openxmlformats.org/officeDocument/2006/relationships/hyperlink" Target="http://en.wikipedia.org/wiki/Leaf" TargetMode="External"/><Relationship Id="rId10" Type="http://schemas.openxmlformats.org/officeDocument/2006/relationships/hyperlink" Target="http://www.receptyonline.cz/korenova-petrzel--1451.html" TargetMode="External"/><Relationship Id="rId4" Type="http://schemas.openxmlformats.org/officeDocument/2006/relationships/hyperlink" Target="http://www.preschoolexpress.com/story-station10/the-old-apple-tree-august.shtml" TargetMode="External"/><Relationship Id="rId9" Type="http://schemas.openxmlformats.org/officeDocument/2006/relationships/hyperlink" Target="http://web2.mendelu.cz/af_211_multitext/obecna_botanika/texty-organologie-koren.html" TargetMode="External"/><Relationship Id="rId14" Type="http://schemas.openxmlformats.org/officeDocument/2006/relationships/hyperlink" Target="http://cs.wikipedia.org/wiki/List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ahradnicentra.eu/vysadte-si-merunky-a-broskvone/" TargetMode="External"/><Relationship Id="rId3" Type="http://schemas.openxmlformats.org/officeDocument/2006/relationships/hyperlink" Target="http://pajenka.svetu.cz/4441-kvet-ruze.html" TargetMode="External"/><Relationship Id="rId7" Type="http://schemas.openxmlformats.org/officeDocument/2006/relationships/hyperlink" Target="http://cs.wikipedia.org/wiki/Soubor:Fruit_Stall_in_Barcelona_Market.jpg" TargetMode="External"/><Relationship Id="rId2" Type="http://schemas.openxmlformats.org/officeDocument/2006/relationships/hyperlink" Target="http://www.novaline.cz/index.php?seo=umele-kvetiny&amp;page=5&amp;pages=204&amp;detail=130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etruchova.blog.sme.sk/c/161711/Tatranske-leto.html" TargetMode="External"/><Relationship Id="rId5" Type="http://schemas.openxmlformats.org/officeDocument/2006/relationships/hyperlink" Target="http://www.novaline.cz/index.php?page=5&amp;seo=tulipan-kvet-fialovy-40cm&amp;detail=183" TargetMode="External"/><Relationship Id="rId4" Type="http://schemas.openxmlformats.org/officeDocument/2006/relationships/hyperlink" Target="http://www.wallpaper.cz/priroda/flora/kvety1" TargetMode="External"/><Relationship Id="rId9" Type="http://schemas.openxmlformats.org/officeDocument/2006/relationships/hyperlink" Target="http://www.cajovydum.cz/peruanskebyliny/eshop/8-1-PERUANSKE-BYLINY-A-SPECIALITY/965-2-Suche-plod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latin typeface="Biondi" pitchFamily="2" charset="0"/>
              </a:rPr>
              <a:t>ROSTLINY A JEJICH ORGÁNY</a:t>
            </a:r>
            <a:endParaRPr lang="cs-CZ" b="1" u="sng" dirty="0">
              <a:latin typeface="Biondi" pitchFamily="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b="1" dirty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FF0000"/>
                </a:solidFill>
              </a:rPr>
              <a:t>eznámení</a:t>
            </a:r>
          </a:p>
          <a:p>
            <a:pPr marL="514350" indent="-514350"/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835626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2/10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58090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</a:t>
            </a:r>
            <a:r>
              <a:rPr lang="cs-CZ" sz="1400" dirty="0" smtClean="0">
                <a:latin typeface="Arial - 18"/>
              </a:rPr>
              <a:t>: 11. 3.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4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20436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</a:t>
            </a:r>
            <a:r>
              <a:rPr lang="cs-CZ" sz="1400" dirty="0" smtClean="0">
                <a:latin typeface="Arial - 18"/>
              </a:rPr>
              <a:t>: 29. 12. 2012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Rostliny a jejich orgány</a:t>
            </a:r>
          </a:p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 - 51"/>
              </a:rPr>
              <a:t>1. seznámení</a:t>
            </a:r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Martina Kosová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4.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Přírodověda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kořen, stonek, list, květ, plod, nadzemní orgány, podzemní orgány 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VY_52_INOVACE_2/10_Rostliny a jejich orgány; 1. seznámení</a:t>
            </a:r>
            <a:r>
              <a:rPr lang="cs-CZ" sz="1400" dirty="0" smtClean="0">
                <a:solidFill>
                  <a:srgbClr val="00008B"/>
                </a:solidFill>
                <a:latin typeface="Arial - 18"/>
              </a:rPr>
              <a:t> 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Materiál je určen žákům 4. třídy základní školy            k předmětu Přírodověda.</a:t>
            </a:r>
          </a:p>
          <a:p>
            <a:r>
              <a:rPr lang="cs-CZ" sz="2800" dirty="0" smtClean="0"/>
              <a:t>Cílem učebního materiálu je seznámit žáky s novými pojmy a pomoci jim si tzv. „botanickou abecedu“ osvojit. </a:t>
            </a:r>
            <a:endParaRPr lang="cs-CZ" sz="2800" smtClean="0"/>
          </a:p>
          <a:p>
            <a:r>
              <a:rPr lang="cs-CZ" sz="2800" smtClean="0"/>
              <a:t>Usnadnit </a:t>
            </a:r>
            <a:r>
              <a:rPr lang="cs-CZ" sz="2800" dirty="0" smtClean="0"/>
              <a:t>jim si zapamatovat a poznat jednotlivé části těla rostlin, jak vypadají jednotlivé orgány a jak se </a:t>
            </a:r>
            <a:r>
              <a:rPr lang="cs-CZ" sz="2800" smtClean="0"/>
              <a:t>nazývají.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Stavba těla rostliny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 descr="http://upload.wikimedia.org/wikipedia/commons/thumb/b/b8/Grundorganer.svg/220px-Grundorganer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980728"/>
            <a:ext cx="2421000" cy="3312368"/>
          </a:xfrm>
          <a:prstGeom prst="rect">
            <a:avLst/>
          </a:prstGeom>
          <a:noFill/>
        </p:spPr>
      </p:pic>
      <p:pic>
        <p:nvPicPr>
          <p:cNvPr id="10244" name="Picture 4" descr="http://casti-rostlin.atlasweb.cz/pampelis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548680"/>
            <a:ext cx="1524000" cy="4895850"/>
          </a:xfrm>
          <a:prstGeom prst="rect">
            <a:avLst/>
          </a:prstGeom>
          <a:noFill/>
        </p:spPr>
      </p:pic>
      <p:pic>
        <p:nvPicPr>
          <p:cNvPr id="10246" name="Picture 6" descr="http://www.preschoolexpress.com/images/Aug01/apple-tre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4221088"/>
            <a:ext cx="2448272" cy="2411548"/>
          </a:xfrm>
          <a:prstGeom prst="rect">
            <a:avLst/>
          </a:prstGeom>
          <a:noFill/>
        </p:spPr>
      </p:pic>
      <p:pic>
        <p:nvPicPr>
          <p:cNvPr id="10248" name="Picture 8" descr="Soubor:Chrysanthemum leucanthemum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1340768"/>
            <a:ext cx="3005014" cy="525658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11560" y="5013176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11760" y="6093296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8104" y="37890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6021288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</a:t>
            </a:r>
            <a:r>
              <a:rPr lang="cs-CZ" dirty="0" smtClean="0"/>
              <a:t>- KOŘEN</a:t>
            </a:r>
          </a:p>
          <a:p>
            <a:r>
              <a:rPr lang="cs-CZ" b="1" dirty="0" smtClean="0"/>
              <a:t>2</a:t>
            </a:r>
            <a:r>
              <a:rPr lang="cs-CZ" dirty="0" smtClean="0"/>
              <a:t>- STONEK</a:t>
            </a:r>
          </a:p>
          <a:p>
            <a:r>
              <a:rPr lang="cs-CZ" b="1" dirty="0" smtClean="0"/>
              <a:t>3</a:t>
            </a:r>
            <a:r>
              <a:rPr lang="cs-CZ" dirty="0" smtClean="0"/>
              <a:t>- LIST</a:t>
            </a:r>
          </a:p>
          <a:p>
            <a:r>
              <a:rPr lang="cs-CZ" b="1" dirty="0" smtClean="0"/>
              <a:t>4</a:t>
            </a:r>
            <a:r>
              <a:rPr lang="cs-CZ" dirty="0" smtClean="0"/>
              <a:t>- KVĚT</a:t>
            </a:r>
          </a:p>
          <a:p>
            <a:r>
              <a:rPr lang="cs-CZ" b="1" dirty="0" smtClean="0"/>
              <a:t>5</a:t>
            </a:r>
            <a:r>
              <a:rPr lang="cs-CZ" dirty="0" smtClean="0"/>
              <a:t>- PLOD</a:t>
            </a:r>
            <a:endParaRPr lang="cs-CZ" dirty="0"/>
          </a:p>
        </p:txBody>
      </p:sp>
      <p:pic>
        <p:nvPicPr>
          <p:cNvPr id="17410" name="Picture 2" descr="http://files.pancelcino.webnode.cz/200000274-29e192adc2/popi%C5%A1%20raj%C4%8De_kv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620688"/>
            <a:ext cx="5007673" cy="57690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347864" y="5805264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Stavba těla rostliny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u="sng" dirty="0" smtClean="0"/>
              <a:t>Části vyživovací</a:t>
            </a:r>
            <a:endParaRPr lang="cs-CZ" sz="3600" u="sng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</p:nvPr>
        </p:nvGraphicFramePr>
        <p:xfrm>
          <a:off x="457200" y="2174875"/>
          <a:ext cx="4040188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u="sng" dirty="0" smtClean="0"/>
              <a:t>Části rozmnožovací</a:t>
            </a:r>
            <a:endParaRPr lang="cs-CZ" sz="3600" u="sng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quarter" idx="4"/>
          </p:nvPr>
        </p:nvGraphicFramePr>
        <p:xfrm>
          <a:off x="4645025" y="2174875"/>
          <a:ext cx="4041775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D10E37A7-FA63-4E48-88EA-5F35753C24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graphicEl>
                                              <a:dgm id="{D10E37A7-FA63-4E48-88EA-5F35753C24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28B4E3FB-514F-491A-B36F-801E862DC3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>
                                            <p:graphicEl>
                                              <a:dgm id="{28B4E3FB-514F-491A-B36F-801E862DC3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2A44D8AC-E729-452C-830B-D96A194E66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>
                                            <p:graphicEl>
                                              <a:dgm id="{2A44D8AC-E729-452C-830B-D96A194E66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9515CBC0-C0BF-4D2C-961A-F8A87CC518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>
                                            <p:graphicEl>
                                              <a:dgm id="{9515CBC0-C0BF-4D2C-961A-F8A87CC518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C91BEF35-1574-4680-A66B-C6566A2E5F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>
                                            <p:graphicEl>
                                              <a:dgm id="{C91BEF35-1574-4680-A66B-C6566A2E5F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16BB2872-30B6-41B9-BC45-E2BD4747A1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8">
                                            <p:graphicEl>
                                              <a:dgm id="{16BB2872-30B6-41B9-BC45-E2BD4747A1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9432F9B6-0106-44E2-8653-09ACF0AC0E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>
                                            <p:graphicEl>
                                              <a:dgm id="{9432F9B6-0106-44E2-8653-09ACF0AC0E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57D94AA0-C051-4478-89BD-83342EDE0C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9">
                                            <p:graphicEl>
                                              <a:dgm id="{57D94AA0-C051-4478-89BD-83342EDE0C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F34C251A-5573-43E5-9641-4A0F8D44B4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9">
                                            <p:graphicEl>
                                              <a:dgm id="{F34C251A-5573-43E5-9641-4A0F8D44B4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4D350B20-B3D6-4F3C-8683-BC0125C58B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>
                                            <p:graphicEl>
                                              <a:dgm id="{4D350B20-B3D6-4F3C-8683-BC0125C58B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 bld="one"/>
        </p:bldSub>
      </p:bldGraphic>
      <p:bldGraphic spid="9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2530" name="Picture 2" descr="http://skolakov3a.sweb.cz/PRVOUKA/rostliny2/rostlina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76672"/>
            <a:ext cx="5400600" cy="578793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04248" y="57332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KOŘEN</a:t>
            </a:r>
            <a:endParaRPr lang="cs-CZ" b="1" dirty="0"/>
          </a:p>
        </p:txBody>
      </p:sp>
      <p:pic>
        <p:nvPicPr>
          <p:cNvPr id="19458" name="Picture 2" descr="korenovy system .jpg (36.9kB - 331×330px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12776"/>
            <a:ext cx="2463670" cy="2448272"/>
          </a:xfrm>
          <a:prstGeom prst="rect">
            <a:avLst/>
          </a:prstGeom>
          <a:noFill/>
        </p:spPr>
      </p:pic>
      <p:pic>
        <p:nvPicPr>
          <p:cNvPr id="19460" name="Picture 4" descr="Ko&amp;rcaron;en révy napadené révokazem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4437112"/>
            <a:ext cx="2089108" cy="2007865"/>
          </a:xfrm>
          <a:prstGeom prst="rect">
            <a:avLst/>
          </a:prstGeom>
          <a:noFill/>
        </p:spPr>
      </p:pic>
      <p:pic>
        <p:nvPicPr>
          <p:cNvPr id="9" name="Picture 12" descr="http://www.vyukovematerialy.cz/biol/rocnik6/foto/koren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1196752"/>
            <a:ext cx="2232248" cy="2870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6" descr="And&amp;ecaron;lika ko&amp;rcaron;e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4149080"/>
            <a:ext cx="1789931" cy="2519164"/>
          </a:xfrm>
          <a:prstGeom prst="rect">
            <a:avLst/>
          </a:prstGeom>
          <a:noFill/>
        </p:spPr>
      </p:pic>
      <p:pic>
        <p:nvPicPr>
          <p:cNvPr id="19464" name="Picture 8" descr=" Obrázek: A -allorhizie u vojt&amp;ecaron;šky, B - homorhizie u kuku&amp;rcaron;ice.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0504" y="1340768"/>
            <a:ext cx="2268744" cy="1656184"/>
          </a:xfrm>
          <a:prstGeom prst="rect">
            <a:avLst/>
          </a:prstGeom>
          <a:noFill/>
        </p:spPr>
      </p:pic>
      <p:pic>
        <p:nvPicPr>
          <p:cNvPr id="19466" name="Picture 10" descr="http://www.zdravi4u.cz/grafika/img48c91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6296" y="3501008"/>
            <a:ext cx="1666875" cy="3105150"/>
          </a:xfrm>
          <a:prstGeom prst="rect">
            <a:avLst/>
          </a:prstGeom>
          <a:noFill/>
        </p:spPr>
      </p:pic>
      <p:pic>
        <p:nvPicPr>
          <p:cNvPr id="19468" name="Picture 12" descr="Encyklopedie zeleniny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4077072"/>
            <a:ext cx="1714500" cy="228600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915816" y="35730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35010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388424" y="27089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07704" y="602128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11960" y="465313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652534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452320" y="378904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STONEK</a:t>
            </a:r>
            <a:endParaRPr lang="cs-CZ" b="1" dirty="0"/>
          </a:p>
        </p:txBody>
      </p:sp>
      <p:pic>
        <p:nvPicPr>
          <p:cNvPr id="21506" name="Picture 2" descr="http://t3.gstatic.com/images?q=tbn:ANd9GcTSeSvdlPAlKwYBh_mZSKjKsAMwgGNpjzqG78qpSqfQgx2jfvBFkPytKtQlqQ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24744"/>
            <a:ext cx="2390775" cy="1914525"/>
          </a:xfrm>
          <a:prstGeom prst="rect">
            <a:avLst/>
          </a:prstGeom>
          <a:noFill/>
        </p:spPr>
      </p:pic>
      <p:pic>
        <p:nvPicPr>
          <p:cNvPr id="21508" name="Picture 4" descr="Bamboo Stal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196752"/>
            <a:ext cx="4248472" cy="4248472"/>
          </a:xfrm>
          <a:prstGeom prst="rect">
            <a:avLst/>
          </a:prstGeom>
          <a:noFill/>
        </p:spPr>
      </p:pic>
      <p:pic>
        <p:nvPicPr>
          <p:cNvPr id="21510" name="Picture 6" descr="http://t0.gstatic.com/images?q=tbn:ANd9GcRdPLQPz8bd7qlUWFZ4OF98_7yVj7oMvv6vXJVqslsp7VRPg6GbsdA4J-1DE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3356992"/>
            <a:ext cx="2186008" cy="3284984"/>
          </a:xfrm>
          <a:prstGeom prst="rect">
            <a:avLst/>
          </a:prstGeom>
          <a:noFill/>
        </p:spPr>
      </p:pic>
      <p:pic>
        <p:nvPicPr>
          <p:cNvPr id="21512" name="Picture 8" descr="https://encrypted-tbn2.gstatic.com/images?q=tbn:ANd9GcT96U7EMQyYt3yqCVOKZ_84k8-Rk-ppx2MDE_decIPCMbSZjRs_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3573016"/>
            <a:ext cx="1524000" cy="2990850"/>
          </a:xfrm>
          <a:prstGeom prst="rect">
            <a:avLst/>
          </a:prstGeom>
          <a:noFill/>
        </p:spPr>
      </p:pic>
      <p:pic>
        <p:nvPicPr>
          <p:cNvPr id="21514" name="Picture 10" descr="https://encrypted-tbn0.gstatic.com/images?q=tbn:ANd9GcQKHlzz67u8_FnS6cHoVgdyfYW66nSRD9OOTA2a1s4Xqh52tUDg0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4797152"/>
            <a:ext cx="1772816" cy="1772816"/>
          </a:xfrm>
          <a:prstGeom prst="rect">
            <a:avLst/>
          </a:prstGeom>
          <a:noFill/>
        </p:spPr>
      </p:pic>
      <p:pic>
        <p:nvPicPr>
          <p:cNvPr id="21516" name="Picture 12" descr="Stalk of a rose with prickle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4941168"/>
            <a:ext cx="2010509" cy="158327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699792" y="263691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56376" y="162880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386104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638132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638132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609329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LIST</a:t>
            </a:r>
            <a:endParaRPr lang="cs-CZ" b="1" dirty="0"/>
          </a:p>
        </p:txBody>
      </p:sp>
      <p:pic>
        <p:nvPicPr>
          <p:cNvPr id="23554" name="Picture 2" descr="Soubor:Leaf 1 we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96752"/>
            <a:ext cx="4176464" cy="3132348"/>
          </a:xfrm>
          <a:prstGeom prst="rect">
            <a:avLst/>
          </a:prstGeom>
          <a:noFill/>
        </p:spPr>
      </p:pic>
      <p:pic>
        <p:nvPicPr>
          <p:cNvPr id="23556" name="Picture 4" descr="http://upload.wikimedia.org/wikipedia/commons/thumb/c/cf/Eenbruinigherfstblad.jpg/220px-Eenbruinigherfstbla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4509120"/>
            <a:ext cx="2095500" cy="2095501"/>
          </a:xfrm>
          <a:prstGeom prst="rect">
            <a:avLst/>
          </a:prstGeom>
          <a:noFill/>
        </p:spPr>
      </p:pic>
      <p:pic>
        <p:nvPicPr>
          <p:cNvPr id="23558" name="Picture 6" descr="File:Leaves-sca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1484784"/>
            <a:ext cx="3645414" cy="4985396"/>
          </a:xfrm>
          <a:prstGeom prst="rect">
            <a:avLst/>
          </a:prstGeom>
          <a:noFill/>
        </p:spPr>
      </p:pic>
      <p:pic>
        <p:nvPicPr>
          <p:cNvPr id="23560" name="Picture 8" descr="Palmový list 66cm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581128"/>
            <a:ext cx="1876425" cy="187642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779912" y="407707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602128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630932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84368" y="623731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KVĚT</a:t>
            </a:r>
            <a:endParaRPr lang="cs-CZ" b="1" dirty="0"/>
          </a:p>
        </p:txBody>
      </p:sp>
      <p:pic>
        <p:nvPicPr>
          <p:cNvPr id="25602" name="Picture 2" descr="http://upload.wikimedia.org/wikipedia/commons/thumb/0/04/Sedmikr%C3%A1ska_%28Bellis_L%29_-_kv%C4%9Bt_%28bo%C4%8Dn%C3%AD_pohled%29.jpg/800px-Sedmikr%C3%A1ska_%28Bellis_L%29_-_kv%C4%9Bt_%28bo%C4%8Dn%C3%AD_pohled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861048"/>
            <a:ext cx="3672408" cy="2754306"/>
          </a:xfrm>
          <a:prstGeom prst="rect">
            <a:avLst/>
          </a:prstGeom>
          <a:noFill/>
        </p:spPr>
      </p:pic>
      <p:pic>
        <p:nvPicPr>
          <p:cNvPr id="25606" name="Picture 6" descr="Tapeta: Kv&amp;ecaron;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077072"/>
            <a:ext cx="2945904" cy="2209428"/>
          </a:xfrm>
          <a:prstGeom prst="rect">
            <a:avLst/>
          </a:prstGeom>
          <a:noFill/>
        </p:spPr>
      </p:pic>
      <p:pic>
        <p:nvPicPr>
          <p:cNvPr id="25608" name="Picture 8" descr="http://www.novaline.cz/pictures/tulipan-kvet-fialovy-40cm/tulipan-kvet-fialovy-40cm-fou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188640"/>
            <a:ext cx="3024336" cy="3024337"/>
          </a:xfrm>
          <a:prstGeom prst="rect">
            <a:avLst/>
          </a:prstGeom>
          <a:noFill/>
        </p:spPr>
      </p:pic>
      <p:pic>
        <p:nvPicPr>
          <p:cNvPr id="25610" name="Picture 10" descr="kve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1124744"/>
            <a:ext cx="4032448" cy="2685763"/>
          </a:xfrm>
          <a:prstGeom prst="rect">
            <a:avLst/>
          </a:prstGeom>
          <a:noFill/>
        </p:spPr>
      </p:pic>
      <p:pic>
        <p:nvPicPr>
          <p:cNvPr id="8" name="Picture 4" descr="r&amp;uring;&amp;zcaron;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3356992"/>
            <a:ext cx="2400267" cy="18002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563888" y="148478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52120" y="54868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602128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479715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44408" y="616530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PLOD</a:t>
            </a:r>
            <a:endParaRPr lang="cs-CZ" b="1" dirty="0"/>
          </a:p>
        </p:txBody>
      </p:sp>
      <p:pic>
        <p:nvPicPr>
          <p:cNvPr id="26626" name="Picture 2" descr="Soubor:Fruit Stall in Barcelona Mark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268760"/>
            <a:ext cx="4582374" cy="3041551"/>
          </a:xfrm>
          <a:prstGeom prst="rect">
            <a:avLst/>
          </a:prstGeom>
          <a:noFill/>
        </p:spPr>
      </p:pic>
      <p:pic>
        <p:nvPicPr>
          <p:cNvPr id="26628" name="Picture 4" descr="Soubor:Nuss mit Scha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404664"/>
            <a:ext cx="3621088" cy="2715816"/>
          </a:xfrm>
          <a:prstGeom prst="rect">
            <a:avLst/>
          </a:prstGeom>
          <a:noFill/>
        </p:spPr>
      </p:pic>
      <p:pic>
        <p:nvPicPr>
          <p:cNvPr id="26630" name="Picture 6" descr="http://www.zahradnicentra.eu/wp-content/uploads/2011/03/8537164_broskev-300x22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3573016"/>
            <a:ext cx="3154659" cy="2365996"/>
          </a:xfrm>
          <a:prstGeom prst="rect">
            <a:avLst/>
          </a:prstGeom>
          <a:noFill/>
        </p:spPr>
      </p:pic>
      <p:pic>
        <p:nvPicPr>
          <p:cNvPr id="26632" name="Picture 8" descr="JAHODY plátky sušené (30g)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4581128"/>
            <a:ext cx="1619250" cy="1943101"/>
          </a:xfrm>
          <a:prstGeom prst="rect">
            <a:avLst/>
          </a:prstGeom>
          <a:noFill/>
        </p:spPr>
      </p:pic>
      <p:pic>
        <p:nvPicPr>
          <p:cNvPr id="26634" name="Picture 10" descr="JABLKO plátky (30g) - MANZAN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7744" y="4581128"/>
            <a:ext cx="1619250" cy="1943101"/>
          </a:xfrm>
          <a:prstGeom prst="rect">
            <a:avLst/>
          </a:prstGeom>
          <a:noFill/>
        </p:spPr>
      </p:pic>
      <p:pic>
        <p:nvPicPr>
          <p:cNvPr id="26636" name="Picture 12" descr="BANÁN prášek (100g)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95936" y="4581128"/>
            <a:ext cx="1619250" cy="194310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355976" y="400506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29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388424" y="270892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75656" y="623731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63888" y="623731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6093296"/>
            <a:ext cx="562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33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532440" y="566124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6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Co potřebují rostliny pro život?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u="sng" dirty="0" smtClean="0"/>
              <a:t>Z půdy rostliny </a:t>
            </a:r>
            <a:r>
              <a:rPr lang="cs-CZ" u="sng" dirty="0" err="1" smtClean="0"/>
              <a:t>přijímaji</a:t>
            </a:r>
            <a:r>
              <a:rPr lang="cs-CZ" u="sng" dirty="0" smtClean="0"/>
              <a:t>:</a:t>
            </a:r>
          </a:p>
          <a:p>
            <a:pPr algn="ctr"/>
            <a:endParaRPr lang="cs-CZ" b="1" dirty="0" smtClean="0">
              <a:solidFill>
                <a:srgbClr val="002060"/>
              </a:solidFill>
            </a:endParaRP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VODU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ŽIVINY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u="sng" dirty="0" smtClean="0"/>
              <a:t>Ze vzduchu přijímají:</a:t>
            </a:r>
          </a:p>
          <a:p>
            <a:endParaRPr lang="cs-CZ" u="sng" dirty="0" smtClean="0"/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SVĚTLO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TEPLO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PLYNY OBSAŽENÉ VE VZDUCHU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PŘEMÝŠLEJ </a:t>
            </a:r>
            <a:r>
              <a:rPr lang="cs-CZ" b="1" dirty="0" smtClean="0">
                <a:solidFill>
                  <a:srgbClr val="FFFF00"/>
                </a:solidFill>
                <a:sym typeface="Wingdings" pitchFamily="2" charset="2"/>
              </a:rPr>
              <a:t>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 jednotlivé části rostlinného těla.</a:t>
            </a:r>
          </a:p>
          <a:p>
            <a:r>
              <a:rPr lang="cs-CZ" dirty="0" smtClean="0"/>
              <a:t>Které orgány jsou vyživovací?</a:t>
            </a:r>
          </a:p>
          <a:p>
            <a:r>
              <a:rPr lang="cs-CZ" dirty="0" smtClean="0"/>
              <a:t>Které části rostliny mají rozmnožovací funkci?</a:t>
            </a:r>
          </a:p>
          <a:p>
            <a:r>
              <a:rPr lang="cs-CZ" dirty="0" smtClean="0"/>
              <a:t>Co přijímá rostlina z půdy? </a:t>
            </a:r>
          </a:p>
          <a:p>
            <a:r>
              <a:rPr lang="cs-CZ" dirty="0" smtClean="0"/>
              <a:t>Co přijímá rostlina ze vzduchu?</a:t>
            </a:r>
          </a:p>
          <a:p>
            <a:r>
              <a:rPr lang="cs-CZ" dirty="0" smtClean="0"/>
              <a:t>Co se stane s rostlinou, když ji nebudeme zalévat?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20000"/>
          </a:bodyPr>
          <a:lstStyle/>
          <a:p>
            <a:r>
              <a:rPr lang="cs-CZ" sz="1600" b="1" u="sng" dirty="0" smtClean="0"/>
              <a:t>OBRÁZKY:</a:t>
            </a:r>
          </a:p>
          <a:p>
            <a:r>
              <a:rPr lang="cs-CZ" sz="1600" dirty="0" smtClean="0"/>
              <a:t>3) </a:t>
            </a:r>
            <a:r>
              <a:rPr lang="cs-CZ" sz="1600" u="sng" dirty="0" smtClean="0">
                <a:solidFill>
                  <a:schemeClr val="tx2"/>
                </a:solidFill>
              </a:rPr>
              <a:t>http://cs.wikipedia.org/wiki/Anatomie_rostlin </a:t>
            </a:r>
            <a:r>
              <a:rPr lang="cs-CZ" sz="1600" dirty="0" smtClean="0"/>
              <a:t>(29. 12. 2012)</a:t>
            </a:r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http://casti-rostlin.atlasweb.cz/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5) </a:t>
            </a:r>
            <a:r>
              <a:rPr lang="cs-CZ" sz="1600" dirty="0" smtClean="0">
                <a:hlinkClick r:id="rId3"/>
              </a:rPr>
              <a:t>http://flora-</a:t>
            </a:r>
            <a:r>
              <a:rPr lang="cs-CZ" sz="1600" dirty="0" err="1" smtClean="0">
                <a:hlinkClick r:id="rId3"/>
              </a:rPr>
              <a:t>and</a:t>
            </a:r>
            <a:r>
              <a:rPr lang="cs-CZ" sz="1600" dirty="0" smtClean="0">
                <a:hlinkClick r:id="rId3"/>
              </a:rPr>
              <a:t>-fauna.blog.</a:t>
            </a:r>
            <a:r>
              <a:rPr lang="cs-CZ" sz="1600" dirty="0" err="1" smtClean="0">
                <a:hlinkClick r:id="rId3"/>
              </a:rPr>
              <a:t>cz</a:t>
            </a:r>
            <a:r>
              <a:rPr lang="cs-CZ" sz="1600" dirty="0" smtClean="0">
                <a:hlinkClick r:id="rId3"/>
              </a:rPr>
              <a:t>/1211/stavba-</a:t>
            </a:r>
            <a:r>
              <a:rPr lang="cs-CZ" sz="1600" dirty="0" err="1" smtClean="0">
                <a:hlinkClick r:id="rId3"/>
              </a:rPr>
              <a:t>tela</a:t>
            </a:r>
            <a:r>
              <a:rPr lang="cs-CZ" sz="1600" dirty="0" smtClean="0">
                <a:hlinkClick r:id="rId3"/>
              </a:rPr>
              <a:t>-rostlin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2) </a:t>
            </a:r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preschoolexpress.com</a:t>
            </a:r>
            <a:r>
              <a:rPr lang="cs-CZ" sz="1600" dirty="0" smtClean="0">
                <a:hlinkClick r:id="rId4"/>
              </a:rPr>
              <a:t>/story-station10/</a:t>
            </a:r>
            <a:r>
              <a:rPr lang="cs-CZ" sz="1600" dirty="0" err="1" smtClean="0">
                <a:hlinkClick r:id="rId4"/>
              </a:rPr>
              <a:t>the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old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apple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tree</a:t>
            </a:r>
            <a:r>
              <a:rPr lang="cs-CZ" sz="1600" dirty="0" smtClean="0">
                <a:hlinkClick r:id="rId4"/>
              </a:rPr>
              <a:t>-august.</a:t>
            </a:r>
            <a:r>
              <a:rPr lang="cs-CZ" sz="1600" dirty="0" err="1" smtClean="0">
                <a:hlinkClick r:id="rId4"/>
              </a:rPr>
              <a:t>shtml</a:t>
            </a:r>
            <a:r>
              <a:rPr lang="cs-CZ" sz="1600" dirty="0" smtClean="0"/>
              <a:t>                  (29. 12. 2012)</a:t>
            </a:r>
          </a:p>
          <a:p>
            <a:r>
              <a:rPr lang="cs-CZ" sz="1600" dirty="0" smtClean="0"/>
              <a:t>4) </a:t>
            </a:r>
            <a:r>
              <a:rPr lang="cs-CZ" sz="1600" dirty="0" smtClean="0">
                <a:hlinkClick r:id="rId5"/>
              </a:rPr>
              <a:t>http://cs.wikipedia.org/wiki/Kopretina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7) </a:t>
            </a:r>
            <a:r>
              <a:rPr lang="cs-CZ" sz="1600" dirty="0" smtClean="0">
                <a:hlinkClick r:id="rId6"/>
              </a:rPr>
              <a:t>http://leccos.</a:t>
            </a:r>
            <a:r>
              <a:rPr lang="cs-CZ" sz="1600" dirty="0" err="1" smtClean="0">
                <a:hlinkClick r:id="rId6"/>
              </a:rPr>
              <a:t>com</a:t>
            </a:r>
            <a:r>
              <a:rPr lang="cs-CZ" sz="1600" dirty="0" smtClean="0">
                <a:hlinkClick r:id="rId6"/>
              </a:rPr>
              <a:t>/index.</a:t>
            </a:r>
            <a:r>
              <a:rPr lang="cs-CZ" sz="1600" dirty="0" err="1" smtClean="0">
                <a:hlinkClick r:id="rId6"/>
              </a:rPr>
              <a:t>php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clanky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koren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11) </a:t>
            </a:r>
            <a:r>
              <a:rPr lang="cs-CZ" sz="1600" dirty="0" smtClean="0">
                <a:hlinkClick r:id="rId7"/>
              </a:rPr>
              <a:t>http://www.</a:t>
            </a:r>
            <a:r>
              <a:rPr lang="cs-CZ" sz="1600" dirty="0" err="1" smtClean="0">
                <a:hlinkClick r:id="rId7"/>
              </a:rPr>
              <a:t>dreviny</a:t>
            </a:r>
            <a:r>
              <a:rPr lang="cs-CZ" sz="1600" dirty="0" smtClean="0">
                <a:hlinkClick r:id="rId7"/>
              </a:rPr>
              <a:t>-</a:t>
            </a:r>
            <a:r>
              <a:rPr lang="cs-CZ" sz="1600" dirty="0" err="1" smtClean="0">
                <a:hlinkClick r:id="rId7"/>
              </a:rPr>
              <a:t>okrasne.cz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listnace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reva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12) </a:t>
            </a:r>
            <a:r>
              <a:rPr lang="cs-CZ" sz="1600" dirty="0" smtClean="0">
                <a:hlinkClick r:id="rId8"/>
              </a:rPr>
              <a:t>http://vademecum-zdravi.cz/andelika-lekarska-archangelica-officinalis/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9) </a:t>
            </a:r>
            <a:r>
              <a:rPr lang="cs-CZ" sz="1600" dirty="0" smtClean="0">
                <a:hlinkClick r:id="rId9"/>
              </a:rPr>
              <a:t>http://web2.mendelu.cz/</a:t>
            </a:r>
            <a:r>
              <a:rPr lang="cs-CZ" sz="1600" dirty="0" err="1" smtClean="0">
                <a:hlinkClick r:id="rId9"/>
              </a:rPr>
              <a:t>af</a:t>
            </a:r>
            <a:r>
              <a:rPr lang="cs-CZ" sz="1600" dirty="0" smtClean="0">
                <a:hlinkClick r:id="rId9"/>
              </a:rPr>
              <a:t>_211_</a:t>
            </a:r>
            <a:r>
              <a:rPr lang="cs-CZ" sz="1600" dirty="0" err="1" smtClean="0">
                <a:hlinkClick r:id="rId9"/>
              </a:rPr>
              <a:t>multitext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obecna</a:t>
            </a:r>
            <a:r>
              <a:rPr lang="cs-CZ" sz="1600" dirty="0" smtClean="0">
                <a:hlinkClick r:id="rId9"/>
              </a:rPr>
              <a:t>_botanika/texty-organologie-</a:t>
            </a:r>
            <a:r>
              <a:rPr lang="cs-CZ" sz="1600" dirty="0" err="1" smtClean="0">
                <a:hlinkClick r:id="rId9"/>
              </a:rPr>
              <a:t>koren.html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10, 13) </a:t>
            </a:r>
            <a:r>
              <a:rPr lang="cs-CZ" sz="1600" dirty="0" smtClean="0">
                <a:hlinkClick r:id="rId10"/>
              </a:rPr>
              <a:t>http://www.</a:t>
            </a:r>
            <a:r>
              <a:rPr lang="cs-CZ" sz="1600" dirty="0" err="1" smtClean="0">
                <a:hlinkClick r:id="rId10"/>
              </a:rPr>
              <a:t>receptyonline.cz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korenova</a:t>
            </a:r>
            <a:r>
              <a:rPr lang="cs-CZ" sz="1600" dirty="0" smtClean="0">
                <a:hlinkClick r:id="rId10"/>
              </a:rPr>
              <a:t>-</a:t>
            </a:r>
            <a:r>
              <a:rPr lang="cs-CZ" sz="1600" dirty="0" err="1" smtClean="0">
                <a:hlinkClick r:id="rId10"/>
              </a:rPr>
              <a:t>petrzel</a:t>
            </a:r>
            <a:r>
              <a:rPr lang="cs-CZ" sz="1600" dirty="0" smtClean="0">
                <a:hlinkClick r:id="rId10"/>
              </a:rPr>
              <a:t>--1451.html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15) </a:t>
            </a:r>
            <a:r>
              <a:rPr lang="cs-CZ" sz="1600" dirty="0" smtClean="0">
                <a:hlinkClick r:id="rId11"/>
              </a:rPr>
              <a:t>http://www.</a:t>
            </a:r>
            <a:r>
              <a:rPr lang="cs-CZ" sz="1600" dirty="0" err="1" smtClean="0">
                <a:hlinkClick r:id="rId11"/>
              </a:rPr>
              <a:t>freevectors.net</a:t>
            </a:r>
            <a:r>
              <a:rPr lang="cs-CZ" sz="1600" dirty="0" smtClean="0">
                <a:hlinkClick r:id="rId11"/>
              </a:rPr>
              <a:t>/</a:t>
            </a:r>
            <a:r>
              <a:rPr lang="cs-CZ" sz="1600" dirty="0" err="1" smtClean="0">
                <a:hlinkClick r:id="rId11"/>
              </a:rPr>
              <a:t>details</a:t>
            </a:r>
            <a:r>
              <a:rPr lang="cs-CZ" sz="1600" dirty="0" smtClean="0">
                <a:hlinkClick r:id="rId11"/>
              </a:rPr>
              <a:t>/</a:t>
            </a:r>
            <a:r>
              <a:rPr lang="cs-CZ" sz="1600" dirty="0" err="1" smtClean="0">
                <a:hlinkClick r:id="rId11"/>
              </a:rPr>
              <a:t>Bamboo</a:t>
            </a:r>
            <a:r>
              <a:rPr lang="cs-CZ" sz="1600" dirty="0" smtClean="0">
                <a:hlinkClick r:id="rId11"/>
              </a:rPr>
              <a:t>+</a:t>
            </a:r>
            <a:r>
              <a:rPr lang="cs-CZ" sz="1600" dirty="0" err="1" smtClean="0">
                <a:hlinkClick r:id="rId11"/>
              </a:rPr>
              <a:t>Stalk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6) </a:t>
            </a:r>
            <a:r>
              <a:rPr lang="cs-CZ" sz="1600" dirty="0" smtClean="0">
                <a:hlinkClick r:id="rId12"/>
              </a:rPr>
              <a:t>http://skolakov3a.sweb.cz/PRVOUKA/rostliny2/stonky.</a:t>
            </a:r>
            <a:r>
              <a:rPr lang="cs-CZ" sz="1600" dirty="0" err="1" smtClean="0">
                <a:hlinkClick r:id="rId12"/>
              </a:rPr>
              <a:t>htm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19) </a:t>
            </a:r>
            <a:r>
              <a:rPr lang="cs-CZ" sz="1600" dirty="0" smtClean="0">
                <a:hlinkClick r:id="rId13"/>
              </a:rPr>
              <a:t>http://www.</a:t>
            </a:r>
            <a:r>
              <a:rPr lang="cs-CZ" sz="1600" dirty="0" err="1" smtClean="0">
                <a:hlinkClick r:id="rId13"/>
              </a:rPr>
              <a:t>pixmac.cz</a:t>
            </a:r>
            <a:r>
              <a:rPr lang="cs-CZ" sz="1600" dirty="0" smtClean="0">
                <a:hlinkClick r:id="rId13"/>
              </a:rPr>
              <a:t>/fotka/stonek+r%C5%AF%C5%</a:t>
            </a:r>
            <a:r>
              <a:rPr lang="cs-CZ" sz="1600" dirty="0" err="1" smtClean="0">
                <a:hlinkClick r:id="rId13"/>
              </a:rPr>
              <a:t>BEe</a:t>
            </a:r>
            <a:r>
              <a:rPr lang="cs-CZ" sz="1600" dirty="0" smtClean="0">
                <a:hlinkClick r:id="rId13"/>
              </a:rPr>
              <a:t>+s+trny/000079896249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20) </a:t>
            </a:r>
            <a:r>
              <a:rPr lang="cs-CZ" sz="1600" dirty="0" smtClean="0">
                <a:hlinkClick r:id="rId14"/>
              </a:rPr>
              <a:t>http://cs.wikipedia.org/wiki/List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22, 23) </a:t>
            </a:r>
            <a:r>
              <a:rPr lang="cs-CZ" sz="1600" dirty="0" smtClean="0">
                <a:hlinkClick r:id="rId15"/>
              </a:rPr>
              <a:t>http://en.wikipedia.org/wiki/Leaf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17) </a:t>
            </a:r>
            <a:r>
              <a:rPr lang="cs-CZ" sz="1600" dirty="0" smtClean="0">
                <a:hlinkClick r:id="rId16"/>
              </a:rPr>
              <a:t>http://www.</a:t>
            </a:r>
            <a:r>
              <a:rPr lang="cs-CZ" sz="1600" dirty="0" err="1" smtClean="0">
                <a:hlinkClick r:id="rId16"/>
              </a:rPr>
              <a:t>naturfoto.cz</a:t>
            </a:r>
            <a:r>
              <a:rPr lang="cs-CZ" sz="1600" dirty="0" smtClean="0">
                <a:hlinkClick r:id="rId16"/>
              </a:rPr>
              <a:t>/</a:t>
            </a:r>
            <a:r>
              <a:rPr lang="cs-CZ" sz="1600" dirty="0" err="1" smtClean="0">
                <a:hlinkClick r:id="rId16"/>
              </a:rPr>
              <a:t>pomnenka</a:t>
            </a:r>
            <a:r>
              <a:rPr lang="cs-CZ" sz="1600" dirty="0" smtClean="0">
                <a:hlinkClick r:id="rId16"/>
              </a:rPr>
              <a:t>-</a:t>
            </a:r>
            <a:r>
              <a:rPr lang="cs-CZ" sz="1600" dirty="0" err="1" smtClean="0">
                <a:hlinkClick r:id="rId16"/>
              </a:rPr>
              <a:t>uzkolista</a:t>
            </a:r>
            <a:r>
              <a:rPr lang="cs-CZ" sz="1600" smtClean="0">
                <a:hlinkClick r:id="rId16"/>
              </a:rPr>
              <a:t>-fotografie-8423.html</a:t>
            </a:r>
            <a:r>
              <a:rPr lang="cs-CZ" sz="1600" smtClean="0"/>
              <a:t> (29</a:t>
            </a:r>
            <a:r>
              <a:rPr lang="cs-CZ" sz="1600" dirty="0" smtClean="0"/>
              <a:t>. 12. 2012)</a:t>
            </a:r>
          </a:p>
          <a:p>
            <a:r>
              <a:rPr lang="cs-CZ" sz="1600" dirty="0" smtClean="0"/>
              <a:t> </a:t>
            </a:r>
          </a:p>
          <a:p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600" dirty="0" smtClean="0"/>
              <a:t>21)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novaline.cz</a:t>
            </a:r>
            <a:r>
              <a:rPr lang="cs-CZ" sz="1600" dirty="0" smtClean="0">
                <a:hlinkClick r:id="rId2"/>
              </a:rPr>
              <a:t>/index.</a:t>
            </a:r>
            <a:r>
              <a:rPr lang="cs-CZ" sz="1600" dirty="0" err="1" smtClean="0">
                <a:hlinkClick r:id="rId2"/>
              </a:rPr>
              <a:t>php</a:t>
            </a:r>
            <a:r>
              <a:rPr lang="cs-CZ" sz="1600" dirty="0" smtClean="0">
                <a:hlinkClick r:id="rId2"/>
              </a:rPr>
              <a:t>?</a:t>
            </a:r>
            <a:r>
              <a:rPr lang="cs-CZ" sz="1600" dirty="0" err="1" smtClean="0">
                <a:hlinkClick r:id="rId2"/>
              </a:rPr>
              <a:t>seo</a:t>
            </a:r>
            <a:r>
              <a:rPr lang="cs-CZ" sz="1600" dirty="0" smtClean="0">
                <a:hlinkClick r:id="rId2"/>
              </a:rPr>
              <a:t>=umele-</a:t>
            </a:r>
            <a:r>
              <a:rPr lang="cs-CZ" sz="1600" dirty="0" err="1" smtClean="0">
                <a:hlinkClick r:id="rId2"/>
              </a:rPr>
              <a:t>kvetiny</a:t>
            </a:r>
            <a:r>
              <a:rPr lang="cs-CZ" sz="1600" dirty="0" smtClean="0">
                <a:hlinkClick r:id="rId2"/>
              </a:rPr>
              <a:t>&amp;</a:t>
            </a:r>
            <a:r>
              <a:rPr lang="cs-CZ" sz="1600" dirty="0" err="1" smtClean="0">
                <a:hlinkClick r:id="rId2"/>
              </a:rPr>
              <a:t>page</a:t>
            </a:r>
            <a:r>
              <a:rPr lang="cs-CZ" sz="1600" dirty="0" smtClean="0">
                <a:hlinkClick r:id="rId2"/>
              </a:rPr>
              <a:t>=5&amp;</a:t>
            </a:r>
            <a:r>
              <a:rPr lang="cs-CZ" sz="1600" dirty="0" err="1" smtClean="0">
                <a:hlinkClick r:id="rId2"/>
              </a:rPr>
              <a:t>pages</a:t>
            </a:r>
            <a:r>
              <a:rPr lang="cs-CZ" sz="1600" dirty="0" smtClean="0">
                <a:hlinkClick r:id="rId2"/>
              </a:rPr>
              <a:t>=204&amp;detail=1307</a:t>
            </a:r>
            <a:r>
              <a:rPr lang="cs-CZ" sz="1600" dirty="0" smtClean="0"/>
              <a:t> (29. 12. 2012) </a:t>
            </a:r>
          </a:p>
          <a:p>
            <a:r>
              <a:rPr lang="cs-CZ" sz="1600" dirty="0" smtClean="0"/>
              <a:t>28) </a:t>
            </a:r>
            <a:r>
              <a:rPr lang="cs-CZ" sz="1600" u="sng" dirty="0" smtClean="0">
                <a:solidFill>
                  <a:schemeClr val="tx2"/>
                </a:solidFill>
              </a:rPr>
              <a:t>http://cs.wikipedia.org/wiki/Soubor:Sedmikr%C3%A1ska_%28Bellis_L%29_</a:t>
            </a:r>
          </a:p>
          <a:p>
            <a:r>
              <a:rPr lang="cs-CZ" sz="1600" u="sng" dirty="0" smtClean="0">
                <a:solidFill>
                  <a:schemeClr val="tx2"/>
                </a:solidFill>
              </a:rPr>
              <a:t>_kv%C4%9Bt_%28bo%C4%8Dn%C3%AD_pohled%29.jpg </a:t>
            </a:r>
            <a:r>
              <a:rPr lang="cs-CZ" sz="1600" dirty="0" smtClean="0"/>
              <a:t>(29. 12. 2012)</a:t>
            </a:r>
          </a:p>
          <a:p>
            <a:r>
              <a:rPr lang="cs-CZ" sz="1600" dirty="0" smtClean="0"/>
              <a:t>27) </a:t>
            </a:r>
            <a:r>
              <a:rPr lang="cs-CZ" sz="1600" dirty="0" smtClean="0">
                <a:hlinkClick r:id="rId3"/>
              </a:rPr>
              <a:t>http://pajenka.svetu.cz/4441-kvet-ruze.html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26) </a:t>
            </a:r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wallpaper.cz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priroda</a:t>
            </a:r>
            <a:r>
              <a:rPr lang="cs-CZ" sz="1600" dirty="0" smtClean="0">
                <a:hlinkClick r:id="rId4"/>
              </a:rPr>
              <a:t>/flora/kvety1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25) </a:t>
            </a:r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novaline.cz</a:t>
            </a:r>
            <a:r>
              <a:rPr lang="cs-CZ" sz="1600" dirty="0" smtClean="0">
                <a:hlinkClick r:id="rId5"/>
              </a:rPr>
              <a:t>/index.</a:t>
            </a:r>
            <a:r>
              <a:rPr lang="cs-CZ" sz="1600" dirty="0" err="1" smtClean="0">
                <a:hlinkClick r:id="rId5"/>
              </a:rPr>
              <a:t>php</a:t>
            </a:r>
            <a:r>
              <a:rPr lang="cs-CZ" sz="1600" dirty="0" smtClean="0">
                <a:hlinkClick r:id="rId5"/>
              </a:rPr>
              <a:t>?</a:t>
            </a:r>
            <a:r>
              <a:rPr lang="cs-CZ" sz="1600" dirty="0" err="1" smtClean="0">
                <a:hlinkClick r:id="rId5"/>
              </a:rPr>
              <a:t>page</a:t>
            </a:r>
            <a:r>
              <a:rPr lang="cs-CZ" sz="1600" dirty="0" smtClean="0">
                <a:hlinkClick r:id="rId5"/>
              </a:rPr>
              <a:t>=5&amp;</a:t>
            </a:r>
            <a:r>
              <a:rPr lang="cs-CZ" sz="1600" dirty="0" err="1" smtClean="0">
                <a:hlinkClick r:id="rId5"/>
              </a:rPr>
              <a:t>seo</a:t>
            </a:r>
            <a:r>
              <a:rPr lang="cs-CZ" sz="1600" dirty="0" smtClean="0">
                <a:hlinkClick r:id="rId5"/>
              </a:rPr>
              <a:t>=</a:t>
            </a:r>
            <a:r>
              <a:rPr lang="cs-CZ" sz="1600" dirty="0" err="1" smtClean="0">
                <a:hlinkClick r:id="rId5"/>
              </a:rPr>
              <a:t>tulipan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kvet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fialovy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smtClean="0">
                <a:solidFill>
                  <a:schemeClr val="tx2"/>
                </a:solidFill>
                <a:hlinkClick r:id="rId5"/>
              </a:rPr>
              <a:t>40cm&amp;detail=183</a:t>
            </a:r>
            <a:r>
              <a:rPr lang="cs-CZ" sz="1600" dirty="0" smtClean="0">
                <a:solidFill>
                  <a:schemeClr val="tx2"/>
                </a:solidFill>
              </a:rPr>
              <a:t>9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24) </a:t>
            </a:r>
            <a:r>
              <a:rPr lang="cs-CZ" sz="1600" dirty="0" smtClean="0">
                <a:hlinkClick r:id="rId6"/>
              </a:rPr>
              <a:t>http://pietruchova.blog.sme.sk/c/161711/Tatranske-leto.html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29) </a:t>
            </a:r>
            <a:r>
              <a:rPr lang="cs-CZ" sz="1600" dirty="0" smtClean="0">
                <a:hlinkClick r:id="rId7"/>
              </a:rPr>
              <a:t>http://cs.wikipedia.org/wiki/Soubor:Fruit_Stall_in_Barcelona_Market.jpg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34) </a:t>
            </a:r>
            <a:r>
              <a:rPr lang="cs-CZ" sz="1600" dirty="0" smtClean="0">
                <a:hlinkClick r:id="rId8"/>
              </a:rPr>
              <a:t>http://www.</a:t>
            </a:r>
            <a:r>
              <a:rPr lang="cs-CZ" sz="1600" dirty="0" err="1" smtClean="0">
                <a:hlinkClick r:id="rId8"/>
              </a:rPr>
              <a:t>zahradnicentra.eu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vysadte</a:t>
            </a:r>
            <a:r>
              <a:rPr lang="cs-CZ" sz="1600" dirty="0" smtClean="0">
                <a:hlinkClick r:id="rId8"/>
              </a:rPr>
              <a:t>-si-</a:t>
            </a:r>
            <a:r>
              <a:rPr lang="cs-CZ" sz="1600" dirty="0" err="1" smtClean="0">
                <a:hlinkClick r:id="rId8"/>
              </a:rPr>
              <a:t>merunky</a:t>
            </a:r>
            <a:r>
              <a:rPr lang="cs-CZ" sz="1600" dirty="0" smtClean="0">
                <a:hlinkClick r:id="rId8"/>
              </a:rPr>
              <a:t>-a-</a:t>
            </a:r>
            <a:r>
              <a:rPr lang="cs-CZ" sz="1600" dirty="0" err="1" smtClean="0">
                <a:hlinkClick r:id="rId8"/>
              </a:rPr>
              <a:t>broskvone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31, 32, 33) </a:t>
            </a:r>
            <a:r>
              <a:rPr lang="cs-CZ" sz="1600" dirty="0" smtClean="0">
                <a:hlinkClick r:id="rId9"/>
              </a:rPr>
              <a:t>http://www.</a:t>
            </a:r>
            <a:r>
              <a:rPr lang="cs-CZ" sz="1600" dirty="0" err="1" smtClean="0">
                <a:hlinkClick r:id="rId9"/>
              </a:rPr>
              <a:t>cajovydum.cz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peruanskebyliny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eshop</a:t>
            </a:r>
            <a:r>
              <a:rPr lang="cs-CZ" sz="1600" dirty="0" smtClean="0">
                <a:hlinkClick r:id="rId9"/>
              </a:rPr>
              <a:t>/8-1-PERUANSKE-BYLINY-A-SPECIALITY/965-2-</a:t>
            </a:r>
            <a:r>
              <a:rPr lang="cs-CZ" sz="1600" dirty="0" err="1" smtClean="0">
                <a:hlinkClick r:id="rId9"/>
              </a:rPr>
              <a:t>Suche</a:t>
            </a:r>
            <a:r>
              <a:rPr lang="cs-CZ" sz="1600" dirty="0" smtClean="0">
                <a:hlinkClick r:id="rId9"/>
              </a:rPr>
              <a:t>-plody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8) </a:t>
            </a:r>
            <a:r>
              <a:rPr lang="cs-CZ" sz="1600" u="sng" dirty="0" smtClean="0">
                <a:solidFill>
                  <a:schemeClr val="tx2"/>
                </a:solidFill>
              </a:rPr>
              <a:t>http://www.</a:t>
            </a:r>
            <a:r>
              <a:rPr lang="cs-CZ" sz="1600" u="sng" dirty="0" err="1" smtClean="0">
                <a:solidFill>
                  <a:schemeClr val="tx2"/>
                </a:solidFill>
              </a:rPr>
              <a:t>google.cz</a:t>
            </a:r>
            <a:r>
              <a:rPr lang="cs-CZ" sz="1600" u="sng" dirty="0" smtClean="0">
                <a:solidFill>
                  <a:schemeClr val="tx2"/>
                </a:solidFill>
              </a:rPr>
              <a:t>/</a:t>
            </a:r>
            <a:r>
              <a:rPr lang="cs-CZ" sz="1600" u="sng" dirty="0" err="1" smtClean="0">
                <a:solidFill>
                  <a:schemeClr val="tx2"/>
                </a:solidFill>
              </a:rPr>
              <a:t>imgres</a:t>
            </a:r>
            <a:r>
              <a:rPr lang="cs-CZ" sz="1600" u="sng" dirty="0" smtClean="0">
                <a:solidFill>
                  <a:schemeClr val="tx2"/>
                </a:solidFill>
              </a:rPr>
              <a:t>?</a:t>
            </a:r>
            <a:r>
              <a:rPr lang="cs-CZ" sz="1600" u="sng" dirty="0" err="1" smtClean="0">
                <a:solidFill>
                  <a:schemeClr val="tx2"/>
                </a:solidFill>
              </a:rPr>
              <a:t>hl</a:t>
            </a:r>
            <a:r>
              <a:rPr lang="cs-CZ" sz="1600" u="sng" dirty="0" smtClean="0">
                <a:solidFill>
                  <a:schemeClr val="tx2"/>
                </a:solidFill>
              </a:rPr>
              <a:t>=</a:t>
            </a:r>
            <a:r>
              <a:rPr lang="cs-CZ" sz="1600" u="sng" dirty="0" err="1" smtClean="0">
                <a:solidFill>
                  <a:schemeClr val="tx2"/>
                </a:solidFill>
              </a:rPr>
              <a:t>cs</a:t>
            </a:r>
            <a:r>
              <a:rPr lang="cs-CZ" sz="1600" u="sng" dirty="0" smtClean="0">
                <a:solidFill>
                  <a:schemeClr val="tx2"/>
                </a:solidFill>
              </a:rPr>
              <a:t>&amp;</a:t>
            </a:r>
            <a:r>
              <a:rPr lang="cs-CZ" sz="1600" u="sng" dirty="0" err="1" smtClean="0">
                <a:solidFill>
                  <a:schemeClr val="tx2"/>
                </a:solidFill>
              </a:rPr>
              <a:t>client</a:t>
            </a:r>
            <a:r>
              <a:rPr lang="cs-CZ" sz="1600" u="sng" dirty="0" smtClean="0">
                <a:solidFill>
                  <a:schemeClr val="tx2"/>
                </a:solidFill>
              </a:rPr>
              <a:t>=</a:t>
            </a:r>
            <a:r>
              <a:rPr lang="cs-CZ" sz="1600" u="sng" dirty="0" err="1" smtClean="0">
                <a:solidFill>
                  <a:schemeClr val="tx2"/>
                </a:solidFill>
              </a:rPr>
              <a:t>firefox</a:t>
            </a:r>
            <a:r>
              <a:rPr lang="cs-CZ" sz="1600" u="sng" dirty="0" smtClean="0">
                <a:solidFill>
                  <a:schemeClr val="tx2"/>
                </a:solidFill>
              </a:rPr>
              <a:t>-a&amp;</a:t>
            </a:r>
            <a:r>
              <a:rPr lang="cs-CZ" sz="1600" u="sng" dirty="0" err="1" smtClean="0">
                <a:solidFill>
                  <a:schemeClr val="tx2"/>
                </a:solidFill>
              </a:rPr>
              <a:t>hs</a:t>
            </a:r>
            <a:r>
              <a:rPr lang="cs-CZ" sz="1600" u="sng" dirty="0" smtClean="0">
                <a:solidFill>
                  <a:schemeClr val="tx2"/>
                </a:solidFill>
              </a:rPr>
              <a:t>=k3Z&amp;</a:t>
            </a:r>
            <a:r>
              <a:rPr lang="cs-CZ" sz="1600" u="sng" dirty="0" err="1" smtClean="0">
                <a:solidFill>
                  <a:schemeClr val="tx2"/>
                </a:solidFill>
              </a:rPr>
              <a:t>sa</a:t>
            </a:r>
            <a:r>
              <a:rPr lang="cs-CZ" sz="1600" u="sng" dirty="0" smtClean="0">
                <a:solidFill>
                  <a:schemeClr val="tx2"/>
                </a:solidFill>
              </a:rPr>
              <a:t>=X&amp;</a:t>
            </a:r>
            <a:r>
              <a:rPr lang="cs-CZ" sz="1600" u="sng" dirty="0" err="1" smtClean="0">
                <a:solidFill>
                  <a:schemeClr val="tx2"/>
                </a:solidFill>
              </a:rPr>
              <a:t>tbo</a:t>
            </a:r>
            <a:r>
              <a:rPr lang="cs-CZ" sz="1600" u="sng" dirty="0" smtClean="0">
                <a:solidFill>
                  <a:schemeClr val="tx2"/>
                </a:solidFill>
              </a:rPr>
              <a:t>=d&amp;</a:t>
            </a:r>
            <a:r>
              <a:rPr lang="cs-CZ" sz="1600" u="sng" dirty="0" err="1" smtClean="0">
                <a:solidFill>
                  <a:schemeClr val="tx2"/>
                </a:solidFill>
              </a:rPr>
              <a:t>rls</a:t>
            </a:r>
            <a:r>
              <a:rPr lang="cs-CZ" sz="1600" u="sng" dirty="0" smtClean="0">
                <a:solidFill>
                  <a:schemeClr val="tx2"/>
                </a:solidFill>
              </a:rPr>
              <a:t>=</a:t>
            </a:r>
            <a:r>
              <a:rPr lang="cs-CZ" sz="1600" u="sng" dirty="0" err="1" smtClean="0">
                <a:solidFill>
                  <a:schemeClr val="tx2"/>
                </a:solidFill>
              </a:rPr>
              <a:t>org.mozilla</a:t>
            </a:r>
            <a:r>
              <a:rPr lang="cs-CZ" sz="1600" u="sng" dirty="0" smtClean="0">
                <a:solidFill>
                  <a:schemeClr val="tx2"/>
                </a:solidFill>
              </a:rPr>
              <a:t>:</a:t>
            </a:r>
            <a:r>
              <a:rPr lang="cs-CZ" sz="1600" u="sng" dirty="0" err="1" smtClean="0">
                <a:solidFill>
                  <a:schemeClr val="tx2"/>
                </a:solidFill>
              </a:rPr>
              <a:t>cs</a:t>
            </a:r>
            <a:r>
              <a:rPr lang="cs-CZ" sz="1600" u="sng" dirty="0" smtClean="0">
                <a:solidFill>
                  <a:schemeClr val="tx2"/>
                </a:solidFill>
              </a:rPr>
              <a:t>:</a:t>
            </a:r>
            <a:r>
              <a:rPr lang="cs-CZ" sz="1600" u="sng" dirty="0" err="1" smtClean="0">
                <a:solidFill>
                  <a:schemeClr val="tx2"/>
                </a:solidFill>
              </a:rPr>
              <a:t>official</a:t>
            </a:r>
            <a:r>
              <a:rPr lang="cs-CZ" sz="1600" u="sng" dirty="0" smtClean="0">
                <a:solidFill>
                  <a:schemeClr val="tx2"/>
                </a:solidFill>
              </a:rPr>
              <a:t>&amp;</a:t>
            </a:r>
            <a:r>
              <a:rPr lang="cs-CZ" sz="1600" u="sng" dirty="0" err="1" smtClean="0">
                <a:solidFill>
                  <a:schemeClr val="tx2"/>
                </a:solidFill>
              </a:rPr>
              <a:t>channel</a:t>
            </a:r>
            <a:r>
              <a:rPr lang="cs-CZ" sz="1600" u="sng" dirty="0" smtClean="0">
                <a:solidFill>
                  <a:schemeClr val="tx2"/>
                </a:solidFill>
              </a:rPr>
              <a:t>=</a:t>
            </a:r>
            <a:r>
              <a:rPr lang="cs-CZ" sz="1600" u="sng" dirty="0" err="1" smtClean="0">
                <a:solidFill>
                  <a:schemeClr val="tx2"/>
                </a:solidFill>
              </a:rPr>
              <a:t>np</a:t>
            </a:r>
            <a:r>
              <a:rPr lang="cs-CZ" sz="1600" u="sng" dirty="0" smtClean="0">
                <a:solidFill>
                  <a:schemeClr val="tx2"/>
                </a:solidFill>
              </a:rPr>
              <a:t>&amp;</a:t>
            </a:r>
            <a:r>
              <a:rPr lang="cs-CZ" sz="1600" u="sng" dirty="0" err="1" smtClean="0">
                <a:solidFill>
                  <a:schemeClr val="tx2"/>
                </a:solidFill>
              </a:rPr>
              <a:t>biw</a:t>
            </a:r>
            <a:r>
              <a:rPr lang="cs-CZ" sz="1600" u="sng" dirty="0" smtClean="0">
                <a:solidFill>
                  <a:schemeClr val="tx2"/>
                </a:solidFill>
              </a:rPr>
              <a:t>=1252&amp;</a:t>
            </a:r>
            <a:r>
              <a:rPr lang="cs-CZ" sz="1600" u="sng" dirty="0" err="1" smtClean="0">
                <a:solidFill>
                  <a:schemeClr val="tx2"/>
                </a:solidFill>
              </a:rPr>
              <a:t>bih</a:t>
            </a:r>
            <a:r>
              <a:rPr lang="cs-CZ" sz="1600" u="sng" dirty="0" smtClean="0">
                <a:solidFill>
                  <a:schemeClr val="tx2"/>
                </a:solidFill>
              </a:rPr>
              <a:t>=583&amp;</a:t>
            </a:r>
            <a:r>
              <a:rPr lang="cs-CZ" sz="1600" u="sng" dirty="0" err="1" smtClean="0">
                <a:solidFill>
                  <a:schemeClr val="tx2"/>
                </a:solidFill>
              </a:rPr>
              <a:t>tbm</a:t>
            </a:r>
            <a:r>
              <a:rPr lang="cs-CZ" sz="1600" u="sng" dirty="0" smtClean="0">
                <a:solidFill>
                  <a:schemeClr val="tx2"/>
                </a:solidFill>
              </a:rPr>
              <a:t>=</a:t>
            </a:r>
            <a:r>
              <a:rPr lang="cs-CZ" sz="1600" u="sng" dirty="0" err="1" smtClean="0">
                <a:solidFill>
                  <a:schemeClr val="tx2"/>
                </a:solidFill>
              </a:rPr>
              <a:t>isch</a:t>
            </a:r>
            <a:r>
              <a:rPr lang="cs-CZ" sz="1600" u="sng" dirty="0" smtClean="0">
                <a:solidFill>
                  <a:schemeClr val="tx2"/>
                </a:solidFill>
              </a:rPr>
              <a:t>&amp;</a:t>
            </a:r>
            <a:r>
              <a:rPr lang="cs-CZ" sz="1600" u="sng" dirty="0" err="1" smtClean="0">
                <a:solidFill>
                  <a:schemeClr val="tx2"/>
                </a:solidFill>
              </a:rPr>
              <a:t>tbnid</a:t>
            </a:r>
            <a:r>
              <a:rPr lang="cs-CZ" sz="1600" u="sng" dirty="0" smtClean="0">
                <a:solidFill>
                  <a:schemeClr val="tx2"/>
                </a:solidFill>
              </a:rPr>
              <a:t>=cV2nyqrnMZ9M7M:&amp;</a:t>
            </a:r>
            <a:r>
              <a:rPr lang="cs-CZ" sz="1600" u="sng" dirty="0" err="1" smtClean="0">
                <a:solidFill>
                  <a:schemeClr val="tx2"/>
                </a:solidFill>
              </a:rPr>
              <a:t>imgrefurl</a:t>
            </a:r>
            <a:r>
              <a:rPr lang="cs-CZ" sz="1600" u="sng" dirty="0" smtClean="0">
                <a:solidFill>
                  <a:schemeClr val="tx2"/>
                </a:solidFill>
              </a:rPr>
              <a:t>=http://dumy.</a:t>
            </a:r>
            <a:r>
              <a:rPr lang="cs-CZ" sz="1600" u="sng" dirty="0" err="1" smtClean="0">
                <a:solidFill>
                  <a:schemeClr val="tx2"/>
                </a:solidFill>
              </a:rPr>
              <a:t>cz</a:t>
            </a:r>
            <a:r>
              <a:rPr lang="cs-CZ" sz="1600" u="sng" dirty="0" smtClean="0">
                <a:solidFill>
                  <a:schemeClr val="tx2"/>
                </a:solidFill>
              </a:rPr>
              <a:t>/</a:t>
            </a:r>
            <a:r>
              <a:rPr lang="cs-CZ" sz="1600" u="sng" dirty="0" err="1" smtClean="0">
                <a:solidFill>
                  <a:schemeClr val="tx2"/>
                </a:solidFill>
              </a:rPr>
              <a:t>materialy</a:t>
            </a:r>
            <a:r>
              <a:rPr lang="cs-CZ" sz="1600" u="sng" dirty="0" smtClean="0">
                <a:solidFill>
                  <a:schemeClr val="tx2"/>
                </a:solidFill>
              </a:rPr>
              <a:t>/</a:t>
            </a:r>
            <a:r>
              <a:rPr lang="cs-CZ" sz="1600" u="sng" dirty="0" err="1" smtClean="0">
                <a:solidFill>
                  <a:schemeClr val="tx2"/>
                </a:solidFill>
              </a:rPr>
              <a:t>stahnout</a:t>
            </a:r>
            <a:r>
              <a:rPr lang="cs-CZ" sz="1600" u="sng" dirty="0" smtClean="0">
                <a:solidFill>
                  <a:schemeClr val="tx2"/>
                </a:solidFill>
              </a:rPr>
              <a:t>-</a:t>
            </a:r>
            <a:r>
              <a:rPr lang="cs-CZ" sz="1600" u="sng" dirty="0" err="1" smtClean="0">
                <a:solidFill>
                  <a:schemeClr val="tx2"/>
                </a:solidFill>
              </a:rPr>
              <a:t>material</a:t>
            </a:r>
            <a:r>
              <a:rPr lang="cs-CZ" sz="1600" u="sng" dirty="0" smtClean="0">
                <a:solidFill>
                  <a:schemeClr val="tx2"/>
                </a:solidFill>
              </a:rPr>
              <a:t>%3Ffile%3D45194&amp;</a:t>
            </a:r>
            <a:r>
              <a:rPr lang="cs-CZ" sz="1600" u="sng" dirty="0" err="1" smtClean="0">
                <a:solidFill>
                  <a:schemeClr val="tx2"/>
                </a:solidFill>
              </a:rPr>
              <a:t>docid</a:t>
            </a:r>
            <a:r>
              <a:rPr lang="cs-CZ" sz="1600" u="sng" dirty="0" smtClean="0">
                <a:solidFill>
                  <a:schemeClr val="tx2"/>
                </a:solidFill>
              </a:rPr>
              <a:t>=</a:t>
            </a:r>
            <a:r>
              <a:rPr lang="cs-CZ" sz="1600" u="sng" dirty="0" err="1" smtClean="0">
                <a:solidFill>
                  <a:schemeClr val="tx2"/>
                </a:solidFill>
              </a:rPr>
              <a:t>yhNceiHyHzKpqM</a:t>
            </a:r>
            <a:r>
              <a:rPr lang="cs-CZ" sz="1600" u="sng" dirty="0" smtClean="0">
                <a:solidFill>
                  <a:schemeClr val="tx2"/>
                </a:solidFill>
              </a:rPr>
              <a:t>&amp;</a:t>
            </a:r>
            <a:r>
              <a:rPr lang="cs-CZ" sz="1600" u="sng" dirty="0" err="1" smtClean="0">
                <a:solidFill>
                  <a:schemeClr val="tx2"/>
                </a:solidFill>
              </a:rPr>
              <a:t>imgurl</a:t>
            </a:r>
            <a:r>
              <a:rPr lang="cs-CZ" sz="1600" u="sng" dirty="0" smtClean="0">
                <a:solidFill>
                  <a:schemeClr val="tx2"/>
                </a:solidFill>
              </a:rPr>
              <a:t>=http://www.</a:t>
            </a:r>
            <a:r>
              <a:rPr lang="cs-CZ" sz="1600" u="sng" dirty="0" err="1" smtClean="0">
                <a:solidFill>
                  <a:schemeClr val="tx2"/>
                </a:solidFill>
              </a:rPr>
              <a:t>vyukovematerialy.cz</a:t>
            </a:r>
            <a:r>
              <a:rPr lang="cs-CZ" sz="1600" u="sng" dirty="0" smtClean="0">
                <a:solidFill>
                  <a:schemeClr val="tx2"/>
                </a:solidFill>
              </a:rPr>
              <a:t>/</a:t>
            </a:r>
            <a:r>
              <a:rPr lang="cs-CZ" sz="1600" u="sng" dirty="0" err="1" smtClean="0">
                <a:solidFill>
                  <a:schemeClr val="tx2"/>
                </a:solidFill>
              </a:rPr>
              <a:t>biol</a:t>
            </a:r>
            <a:r>
              <a:rPr lang="cs-CZ" sz="1600" u="sng" dirty="0" smtClean="0">
                <a:solidFill>
                  <a:schemeClr val="tx2"/>
                </a:solidFill>
              </a:rPr>
              <a:t>/rocnik6/foto/koren1.jpg&amp;w=350&amp;h=450&amp;</a:t>
            </a:r>
            <a:r>
              <a:rPr lang="cs-CZ" sz="1600" u="sng" dirty="0" err="1" smtClean="0">
                <a:solidFill>
                  <a:schemeClr val="tx2"/>
                </a:solidFill>
              </a:rPr>
              <a:t>ei</a:t>
            </a:r>
            <a:r>
              <a:rPr lang="cs-CZ" sz="1600" u="sng" dirty="0" smtClean="0">
                <a:solidFill>
                  <a:schemeClr val="tx2"/>
                </a:solidFill>
              </a:rPr>
              <a:t>=OHToUIjREoLK0QX3mYDQAg&amp;zoom=1&amp;</a:t>
            </a:r>
            <a:r>
              <a:rPr lang="cs-CZ" sz="1600" u="sng" dirty="0" err="1" smtClean="0">
                <a:solidFill>
                  <a:schemeClr val="tx2"/>
                </a:solidFill>
              </a:rPr>
              <a:t>iact</a:t>
            </a:r>
            <a:r>
              <a:rPr lang="cs-CZ" sz="1600" u="sng" dirty="0" smtClean="0">
                <a:solidFill>
                  <a:schemeClr val="tx2"/>
                </a:solidFill>
              </a:rPr>
              <a:t>=</a:t>
            </a:r>
            <a:r>
              <a:rPr lang="cs-CZ" sz="1600" u="sng" dirty="0" err="1" smtClean="0">
                <a:solidFill>
                  <a:schemeClr val="tx2"/>
                </a:solidFill>
              </a:rPr>
              <a:t>hc</a:t>
            </a:r>
            <a:r>
              <a:rPr lang="cs-CZ" sz="1600" u="sng" dirty="0" smtClean="0">
                <a:solidFill>
                  <a:schemeClr val="tx2"/>
                </a:solidFill>
              </a:rPr>
              <a:t>&amp;</a:t>
            </a:r>
            <a:r>
              <a:rPr lang="cs-CZ" sz="1600" u="sng" dirty="0" err="1" smtClean="0">
                <a:solidFill>
                  <a:schemeClr val="tx2"/>
                </a:solidFill>
              </a:rPr>
              <a:t>vpx</a:t>
            </a:r>
            <a:r>
              <a:rPr lang="cs-CZ" sz="1600" u="sng" dirty="0" smtClean="0">
                <a:solidFill>
                  <a:schemeClr val="tx2"/>
                </a:solidFill>
              </a:rPr>
              <a:t>=935&amp;</a:t>
            </a:r>
            <a:r>
              <a:rPr lang="cs-CZ" sz="1600" u="sng" dirty="0" err="1" smtClean="0">
                <a:solidFill>
                  <a:schemeClr val="tx2"/>
                </a:solidFill>
              </a:rPr>
              <a:t>vpy</a:t>
            </a:r>
            <a:r>
              <a:rPr lang="cs-CZ" sz="1600" u="sng" dirty="0" smtClean="0">
                <a:solidFill>
                  <a:schemeClr val="tx2"/>
                </a:solidFill>
              </a:rPr>
              <a:t>=192&amp;dur=73&amp;</a:t>
            </a:r>
            <a:r>
              <a:rPr lang="cs-CZ" sz="1600" u="sng" dirty="0" err="1" smtClean="0">
                <a:solidFill>
                  <a:schemeClr val="tx2"/>
                </a:solidFill>
              </a:rPr>
              <a:t>hovh</a:t>
            </a:r>
            <a:r>
              <a:rPr lang="cs-CZ" sz="1600" u="sng" dirty="0" smtClean="0">
                <a:solidFill>
                  <a:schemeClr val="tx2"/>
                </a:solidFill>
              </a:rPr>
              <a:t>=255&amp;</a:t>
            </a:r>
            <a:r>
              <a:rPr lang="cs-CZ" sz="1600" u="sng" dirty="0" err="1" smtClean="0">
                <a:solidFill>
                  <a:schemeClr val="tx2"/>
                </a:solidFill>
              </a:rPr>
              <a:t>hovw</a:t>
            </a:r>
            <a:r>
              <a:rPr lang="cs-CZ" sz="1600" u="sng" dirty="0" smtClean="0">
                <a:solidFill>
                  <a:schemeClr val="tx2"/>
                </a:solidFill>
              </a:rPr>
              <a:t>=198&amp;</a:t>
            </a:r>
            <a:r>
              <a:rPr lang="cs-CZ" sz="1600" u="sng" dirty="0" err="1" smtClean="0">
                <a:solidFill>
                  <a:schemeClr val="tx2"/>
                </a:solidFill>
              </a:rPr>
              <a:t>tx</a:t>
            </a:r>
            <a:r>
              <a:rPr lang="cs-CZ" sz="1600" u="sng" dirty="0" smtClean="0">
                <a:solidFill>
                  <a:schemeClr val="tx2"/>
                </a:solidFill>
              </a:rPr>
              <a:t>=118&amp;ty=129&amp;</a:t>
            </a:r>
            <a:r>
              <a:rPr lang="cs-CZ" sz="1600" u="sng" dirty="0" err="1" smtClean="0">
                <a:solidFill>
                  <a:schemeClr val="tx2"/>
                </a:solidFill>
              </a:rPr>
              <a:t>sig</a:t>
            </a:r>
            <a:r>
              <a:rPr lang="cs-CZ" sz="1600" u="sng" dirty="0" smtClean="0">
                <a:solidFill>
                  <a:schemeClr val="tx2"/>
                </a:solidFill>
              </a:rPr>
              <a:t>=108565644032899663701&amp;</a:t>
            </a:r>
            <a:r>
              <a:rPr lang="cs-CZ" sz="1600" u="sng" dirty="0" err="1" smtClean="0">
                <a:solidFill>
                  <a:schemeClr val="tx2"/>
                </a:solidFill>
              </a:rPr>
              <a:t>page</a:t>
            </a:r>
            <a:r>
              <a:rPr lang="cs-CZ" sz="1600" u="sng" dirty="0" smtClean="0">
                <a:solidFill>
                  <a:schemeClr val="tx2"/>
                </a:solidFill>
              </a:rPr>
              <a:t>=2&amp;</a:t>
            </a:r>
            <a:r>
              <a:rPr lang="cs-CZ" sz="1600" u="sng" dirty="0" err="1" smtClean="0">
                <a:solidFill>
                  <a:schemeClr val="tx2"/>
                </a:solidFill>
              </a:rPr>
              <a:t>tbnh</a:t>
            </a:r>
            <a:r>
              <a:rPr lang="cs-CZ" sz="1600" u="sng" dirty="0" smtClean="0">
                <a:solidFill>
                  <a:schemeClr val="tx2"/>
                </a:solidFill>
              </a:rPr>
              <a:t>=146&amp;</a:t>
            </a:r>
            <a:r>
              <a:rPr lang="cs-CZ" sz="1600" u="sng" dirty="0" err="1" smtClean="0">
                <a:solidFill>
                  <a:schemeClr val="tx2"/>
                </a:solidFill>
              </a:rPr>
              <a:t>tbnw</a:t>
            </a:r>
            <a:r>
              <a:rPr lang="cs-CZ" sz="1600" u="sng" dirty="0" smtClean="0">
                <a:solidFill>
                  <a:schemeClr val="tx2"/>
                </a:solidFill>
              </a:rPr>
              <a:t>=115&amp;start=23&amp;</a:t>
            </a:r>
            <a:r>
              <a:rPr lang="cs-CZ" sz="1600" u="sng" dirty="0" err="1" smtClean="0">
                <a:solidFill>
                  <a:schemeClr val="tx2"/>
                </a:solidFill>
              </a:rPr>
              <a:t>ndsp</a:t>
            </a:r>
            <a:r>
              <a:rPr lang="cs-CZ" sz="1600" u="sng" dirty="0" smtClean="0">
                <a:solidFill>
                  <a:schemeClr val="tx2"/>
                </a:solidFill>
              </a:rPr>
              <a:t>=28&amp;</a:t>
            </a:r>
            <a:r>
              <a:rPr lang="cs-CZ" sz="1600" u="sng" dirty="0" err="1" smtClean="0">
                <a:solidFill>
                  <a:schemeClr val="tx2"/>
                </a:solidFill>
              </a:rPr>
              <a:t>ved</a:t>
            </a:r>
            <a:r>
              <a:rPr lang="cs-CZ" sz="1600" u="sng" dirty="0" smtClean="0">
                <a:solidFill>
                  <a:schemeClr val="tx2"/>
                </a:solidFill>
              </a:rPr>
              <a:t>=1t:429,r:49,s:0,i:281 </a:t>
            </a:r>
            <a:r>
              <a:rPr lang="cs-CZ" sz="1600" dirty="0" smtClean="0"/>
              <a:t>( 29. 12. 2012)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634</Words>
  <Application>Microsoft Office PowerPoint</Application>
  <PresentationFormat>Předvádění na obrazovce (4:3)</PresentationFormat>
  <Paragraphs>128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ROSTLINY A JEJICH ORGÁNY</vt:lpstr>
      <vt:lpstr>Snímek 2</vt:lpstr>
      <vt:lpstr>Snímek 3</vt:lpstr>
      <vt:lpstr>ANOTACE</vt:lpstr>
      <vt:lpstr>Stavba těla rostliny</vt:lpstr>
      <vt:lpstr>Snímek 6</vt:lpstr>
      <vt:lpstr>Stavba těla rostliny</vt:lpstr>
      <vt:lpstr>Snímek 8</vt:lpstr>
      <vt:lpstr>KOŘEN</vt:lpstr>
      <vt:lpstr>STONEK</vt:lpstr>
      <vt:lpstr>LIST</vt:lpstr>
      <vt:lpstr>KVĚT</vt:lpstr>
      <vt:lpstr>PLOD</vt:lpstr>
      <vt:lpstr>Co potřebují rostliny pro život?</vt:lpstr>
      <vt:lpstr>PŘEMÝŠLEJ </vt:lpstr>
      <vt:lpstr>Zdroje</vt:lpstr>
      <vt:lpstr>Snímek 17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31</cp:revision>
  <dcterms:created xsi:type="dcterms:W3CDTF">2012-12-29T09:34:39Z</dcterms:created>
  <dcterms:modified xsi:type="dcterms:W3CDTF">2013-03-28T14:43:00Z</dcterms:modified>
</cp:coreProperties>
</file>