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74" r:id="rId4"/>
    <p:sldId id="258" r:id="rId5"/>
    <p:sldId id="259" r:id="rId6"/>
    <p:sldId id="270" r:id="rId7"/>
    <p:sldId id="275" r:id="rId8"/>
    <p:sldId id="276" r:id="rId9"/>
    <p:sldId id="277" r:id="rId10"/>
    <p:sldId id="278" r:id="rId11"/>
    <p:sldId id="279" r:id="rId12"/>
    <p:sldId id="280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6D1D4-C34C-4C6E-B680-58649667C759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218F9-EC2C-4E87-85F8-7D8A730629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idnes.cz/blog/585/213086/clanok_foto_372.jpg" TargetMode="External"/><Relationship Id="rId2" Type="http://schemas.openxmlformats.org/officeDocument/2006/relationships/hyperlink" Target="http://www.elege.estranky.cz/img/mid/6/otaznik.jpg%20(3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onrad.de/medias/global/ce/8000_8999/8400/8400/8403/840333_BB_00_FB.EPS_1000.jpg" TargetMode="External"/><Relationship Id="rId4" Type="http://schemas.openxmlformats.org/officeDocument/2006/relationships/hyperlink" Target="http://www.e-pristroje.cz/pictures/teplomery/t316-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>Celistvost lidského organismu</a:t>
            </a:r>
            <a:endParaRPr lang="cs-CZ" b="1" u="sng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/>
            <a:endParaRPr lang="cs-CZ" sz="4800" b="1" dirty="0" smtClean="0">
              <a:solidFill>
                <a:srgbClr val="FF0000"/>
              </a:solidFill>
            </a:endParaRPr>
          </a:p>
          <a:p>
            <a:pPr marL="514350" indent="-514350"/>
            <a:endParaRPr lang="cs-CZ" sz="4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259562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2/36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19888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výuce: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5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6835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Datum: 30. 1. 2013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587459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Celistvost lidského organismu</a:t>
            </a: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5.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organismus, části těla, orgány, energie, teplo, tělesná teplota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VY_52_INOVACE_2/36_Celistvost lidského organismu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Výukový materiál je určen žákům 5. třídy základní školy k předmětu Přírodověda.</a:t>
            </a:r>
          </a:p>
          <a:p>
            <a:r>
              <a:rPr lang="cs-CZ" sz="2800" dirty="0" smtClean="0"/>
              <a:t>Cílem učebního materiálu je seznámit žáky s novými pojmy a pomoci jim si je osvojit. </a:t>
            </a:r>
          </a:p>
          <a:p>
            <a:r>
              <a:rPr lang="cs-CZ" sz="2800" dirty="0" smtClean="0"/>
              <a:t>Usnadnit jim si zapamatovat a poznat jednotlivé části  a funkce lidského těla, jak vypadají jednotlivé orgány a jak se nazývají.</a:t>
            </a:r>
          </a:p>
          <a:p>
            <a:r>
              <a:rPr lang="cs-CZ" sz="2800" dirty="0" smtClean="0"/>
              <a:t>Následující výukový materiál je zaměřen na děje probíhající v lidském těle a na fungování organismu jako celku.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LIDSKÝ ORGANISMUS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>
              <a:solidFill>
                <a:srgbClr val="006600"/>
              </a:solidFill>
            </a:endParaRPr>
          </a:p>
          <a:p>
            <a:r>
              <a:rPr lang="cs-CZ" dirty="0" smtClean="0">
                <a:solidFill>
                  <a:srgbClr val="006600"/>
                </a:solidFill>
              </a:rPr>
              <a:t>Ačkoliv je každý člověk jiný, tak všichni lidé mají </a:t>
            </a:r>
            <a:r>
              <a:rPr lang="cs-CZ" b="1" dirty="0" smtClean="0">
                <a:solidFill>
                  <a:srgbClr val="FF0000"/>
                </a:solidFill>
              </a:rPr>
              <a:t>stejnou</a:t>
            </a:r>
            <a:r>
              <a:rPr lang="cs-CZ" dirty="0" smtClean="0">
                <a:solidFill>
                  <a:srgbClr val="006600"/>
                </a:solidFill>
              </a:rPr>
              <a:t> </a:t>
            </a:r>
            <a:r>
              <a:rPr lang="cs-CZ" b="1" u="sng" dirty="0" smtClean="0"/>
              <a:t>STAVBU TĚLA</a:t>
            </a:r>
            <a:r>
              <a:rPr lang="cs-CZ" dirty="0" smtClean="0">
                <a:solidFill>
                  <a:srgbClr val="006600"/>
                </a:solidFill>
              </a:rPr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>
                <a:solidFill>
                  <a:srgbClr val="006600"/>
                </a:solidFill>
              </a:rPr>
              <a:t>Lámej</a:t>
            </a:r>
            <a:r>
              <a:rPr lang="cs-CZ" b="1" dirty="0" smtClean="0">
                <a:solidFill>
                  <a:srgbClr val="006600"/>
                </a:solidFill>
              </a:rPr>
              <a:t> si hlavičku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Které orgány </a:t>
            </a:r>
            <a:r>
              <a:rPr lang="cs-CZ" b="1" dirty="0" smtClean="0">
                <a:solidFill>
                  <a:schemeClr val="tx2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JAK </a:t>
            </a:r>
            <a:r>
              <a:rPr lang="cs-CZ" b="1" dirty="0" smtClean="0">
                <a:solidFill>
                  <a:schemeClr val="tx2"/>
                </a:solidFill>
              </a:rPr>
              <a:t>se podílejí na dějích ve tvém těle, když jíš?</a:t>
            </a: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Které děje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probíhají v našem těle neustále? Třeba i když spíme. </a:t>
            </a: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cs-CZ" b="1" dirty="0" smtClean="0"/>
          </a:p>
          <a:p>
            <a:endParaRPr lang="cs-CZ" dirty="0"/>
          </a:p>
        </p:txBody>
      </p:sp>
      <p:pic>
        <p:nvPicPr>
          <p:cNvPr id="14338" name="Picture 2" descr="http://www.elege.estranky.cz/img/mid/6/otazn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509120"/>
            <a:ext cx="2304256" cy="214396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076056" y="623731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>
                <a:solidFill>
                  <a:srgbClr val="006600"/>
                </a:solidFill>
              </a:rPr>
              <a:t>Lámej</a:t>
            </a:r>
            <a:r>
              <a:rPr lang="cs-CZ" b="1" dirty="0" smtClean="0">
                <a:solidFill>
                  <a:srgbClr val="006600"/>
                </a:solidFill>
              </a:rPr>
              <a:t> si hlavičku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Kdy </a:t>
            </a:r>
            <a:r>
              <a:rPr lang="cs-CZ" b="1" dirty="0" smtClean="0">
                <a:solidFill>
                  <a:schemeClr val="tx2"/>
                </a:solidFill>
              </a:rPr>
              <a:t>potřebujeme více kyslíku – když běžíme nebo když stojíme?</a:t>
            </a: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Otevři si učebnici na straně 59 a pořádně si prohlédni obrázek.</a:t>
            </a:r>
          </a:p>
          <a:p>
            <a:pPr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cs-CZ" b="1" dirty="0" smtClean="0"/>
          </a:p>
          <a:p>
            <a:endParaRPr lang="cs-CZ" dirty="0"/>
          </a:p>
        </p:txBody>
      </p:sp>
      <p:pic>
        <p:nvPicPr>
          <p:cNvPr id="14338" name="Picture 2" descr="http://www.elege.estranky.cz/img/mid/6/otazn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88640"/>
            <a:ext cx="1872208" cy="174196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876256" y="126876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Lidské tělo funguje jako </a:t>
            </a:r>
            <a:r>
              <a:rPr lang="cs-CZ" b="1" dirty="0" smtClean="0">
                <a:solidFill>
                  <a:srgbClr val="FF0000"/>
                </a:solidFill>
              </a:rPr>
              <a:t>CELEK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8531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Všechny části těla zajišťují činnost našeho těla </a:t>
            </a:r>
            <a:r>
              <a:rPr lang="cs-CZ" b="1" u="sng" dirty="0" smtClean="0">
                <a:solidFill>
                  <a:srgbClr val="FF0000"/>
                </a:solidFill>
              </a:rPr>
              <a:t>SPOLEČNĚ</a:t>
            </a:r>
            <a:r>
              <a:rPr lang="cs-CZ" dirty="0" smtClean="0">
                <a:solidFill>
                  <a:schemeClr val="tx1"/>
                </a:solidFill>
              </a:rPr>
              <a:t>!  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V našem těle probíhají neustále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u="sng" dirty="0" smtClean="0">
                <a:solidFill>
                  <a:schemeClr val="tx1"/>
                </a:solidFill>
              </a:rPr>
              <a:t>SLOŽITÉ DĚJE</a:t>
            </a:r>
            <a:r>
              <a:rPr lang="cs-CZ" b="1" dirty="0" smtClean="0">
                <a:solidFill>
                  <a:schemeClr val="tx1"/>
                </a:solidFill>
              </a:rPr>
              <a:t>. 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Rychlost dějů v našem těle se mění </a:t>
            </a:r>
            <a:r>
              <a:rPr lang="cs-CZ" dirty="0" smtClean="0">
                <a:solidFill>
                  <a:schemeClr val="tx1"/>
                </a:solidFill>
              </a:rPr>
              <a:t>podle toho, co zrovna děláme a co na nás působí.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Máš za úkol </a:t>
            </a:r>
            <a:r>
              <a:rPr lang="cs-CZ" b="1" dirty="0" smtClean="0">
                <a:solidFill>
                  <a:srgbClr val="0066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8531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Změř si teplotu svého těla a teplotu prostředí v okolí. Zjištěné hodnoty porovnej.</a:t>
            </a:r>
          </a:p>
          <a:p>
            <a:endParaRPr lang="cs-CZ" dirty="0" smtClean="0"/>
          </a:p>
          <a:p>
            <a:r>
              <a:rPr lang="cs-CZ" dirty="0" smtClean="0"/>
              <a:t>Proč ti při cvičení nebývá chladno? </a:t>
            </a:r>
          </a:p>
        </p:txBody>
      </p:sp>
      <p:pic>
        <p:nvPicPr>
          <p:cNvPr id="2050" name="Picture 2" descr="http://blog.idnes.cz/blog/585/213086/clanok_foto_3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933056"/>
            <a:ext cx="2592288" cy="259228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316416" y="602128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DŮLEŽITÉ!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8531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Při spotřebovávání kyslíku </a:t>
            </a:r>
            <a:r>
              <a:rPr lang="cs-CZ" dirty="0" smtClean="0">
                <a:solidFill>
                  <a:schemeClr val="tx1"/>
                </a:solidFill>
              </a:rPr>
              <a:t>ve všech částech těla </a:t>
            </a:r>
            <a:r>
              <a:rPr lang="cs-CZ" dirty="0" smtClean="0">
                <a:solidFill>
                  <a:srgbClr val="FF0000"/>
                </a:solidFill>
              </a:rPr>
              <a:t>se uvolňuje energie potřebná k životu!</a:t>
            </a:r>
          </a:p>
          <a:p>
            <a:endParaRPr lang="cs-CZ" dirty="0" smtClean="0"/>
          </a:p>
          <a:p>
            <a:r>
              <a:rPr lang="cs-CZ" dirty="0" smtClean="0"/>
              <a:t>Zároveň při tom vzniká teplo a </a:t>
            </a:r>
            <a:r>
              <a:rPr lang="cs-CZ" dirty="0" smtClean="0">
                <a:solidFill>
                  <a:srgbClr val="FF0000"/>
                </a:solidFill>
              </a:rPr>
              <a:t>naše tělo si udržuje </a:t>
            </a:r>
            <a:r>
              <a:rPr lang="cs-CZ" b="1" dirty="0" smtClean="0">
                <a:solidFill>
                  <a:srgbClr val="FF0000"/>
                </a:solidFill>
              </a:rPr>
              <a:t>téměř stálou tělesnou teplotu</a:t>
            </a:r>
            <a:r>
              <a:rPr lang="cs-CZ" dirty="0" smtClean="0"/>
              <a:t>!</a:t>
            </a:r>
          </a:p>
          <a:p>
            <a:endParaRPr lang="cs-CZ" dirty="0" smtClean="0"/>
          </a:p>
          <a:p>
            <a:r>
              <a:rPr lang="cs-CZ" b="1" dirty="0" smtClean="0"/>
              <a:t>Tělesná teplota je </a:t>
            </a:r>
            <a:r>
              <a:rPr lang="cs-CZ" b="1" u="sng" dirty="0" smtClean="0"/>
              <a:t>vyšší</a:t>
            </a:r>
            <a:r>
              <a:rPr lang="cs-CZ" b="1" dirty="0" smtClean="0"/>
              <a:t> než teplota prostředí.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e-pristroje.cz/pictures/teplomery/t316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4543425" cy="60579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30722" name="AutoShape 2" descr="http://www.polymedshop.cz/static/_foto_zbozi/5/4/0/9/ZBOP@2002605._._.o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24" name="Picture 4" descr="http://www.conrad.de/medias/global/ce/8000_8999/8400/8400/8403/840333_BB_00_FB.EPS_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76672"/>
            <a:ext cx="3528392" cy="3312369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956376" y="4766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30726" name="Picture 6" descr="http://blog.idnes.cz/blog/585/213086/clanok_foto_3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284984"/>
            <a:ext cx="3240360" cy="324036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7956376" y="6165304"/>
            <a:ext cx="445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</a:rPr>
              <a:t>Opiš si otázky do sešitu a odpověz na ně</a:t>
            </a:r>
            <a:endParaRPr lang="cs-CZ" sz="3600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Co</a:t>
            </a:r>
            <a:r>
              <a:rPr lang="cs-CZ" b="1" dirty="0" smtClean="0"/>
              <a:t> zajišťuje řízení našeho těla?</a:t>
            </a:r>
          </a:p>
          <a:p>
            <a:r>
              <a:rPr lang="cs-CZ" i="1" dirty="0" smtClean="0">
                <a:solidFill>
                  <a:srgbClr val="006600"/>
                </a:solidFill>
              </a:rPr>
              <a:t>Pan učitel v tělocviku ti dá povel, abys běžel.</a:t>
            </a:r>
          </a:p>
          <a:p>
            <a:pPr>
              <a:buNone/>
            </a:pPr>
            <a:r>
              <a:rPr lang="cs-CZ" i="1" dirty="0" smtClean="0"/>
              <a:t>	1) Které části těla pokyn přijímají?</a:t>
            </a:r>
          </a:p>
          <a:p>
            <a:pPr>
              <a:buNone/>
            </a:pPr>
            <a:r>
              <a:rPr lang="cs-CZ" i="1" dirty="0" smtClean="0"/>
              <a:t>	2) Které pokyn plní?</a:t>
            </a:r>
          </a:p>
          <a:p>
            <a:pPr>
              <a:buNone/>
            </a:pPr>
            <a:r>
              <a:rPr lang="cs-CZ" i="1" dirty="0" smtClean="0"/>
              <a:t>	3) Co umožní, abys pokyn slyšel?</a:t>
            </a:r>
          </a:p>
          <a:p>
            <a:pPr>
              <a:buNone/>
            </a:pPr>
            <a:r>
              <a:rPr lang="cs-CZ" i="1" dirty="0" smtClean="0"/>
              <a:t>	4) Které části těla umožní pohyb?</a:t>
            </a:r>
          </a:p>
          <a:p>
            <a:pPr>
              <a:buNone/>
            </a:pPr>
            <a:r>
              <a:rPr lang="cs-CZ" i="1" dirty="0" smtClean="0"/>
              <a:t>	5) Jak se změní při pohybu dýchání? Proč?</a:t>
            </a:r>
            <a:endParaRPr lang="cs-CZ" i="1" dirty="0"/>
          </a:p>
        </p:txBody>
      </p:sp>
      <p:pic>
        <p:nvPicPr>
          <p:cNvPr id="4" name="Picture 2" descr="http://www.elege.estranky.cz/img/mid/6/otaz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2996952"/>
            <a:ext cx="1872208" cy="17419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Kvasničková Danuše a kol. Od vesmíru k člověku;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5.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Fortuna, 1996. ISBN 80-7168-348-5 </a:t>
            </a:r>
            <a:endParaRPr lang="cs-CZ" sz="1600" b="1" u="sng" dirty="0" smtClean="0"/>
          </a:p>
          <a:p>
            <a:endParaRPr lang="cs-CZ" sz="1600" b="1" u="sng" dirty="0" smtClean="0"/>
          </a:p>
          <a:p>
            <a:r>
              <a:rPr lang="cs-CZ" sz="1600" b="1" u="sng" dirty="0" smtClean="0"/>
              <a:t>OBRÁZKY:</a:t>
            </a:r>
          </a:p>
          <a:p>
            <a:r>
              <a:rPr lang="cs-CZ" sz="1600" dirty="0" smtClean="0"/>
              <a:t>1) 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elege.estranky.cz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img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mid</a:t>
            </a:r>
            <a:r>
              <a:rPr lang="cs-CZ" sz="1600" dirty="0" smtClean="0">
                <a:hlinkClick r:id="rId2"/>
              </a:rPr>
              <a:t>/6/</a:t>
            </a:r>
            <a:r>
              <a:rPr lang="cs-CZ" sz="1600" dirty="0" err="1" smtClean="0">
                <a:hlinkClick r:id="rId2"/>
              </a:rPr>
              <a:t>otaznik.jpg</a:t>
            </a:r>
            <a:r>
              <a:rPr lang="cs-CZ" sz="1600" dirty="0" smtClean="0"/>
              <a:t> (30. 1. 2012)</a:t>
            </a:r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3"/>
              </a:rPr>
              <a:t>http://blog.</a:t>
            </a:r>
            <a:r>
              <a:rPr lang="cs-CZ" sz="1600" dirty="0" err="1" smtClean="0">
                <a:hlinkClick r:id="rId3"/>
              </a:rPr>
              <a:t>idnes.cz</a:t>
            </a:r>
            <a:r>
              <a:rPr lang="cs-CZ" sz="1600" dirty="0" smtClean="0">
                <a:hlinkClick r:id="rId3"/>
              </a:rPr>
              <a:t>/blog/585/213086/</a:t>
            </a:r>
            <a:r>
              <a:rPr lang="cs-CZ" sz="1600" dirty="0" err="1" smtClean="0">
                <a:hlinkClick r:id="rId3"/>
              </a:rPr>
              <a:t>clanok</a:t>
            </a:r>
            <a:r>
              <a:rPr lang="cs-CZ" sz="1600" dirty="0" smtClean="0">
                <a:hlinkClick r:id="rId3"/>
              </a:rPr>
              <a:t>_foto_372.jpg</a:t>
            </a:r>
            <a:r>
              <a:rPr lang="cs-CZ" sz="1600" dirty="0" smtClean="0"/>
              <a:t> </a:t>
            </a:r>
            <a:r>
              <a:rPr lang="cs-CZ" sz="1600" dirty="0" smtClean="0"/>
              <a:t>(30. 1. 2012)</a:t>
            </a:r>
            <a:endParaRPr lang="cs-CZ" sz="1600" dirty="0" smtClean="0"/>
          </a:p>
          <a:p>
            <a:r>
              <a:rPr lang="cs-CZ" sz="1600" dirty="0" smtClean="0"/>
              <a:t>3) </a:t>
            </a:r>
            <a:r>
              <a:rPr lang="cs-CZ" sz="1600" dirty="0" smtClean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www.e-</a:t>
            </a:r>
            <a:r>
              <a:rPr lang="cs-CZ" sz="1600" dirty="0" err="1" smtClean="0">
                <a:hlinkClick r:id="rId4"/>
              </a:rPr>
              <a:t>pristroje.cz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pictures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teplomery</a:t>
            </a:r>
            <a:r>
              <a:rPr lang="cs-CZ" sz="1600" dirty="0" smtClean="0">
                <a:hlinkClick r:id="rId4"/>
              </a:rPr>
              <a:t>/t316-01.jpg</a:t>
            </a:r>
            <a:r>
              <a:rPr lang="cs-CZ" sz="1600" dirty="0" smtClean="0"/>
              <a:t> (30. 1. 2012)</a:t>
            </a:r>
            <a:endParaRPr lang="cs-CZ" sz="1600" dirty="0" smtClean="0"/>
          </a:p>
          <a:p>
            <a:r>
              <a:rPr lang="cs-CZ" sz="1600" dirty="0" smtClean="0"/>
              <a:t>4) 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conrad.de</a:t>
            </a:r>
            <a:r>
              <a:rPr lang="cs-CZ" sz="1600" dirty="0" smtClean="0">
                <a:hlinkClick r:id="rId5"/>
              </a:rPr>
              <a:t>/medias/</a:t>
            </a:r>
            <a:r>
              <a:rPr lang="cs-CZ" sz="1600" dirty="0" err="1" smtClean="0">
                <a:hlinkClick r:id="rId5"/>
              </a:rPr>
              <a:t>global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ce</a:t>
            </a:r>
            <a:r>
              <a:rPr lang="cs-CZ" sz="1600" dirty="0" smtClean="0">
                <a:hlinkClick r:id="rId5"/>
              </a:rPr>
              <a:t>/8000_8999/8400/8400/8403/840333_BB_00_FB.EPS_1000.jpg</a:t>
            </a:r>
            <a:r>
              <a:rPr lang="cs-CZ" sz="1600" dirty="0" smtClean="0"/>
              <a:t> </a:t>
            </a:r>
            <a:r>
              <a:rPr lang="cs-CZ" sz="1600" dirty="0" smtClean="0"/>
              <a:t>(30. 1. 2012)</a:t>
            </a: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456</Words>
  <Application>Microsoft Office PowerPoint</Application>
  <PresentationFormat>Předvádění na obrazovce (4:3)</PresentationFormat>
  <Paragraphs>95</Paragraphs>
  <Slides>13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Celistvost lidského organismu</vt:lpstr>
      <vt:lpstr>Snímek 2</vt:lpstr>
      <vt:lpstr>Snímek 3</vt:lpstr>
      <vt:lpstr>ANOTACE</vt:lpstr>
      <vt:lpstr>LIDSKÝ ORGANISMUS</vt:lpstr>
      <vt:lpstr>Lámej si hlavičku</vt:lpstr>
      <vt:lpstr>Lámej si hlavičku</vt:lpstr>
      <vt:lpstr>Lidské tělo funguje jako CELEK</vt:lpstr>
      <vt:lpstr>Máš za úkol </vt:lpstr>
      <vt:lpstr>DŮLEŽITÉ!</vt:lpstr>
      <vt:lpstr>Snímek 11</vt:lpstr>
      <vt:lpstr>Opiš si otázky do sešitu a odpověz na ně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91</cp:revision>
  <dcterms:created xsi:type="dcterms:W3CDTF">2012-12-29T09:34:39Z</dcterms:created>
  <dcterms:modified xsi:type="dcterms:W3CDTF">2013-03-30T13:38:31Z</dcterms:modified>
</cp:coreProperties>
</file>