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0"/>
  </p:notesMasterIdLst>
  <p:sldIdLst>
    <p:sldId id="256" r:id="rId2"/>
    <p:sldId id="273" r:id="rId3"/>
    <p:sldId id="274" r:id="rId4"/>
    <p:sldId id="258" r:id="rId5"/>
    <p:sldId id="259" r:id="rId6"/>
    <p:sldId id="270" r:id="rId7"/>
    <p:sldId id="294" r:id="rId8"/>
    <p:sldId id="290" r:id="rId9"/>
    <p:sldId id="288" r:id="rId10"/>
    <p:sldId id="289" r:id="rId11"/>
    <p:sldId id="275" r:id="rId12"/>
    <p:sldId id="295" r:id="rId13"/>
    <p:sldId id="279" r:id="rId14"/>
    <p:sldId id="280" r:id="rId15"/>
    <p:sldId id="292" r:id="rId16"/>
    <p:sldId id="296" r:id="rId17"/>
    <p:sldId id="281" r:id="rId18"/>
    <p:sldId id="260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6600"/>
    <a:srgbClr val="66FF33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86" y="-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B66D1D4-C34C-4C6E-B680-58649667C759}" type="datetimeFigureOut">
              <a:rPr lang="cs-CZ" smtClean="0"/>
              <a:pPr/>
              <a:t>28.3.2013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2F218F9-EC2C-4E87-85F8-7D8A7306299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F218F9-EC2C-4E87-85F8-7D8A7306299E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F218F9-EC2C-4E87-85F8-7D8A7306299E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D375A-2269-458D-A5FF-547ADC4B8BF2}" type="datetimeFigureOut">
              <a:rPr lang="cs-CZ" smtClean="0"/>
              <a:pPr/>
              <a:t>28.3.2013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91C1E-D74B-467B-A111-DFF8D02AC2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D375A-2269-458D-A5FF-547ADC4B8BF2}" type="datetimeFigureOut">
              <a:rPr lang="cs-CZ" smtClean="0"/>
              <a:pPr/>
              <a:t>28.3.2013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91C1E-D74B-467B-A111-DFF8D02AC2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D375A-2269-458D-A5FF-547ADC4B8BF2}" type="datetimeFigureOut">
              <a:rPr lang="cs-CZ" smtClean="0"/>
              <a:pPr/>
              <a:t>28.3.2013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91C1E-D74B-467B-A111-DFF8D02AC2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D375A-2269-458D-A5FF-547ADC4B8BF2}" type="datetimeFigureOut">
              <a:rPr lang="cs-CZ" smtClean="0"/>
              <a:pPr/>
              <a:t>28.3.2013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91C1E-D74B-467B-A111-DFF8D02AC2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D375A-2269-458D-A5FF-547ADC4B8BF2}" type="datetimeFigureOut">
              <a:rPr lang="cs-CZ" smtClean="0"/>
              <a:pPr/>
              <a:t>28.3.2013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91C1E-D74B-467B-A111-DFF8D02AC2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D375A-2269-458D-A5FF-547ADC4B8BF2}" type="datetimeFigureOut">
              <a:rPr lang="cs-CZ" smtClean="0"/>
              <a:pPr/>
              <a:t>28.3.2013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91C1E-D74B-467B-A111-DFF8D02AC2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D375A-2269-458D-A5FF-547ADC4B8BF2}" type="datetimeFigureOut">
              <a:rPr lang="cs-CZ" smtClean="0"/>
              <a:pPr/>
              <a:t>28.3.2013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91C1E-D74B-467B-A111-DFF8D02AC2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D375A-2269-458D-A5FF-547ADC4B8BF2}" type="datetimeFigureOut">
              <a:rPr lang="cs-CZ" smtClean="0"/>
              <a:pPr/>
              <a:t>28.3.2013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91C1E-D74B-467B-A111-DFF8D02AC2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D375A-2269-458D-A5FF-547ADC4B8BF2}" type="datetimeFigureOut">
              <a:rPr lang="cs-CZ" smtClean="0"/>
              <a:pPr/>
              <a:t>28.3.2013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91C1E-D74B-467B-A111-DFF8D02AC2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D375A-2269-458D-A5FF-547ADC4B8BF2}" type="datetimeFigureOut">
              <a:rPr lang="cs-CZ" smtClean="0"/>
              <a:pPr/>
              <a:t>28.3.2013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91C1E-D74B-467B-A111-DFF8D02AC2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D375A-2269-458D-A5FF-547ADC4B8BF2}" type="datetimeFigureOut">
              <a:rPr lang="cs-CZ" smtClean="0"/>
              <a:pPr/>
              <a:t>28.3.2013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91C1E-D74B-467B-A111-DFF8D02AC2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2D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16D375A-2269-458D-A5FF-547ADC4B8BF2}" type="datetimeFigureOut">
              <a:rPr lang="cs-CZ" smtClean="0"/>
              <a:pPr/>
              <a:t>28.3.2013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3E91C1E-D74B-467B-A111-DFF8D02AC29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gif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gif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gif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hyperlink" Target="http://www.eliskasluneckova.webzdarma.cz/plice.html" TargetMode="External"/><Relationship Id="rId3" Type="http://schemas.openxmlformats.org/officeDocument/2006/relationships/hyperlink" Target="http://terapie.as4u.cz/cs/alternativni-terapie/pohybove-a-tanecni-terapie/cchi-kung/dychani/spravne-dychani.html" TargetMode="External"/><Relationship Id="rId7" Type="http://schemas.openxmlformats.org/officeDocument/2006/relationships/hyperlink" Target="http://program.autiste.cz/seznameni/?term=nos&amp;category=lidske-telo" TargetMode="External"/><Relationship Id="rId12" Type="http://schemas.openxmlformats.org/officeDocument/2006/relationships/hyperlink" Target="http://www.stylovazena.cz/zdravi/kdyz-prestanu-kourit-ztloustnu" TargetMode="External"/><Relationship Id="rId2" Type="http://schemas.openxmlformats.org/officeDocument/2006/relationships/hyperlink" Target="http://gymtri.trinec.org/index.php?option=com_content&amp;view=article&amp;id=112&amp;catid=27&amp;Itemid=22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plasticka-chirurgie.us/nase-sluzby/oblicej/plasticka-operace-nosu-rhinoplastika/" TargetMode="External"/><Relationship Id="rId11" Type="http://schemas.openxmlformats.org/officeDocument/2006/relationships/hyperlink" Target="http://ona.idnes.cz/mrtvoly-na-krabickach-vydesi-ceske-kuraky-fii-/zdravi.aspx?c=A061120_201045_koureni_ad" TargetMode="External"/><Relationship Id="rId5" Type="http://schemas.openxmlformats.org/officeDocument/2006/relationships/hyperlink" Target="http://www.zschemie.euweb.cz/smesi/smesi1.html" TargetMode="External"/><Relationship Id="rId10" Type="http://schemas.openxmlformats.org/officeDocument/2006/relationships/hyperlink" Target="http://patf-biokyb.lf1.cuni.cz/wiki/wiki/user/dychaci_system" TargetMode="External"/><Relationship Id="rId4" Type="http://schemas.openxmlformats.org/officeDocument/2006/relationships/hyperlink" Target="http://www.obnovazdravi.cz/kury-dle-onemocneni/onemocneni-dychaci-soustavy/" TargetMode="External"/><Relationship Id="rId9" Type="http://schemas.openxmlformats.org/officeDocument/2006/relationships/hyperlink" Target="http://monka.hysteria.cz/marko/domaci_lekar/hrdlo/zanetplic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u="sng" dirty="0" smtClean="0">
                <a:latin typeface="Courier New" pitchFamily="49" charset="0"/>
                <a:cs typeface="Courier New" pitchFamily="49" charset="0"/>
              </a:rPr>
              <a:t>LIDSKÝ ORGANISMUS</a:t>
            </a:r>
            <a:endParaRPr lang="cs-CZ" b="1" u="sng" dirty="0">
              <a:latin typeface="Courier New" pitchFamily="49" charset="0"/>
              <a:cs typeface="Courier New" pitchFamily="49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pPr marL="514350" indent="-514350"/>
            <a:r>
              <a:rPr lang="cs-CZ" sz="4800" b="1" dirty="0" smtClean="0">
                <a:solidFill>
                  <a:srgbClr val="FF0000"/>
                </a:solidFill>
              </a:rPr>
              <a:t>DÝCHACÍ SOUSTAVA</a:t>
            </a:r>
          </a:p>
          <a:p>
            <a:pPr marL="514350" indent="-514350"/>
            <a:endParaRPr lang="cs-CZ" sz="4800" b="1" dirty="0" smtClean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28600" y="134877"/>
            <a:ext cx="8820302" cy="1957591"/>
          </a:xfrm>
          <a:prstGeom prst="rect">
            <a:avLst/>
          </a:prstGeom>
          <a:solidFill>
            <a:scrgbClr r="0" g="0" b="0">
              <a:alpha val="0"/>
            </a:scrgbClr>
          </a:solidFill>
        </p:spPr>
      </p:pic>
      <p:pic>
        <p:nvPicPr>
          <p:cNvPr id="3" name="Obrázek 2"/>
          <p:cNvPicPr>
            <a:picLocks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28600" y="2211057"/>
            <a:ext cx="8820302" cy="3907296"/>
          </a:xfrm>
          <a:prstGeom prst="rect">
            <a:avLst/>
          </a:prstGeom>
          <a:solidFill>
            <a:scrgbClr r="0" g="0" b="0">
              <a:alpha val="0"/>
            </a:scrgbClr>
          </a:solidFill>
        </p:spPr>
      </p:pic>
      <p:sp>
        <p:nvSpPr>
          <p:cNvPr id="4" name="TextovéPole 3"/>
          <p:cNvSpPr txBox="1"/>
          <p:nvPr/>
        </p:nvSpPr>
        <p:spPr>
          <a:xfrm>
            <a:off x="971550" y="4201951"/>
            <a:ext cx="1188720" cy="295072"/>
          </a:xfrm>
          <a:prstGeom prst="rect">
            <a:avLst/>
          </a:prstGeom>
          <a:noFill/>
        </p:spPr>
        <p:txBody>
          <a:bodyPr vert="horz" lIns="78858" tIns="39429" rIns="78858" bIns="39429" rtlCol="0">
            <a:spAutoFit/>
          </a:bodyPr>
          <a:lstStyle/>
          <a:p>
            <a:r>
              <a:rPr lang="cs-CZ" sz="1400" dirty="0" smtClean="0">
                <a:latin typeface="Arial - 18"/>
              </a:rPr>
              <a:t>Šablona</a:t>
            </a:r>
            <a:r>
              <a:rPr lang="cs-CZ" sz="1100" dirty="0" smtClean="0">
                <a:latin typeface="Arial - 18"/>
              </a:rPr>
              <a:t>: </a:t>
            </a:r>
            <a:r>
              <a:rPr lang="cs-CZ" sz="1400" dirty="0" smtClean="0">
                <a:latin typeface="Arial - 18"/>
              </a:rPr>
              <a:t>V/2 </a:t>
            </a:r>
            <a:endParaRPr lang="cs-CZ" sz="1400" dirty="0">
              <a:latin typeface="Arial - 18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040630" y="4150075"/>
            <a:ext cx="1331570" cy="295072"/>
          </a:xfrm>
          <a:prstGeom prst="rect">
            <a:avLst/>
          </a:prstGeom>
          <a:noFill/>
        </p:spPr>
        <p:txBody>
          <a:bodyPr vert="horz" wrap="square" lIns="78858" tIns="39429" rIns="78858" bIns="39429" rtlCol="0">
            <a:spAutoFit/>
          </a:bodyPr>
          <a:lstStyle/>
          <a:p>
            <a:r>
              <a:rPr lang="cs-CZ" sz="1400" dirty="0" smtClean="0">
                <a:latin typeface="Arial - 18"/>
              </a:rPr>
              <a:t>Sada: 2/30</a:t>
            </a:r>
            <a:endParaRPr lang="cs-CZ" sz="1400" dirty="0">
              <a:latin typeface="Arial - 18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982980" y="4679210"/>
            <a:ext cx="2868940" cy="295072"/>
          </a:xfrm>
          <a:prstGeom prst="rect">
            <a:avLst/>
          </a:prstGeom>
          <a:noFill/>
        </p:spPr>
        <p:txBody>
          <a:bodyPr vert="horz" wrap="square" lIns="78858" tIns="39429" rIns="78858" bIns="39429" rtlCol="0">
            <a:spAutoFit/>
          </a:bodyPr>
          <a:lstStyle/>
          <a:p>
            <a:r>
              <a:rPr lang="cs-CZ" sz="1400" dirty="0" smtClean="0">
                <a:latin typeface="Arial - 18"/>
              </a:rPr>
              <a:t>Ověření ve výuce</a:t>
            </a:r>
            <a:r>
              <a:rPr lang="cs-CZ" sz="1400" dirty="0" smtClean="0">
                <a:latin typeface="Arial - 18"/>
              </a:rPr>
              <a:t>: 8. 3. 2013</a:t>
            </a:r>
            <a:endParaRPr lang="cs-CZ" sz="1400" dirty="0">
              <a:latin typeface="Arial - 18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086350" y="4689585"/>
            <a:ext cx="868680" cy="295072"/>
          </a:xfrm>
          <a:prstGeom prst="rect">
            <a:avLst/>
          </a:prstGeom>
          <a:noFill/>
        </p:spPr>
        <p:txBody>
          <a:bodyPr vert="horz" lIns="78858" tIns="39429" rIns="78858" bIns="39429" rtlCol="0">
            <a:spAutoFit/>
          </a:bodyPr>
          <a:lstStyle/>
          <a:p>
            <a:r>
              <a:rPr lang="cs-CZ" sz="1400" dirty="0" smtClean="0">
                <a:latin typeface="Arial - 18"/>
              </a:rPr>
              <a:t>Třída: 5</a:t>
            </a:r>
            <a:endParaRPr lang="cs-CZ" sz="1400" dirty="0">
              <a:latin typeface="Arial - 18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560820" y="4710336"/>
            <a:ext cx="1683588" cy="295072"/>
          </a:xfrm>
          <a:prstGeom prst="rect">
            <a:avLst/>
          </a:prstGeom>
          <a:noFill/>
        </p:spPr>
        <p:txBody>
          <a:bodyPr vert="horz" wrap="square" lIns="78858" tIns="39429" rIns="78858" bIns="39429" rtlCol="0">
            <a:spAutoFit/>
          </a:bodyPr>
          <a:lstStyle/>
          <a:p>
            <a:r>
              <a:rPr lang="cs-CZ" sz="1400" dirty="0" smtClean="0">
                <a:latin typeface="Arial - 18"/>
              </a:rPr>
              <a:t>Datum: 26. 1. 2013 </a:t>
            </a:r>
            <a:endParaRPr lang="cs-CZ" sz="1400" dirty="0">
              <a:latin typeface="Arial - 18"/>
            </a:endParaRPr>
          </a:p>
        </p:txBody>
      </p:sp>
      <p:pic>
        <p:nvPicPr>
          <p:cNvPr id="9" name="Obrázek 8"/>
          <p:cNvPicPr>
            <a:picLocks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771650" y="2479670"/>
            <a:ext cx="5737860" cy="954517"/>
          </a:xfrm>
          <a:prstGeom prst="rect">
            <a:avLst/>
          </a:prstGeom>
          <a:solidFill>
            <a:scrgbClr r="0" g="0" b="0">
              <a:alpha val="0"/>
            </a:scrgbClr>
          </a:solidFill>
        </p:spPr>
      </p:pic>
      <p:sp>
        <p:nvSpPr>
          <p:cNvPr id="10" name="TextovéPole 9"/>
          <p:cNvSpPr txBox="1"/>
          <p:nvPr/>
        </p:nvSpPr>
        <p:spPr>
          <a:xfrm>
            <a:off x="1291590" y="546502"/>
            <a:ext cx="6697980" cy="941402"/>
          </a:xfrm>
          <a:prstGeom prst="rect">
            <a:avLst/>
          </a:prstGeom>
          <a:noFill/>
        </p:spPr>
        <p:txBody>
          <a:bodyPr vert="horz" lIns="78858" tIns="39429" rIns="78858" bIns="39429" rtlCol="0">
            <a:spAutoFit/>
          </a:bodyPr>
          <a:lstStyle/>
          <a:p>
            <a:pPr algn="ctr"/>
            <a:r>
              <a:rPr lang="cs-CZ" sz="4000" dirty="0" smtClean="0">
                <a:solidFill>
                  <a:srgbClr val="FFFFFF"/>
                </a:solidFill>
                <a:latin typeface="Arial - 62"/>
              </a:rPr>
              <a:t>Výukový materiál  </a:t>
            </a:r>
            <a:endParaRPr lang="cs-CZ" sz="4000" dirty="0">
              <a:solidFill>
                <a:srgbClr val="FFFFFF"/>
              </a:solidFill>
              <a:latin typeface="Arial - 62"/>
            </a:endParaRPr>
          </a:p>
          <a:p>
            <a:pPr algn="ctr"/>
            <a:r>
              <a:rPr lang="cs-CZ" sz="1600" dirty="0" smtClean="0">
                <a:solidFill>
                  <a:srgbClr val="FFFFFF"/>
                </a:solidFill>
                <a:latin typeface="Arial - 25"/>
              </a:rPr>
              <a:t>zpracovaný v rámci projektu</a:t>
            </a:r>
            <a:endParaRPr lang="cs-CZ" sz="1600" dirty="0">
              <a:solidFill>
                <a:srgbClr val="FFFFFF"/>
              </a:solidFill>
              <a:latin typeface="Arial - 25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984580" y="3641691"/>
            <a:ext cx="4637380" cy="295072"/>
          </a:xfrm>
          <a:prstGeom prst="rect">
            <a:avLst/>
          </a:prstGeom>
          <a:noFill/>
        </p:spPr>
        <p:txBody>
          <a:bodyPr vert="horz" lIns="78858" tIns="39429" rIns="78858" bIns="39429" rtlCol="0">
            <a:spAutoFit/>
          </a:bodyPr>
          <a:lstStyle/>
          <a:p>
            <a:r>
              <a:rPr lang="cs-CZ" sz="1400" b="1" dirty="0" smtClean="0">
                <a:latin typeface="Arial - 17"/>
              </a:rPr>
              <a:t>Pořadové číslo projektu: CZ.1.07/1.4.00/21.1131</a:t>
            </a:r>
            <a:endParaRPr lang="cs-CZ" sz="1400" b="1" dirty="0">
              <a:latin typeface="Arial - 17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982980" y="5197970"/>
            <a:ext cx="960120" cy="295072"/>
          </a:xfrm>
          <a:prstGeom prst="rect">
            <a:avLst/>
          </a:prstGeom>
          <a:noFill/>
        </p:spPr>
        <p:txBody>
          <a:bodyPr vert="horz" lIns="78858" tIns="39429" rIns="78858" bIns="39429" rtlCol="0">
            <a:spAutoFit/>
          </a:bodyPr>
          <a:lstStyle/>
          <a:p>
            <a:r>
              <a:rPr lang="cs-CZ" sz="1400" dirty="0" smtClean="0">
                <a:latin typeface="Arial - 18"/>
              </a:rPr>
              <a:t>Online:</a:t>
            </a:r>
            <a:endParaRPr lang="cs-CZ" sz="1400" dirty="0">
              <a:latin typeface="Arial - 18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5340105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17170" y="176378"/>
            <a:ext cx="8820302" cy="1957591"/>
          </a:xfrm>
          <a:prstGeom prst="rect">
            <a:avLst/>
          </a:prstGeom>
          <a:solidFill>
            <a:scrgbClr r="0" g="0" b="0">
              <a:alpha val="0"/>
            </a:scrgbClr>
          </a:solidFill>
        </p:spPr>
      </p:pic>
      <p:sp>
        <p:nvSpPr>
          <p:cNvPr id="3" name="TextovéPole 2"/>
          <p:cNvSpPr txBox="1"/>
          <p:nvPr/>
        </p:nvSpPr>
        <p:spPr>
          <a:xfrm>
            <a:off x="388620" y="695138"/>
            <a:ext cx="8343900" cy="895236"/>
          </a:xfrm>
          <a:prstGeom prst="rect">
            <a:avLst/>
          </a:prstGeom>
          <a:noFill/>
        </p:spPr>
        <p:txBody>
          <a:bodyPr vert="horz" lIns="78858" tIns="39429" rIns="78858" bIns="39429" rtlCol="0">
            <a:spAutoFit/>
          </a:bodyPr>
          <a:lstStyle/>
          <a:p>
            <a:pPr algn="ctr"/>
            <a:r>
              <a:rPr lang="cs-CZ" sz="3300" dirty="0" smtClean="0">
                <a:solidFill>
                  <a:srgbClr val="FFFFFF"/>
                </a:solidFill>
                <a:latin typeface="Arial - 51"/>
              </a:rPr>
              <a:t>Lidský organismus</a:t>
            </a:r>
          </a:p>
          <a:p>
            <a:pPr algn="ctr"/>
            <a:r>
              <a:rPr lang="cs-CZ" sz="2000" dirty="0" smtClean="0">
                <a:solidFill>
                  <a:srgbClr val="FF0000"/>
                </a:solidFill>
                <a:latin typeface="Arial - 51"/>
              </a:rPr>
              <a:t>Dýchací soustava</a:t>
            </a:r>
            <a:endParaRPr lang="cs-CZ" sz="2000" dirty="0">
              <a:solidFill>
                <a:srgbClr val="FF0000"/>
              </a:solidFill>
              <a:latin typeface="Arial - 51"/>
            </a:endParaRPr>
          </a:p>
        </p:txBody>
      </p:sp>
      <p:pic>
        <p:nvPicPr>
          <p:cNvPr id="4" name="Obrázek 3"/>
          <p:cNvPicPr>
            <a:picLocks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28600" y="2175913"/>
            <a:ext cx="8820302" cy="3907296"/>
          </a:xfrm>
          <a:prstGeom prst="rect">
            <a:avLst/>
          </a:prstGeom>
          <a:solidFill>
            <a:scrgbClr r="0" g="0" b="0">
              <a:alpha val="0"/>
            </a:scrgbClr>
          </a:solidFill>
        </p:spPr>
      </p:pic>
      <p:sp>
        <p:nvSpPr>
          <p:cNvPr id="5" name="TextovéPole 4"/>
          <p:cNvSpPr txBox="1"/>
          <p:nvPr/>
        </p:nvSpPr>
        <p:spPr>
          <a:xfrm>
            <a:off x="502920" y="4440581"/>
            <a:ext cx="6085304" cy="295072"/>
          </a:xfrm>
          <a:prstGeom prst="rect">
            <a:avLst/>
          </a:prstGeom>
          <a:noFill/>
        </p:spPr>
        <p:txBody>
          <a:bodyPr vert="horz" wrap="square" lIns="78858" tIns="39429" rIns="78858" bIns="39429" rtlCol="0">
            <a:spAutoFit/>
          </a:bodyPr>
          <a:lstStyle/>
          <a:p>
            <a:r>
              <a:rPr lang="cs-CZ" sz="1400" dirty="0" smtClean="0">
                <a:latin typeface="Arial - 18"/>
              </a:rPr>
              <a:t>Jméno autora: Mgr. Martina Kosová </a:t>
            </a:r>
            <a:endParaRPr lang="cs-CZ" sz="1400" dirty="0">
              <a:latin typeface="Arial - 18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48640" y="4876340"/>
            <a:ext cx="5623560" cy="510515"/>
          </a:xfrm>
          <a:prstGeom prst="rect">
            <a:avLst/>
          </a:prstGeom>
          <a:noFill/>
        </p:spPr>
        <p:txBody>
          <a:bodyPr vert="horz" lIns="78858" tIns="39429" rIns="78858" bIns="39429" rtlCol="0">
            <a:spAutoFit/>
          </a:bodyPr>
          <a:lstStyle/>
          <a:p>
            <a:r>
              <a:rPr lang="cs-CZ" sz="1400" dirty="0" smtClean="0">
                <a:latin typeface="Arial - 18"/>
              </a:rPr>
              <a:t>Škola: Základní škola Zaječí, okres Břeclav</a:t>
            </a:r>
          </a:p>
          <a:p>
            <a:r>
              <a:rPr lang="cs-CZ" sz="1400" dirty="0" smtClean="0">
                <a:latin typeface="Arial - 18"/>
              </a:rPr>
              <a:t>           Školní 402, 691 05 Zaječí, příspěvková organizace </a:t>
            </a:r>
            <a:endParaRPr lang="cs-CZ" sz="1400" dirty="0">
              <a:latin typeface="Arial - 18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02920" y="3361561"/>
            <a:ext cx="1028700" cy="295072"/>
          </a:xfrm>
          <a:prstGeom prst="rect">
            <a:avLst/>
          </a:prstGeom>
          <a:noFill/>
        </p:spPr>
        <p:txBody>
          <a:bodyPr vert="horz" lIns="78858" tIns="39429" rIns="78858" bIns="39429" rtlCol="0">
            <a:spAutoFit/>
          </a:bodyPr>
          <a:lstStyle/>
          <a:p>
            <a:r>
              <a:rPr lang="cs-CZ" sz="1400" dirty="0" smtClean="0">
                <a:latin typeface="Arial - 18"/>
              </a:rPr>
              <a:t>Ročník: 5.</a:t>
            </a:r>
            <a:endParaRPr lang="cs-CZ" sz="1400" dirty="0">
              <a:latin typeface="Arial - 18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02920" y="2977679"/>
            <a:ext cx="3060968" cy="295072"/>
          </a:xfrm>
          <a:prstGeom prst="rect">
            <a:avLst/>
          </a:prstGeom>
          <a:noFill/>
        </p:spPr>
        <p:txBody>
          <a:bodyPr vert="horz" wrap="square" lIns="78858" tIns="39429" rIns="78858" bIns="39429" rtlCol="0">
            <a:spAutoFit/>
          </a:bodyPr>
          <a:lstStyle/>
          <a:p>
            <a:r>
              <a:rPr lang="cs-CZ" sz="1400" dirty="0" smtClean="0">
                <a:latin typeface="Arial - 17"/>
              </a:rPr>
              <a:t>Předmět:</a:t>
            </a:r>
            <a:r>
              <a:rPr lang="cs-CZ" sz="1400" b="1" dirty="0" smtClean="0">
                <a:solidFill>
                  <a:srgbClr val="66FF33"/>
                </a:solidFill>
                <a:latin typeface="Arial - 17"/>
              </a:rPr>
              <a:t> Přírodověda</a:t>
            </a:r>
            <a:r>
              <a:rPr lang="cs-CZ" sz="1100" dirty="0" smtClean="0">
                <a:solidFill>
                  <a:srgbClr val="00008B"/>
                </a:solidFill>
                <a:latin typeface="Arial - 17"/>
              </a:rPr>
              <a:t> </a:t>
            </a:r>
            <a:endParaRPr lang="cs-CZ" sz="1100" dirty="0">
              <a:solidFill>
                <a:srgbClr val="00008B"/>
              </a:solidFill>
              <a:latin typeface="Arial - 17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02920" y="3890696"/>
            <a:ext cx="8101528" cy="510515"/>
          </a:xfrm>
          <a:prstGeom prst="rect">
            <a:avLst/>
          </a:prstGeom>
          <a:noFill/>
        </p:spPr>
        <p:txBody>
          <a:bodyPr vert="horz" wrap="square" lIns="78858" tIns="39429" rIns="78858" bIns="39429" rtlCol="0">
            <a:spAutoFit/>
          </a:bodyPr>
          <a:lstStyle/>
          <a:p>
            <a:r>
              <a:rPr lang="cs-CZ" sz="1400" dirty="0" smtClean="0">
                <a:latin typeface="Arial - 18"/>
              </a:rPr>
              <a:t>Klíčová slova: organismus, lidské tělo, vzduch, nos, plíce, dutina nosní, dutina ústní, nosohltan, hrtan, průdušnice, průdušky, plícní sklípky, kyslík, oxid uhličitý </a:t>
            </a:r>
            <a:endParaRPr lang="cs-CZ" sz="1400" dirty="0">
              <a:latin typeface="Arial - 18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02920" y="2531546"/>
            <a:ext cx="7885504" cy="295072"/>
          </a:xfrm>
          <a:prstGeom prst="rect">
            <a:avLst/>
          </a:prstGeom>
          <a:noFill/>
        </p:spPr>
        <p:txBody>
          <a:bodyPr vert="horz" wrap="square" lIns="78858" tIns="39429" rIns="78858" bIns="39429" rtlCol="0">
            <a:spAutoFit/>
          </a:bodyPr>
          <a:lstStyle/>
          <a:p>
            <a:r>
              <a:rPr lang="cs-CZ" sz="1400" b="1" dirty="0" smtClean="0">
                <a:latin typeface="Arial - 18"/>
              </a:rPr>
              <a:t>Název: VY_52_INOVACE_2/30_Lidský organismus; dýchací soustava</a:t>
            </a:r>
            <a:endParaRPr lang="cs-CZ" sz="1400" dirty="0">
              <a:solidFill>
                <a:srgbClr val="00008B"/>
              </a:solidFill>
              <a:latin typeface="Arial - 18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0525027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Výukový materiál je určen žákům 5. třídy základní školy k předmětu Přírodověda.</a:t>
            </a:r>
          </a:p>
          <a:p>
            <a:r>
              <a:rPr lang="cs-CZ" sz="2800" dirty="0" smtClean="0"/>
              <a:t>Cílem učebního materiálu je seznámit žáky s novými pojmy a pomoci jim si je osvojit. </a:t>
            </a:r>
          </a:p>
          <a:p>
            <a:r>
              <a:rPr lang="cs-CZ" sz="2800" dirty="0" smtClean="0"/>
              <a:t>Usnadnit jim si zapamatovat a poznat jednotlivé části  a funkce lidského těla, jak vypadají jednotlivé orgány a jak se nazývají.</a:t>
            </a:r>
          </a:p>
          <a:p>
            <a:r>
              <a:rPr lang="cs-CZ" sz="2800" dirty="0" smtClean="0"/>
              <a:t>Následující výukový materiál je zaměřen na stavbu a funkci </a:t>
            </a:r>
            <a:r>
              <a:rPr lang="cs-CZ" sz="2800" smtClean="0"/>
              <a:t>dýchací soustavy.</a:t>
            </a:r>
            <a:endParaRPr lang="cs-CZ" sz="28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LIDSKÝ ORGANISMUS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  <a:p>
            <a:endParaRPr lang="cs-CZ" dirty="0" smtClean="0">
              <a:solidFill>
                <a:srgbClr val="006600"/>
              </a:solidFill>
            </a:endParaRPr>
          </a:p>
          <a:p>
            <a:r>
              <a:rPr lang="cs-CZ" dirty="0" smtClean="0">
                <a:solidFill>
                  <a:srgbClr val="006600"/>
                </a:solidFill>
              </a:rPr>
              <a:t>Ačkoliv je každý člověk jiný, tak všichni lidé mají </a:t>
            </a:r>
            <a:r>
              <a:rPr lang="cs-CZ" dirty="0" smtClean="0">
                <a:solidFill>
                  <a:srgbClr val="FF0000"/>
                </a:solidFill>
              </a:rPr>
              <a:t>stejnou</a:t>
            </a:r>
            <a:r>
              <a:rPr lang="cs-CZ" dirty="0" smtClean="0">
                <a:solidFill>
                  <a:srgbClr val="006600"/>
                </a:solidFill>
              </a:rPr>
              <a:t> </a:t>
            </a:r>
            <a:r>
              <a:rPr lang="cs-CZ" b="1" u="sng" dirty="0" smtClean="0"/>
              <a:t>STAVBU TĚLA</a:t>
            </a:r>
            <a:r>
              <a:rPr lang="cs-CZ" dirty="0" smtClean="0">
                <a:solidFill>
                  <a:srgbClr val="006600"/>
                </a:solidFill>
              </a:rPr>
              <a:t>.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>
              <a:buNone/>
            </a:pPr>
            <a:endParaRPr lang="cs-CZ" dirty="0" smtClean="0"/>
          </a:p>
          <a:p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chemeClr val="tx1"/>
            </a:solidFill>
          </a:ln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DÝCHACÍ SOUSTAVA 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853136"/>
          </a:xfrm>
        </p:spPr>
        <p:txBody>
          <a:bodyPr>
            <a:normAutofit/>
          </a:bodyPr>
          <a:lstStyle/>
          <a:p>
            <a:endParaRPr lang="cs-CZ" b="1" dirty="0" smtClean="0"/>
          </a:p>
          <a:p>
            <a:r>
              <a:rPr lang="cs-CZ" b="1" dirty="0" smtClean="0">
                <a:solidFill>
                  <a:srgbClr val="002060"/>
                </a:solidFill>
              </a:rPr>
              <a:t>Jak přijímáme do těla vzduch?</a:t>
            </a:r>
          </a:p>
          <a:p>
            <a:endParaRPr lang="cs-CZ" b="1" dirty="0" smtClean="0">
              <a:solidFill>
                <a:srgbClr val="002060"/>
              </a:solidFill>
            </a:endParaRPr>
          </a:p>
          <a:p>
            <a:r>
              <a:rPr lang="cs-CZ" b="1" dirty="0" smtClean="0">
                <a:solidFill>
                  <a:srgbClr val="002060"/>
                </a:solidFill>
              </a:rPr>
              <a:t>Jaké je složení vzduchu?</a:t>
            </a:r>
          </a:p>
          <a:p>
            <a:endParaRPr lang="cs-CZ" b="1" dirty="0" smtClean="0">
              <a:solidFill>
                <a:srgbClr val="002060"/>
              </a:solidFill>
            </a:endParaRPr>
          </a:p>
          <a:p>
            <a:r>
              <a:rPr lang="cs-CZ" b="1" dirty="0" smtClean="0">
                <a:solidFill>
                  <a:srgbClr val="002060"/>
                </a:solidFill>
              </a:rPr>
              <a:t>Proč potřebuje naše tělo kyslík?</a:t>
            </a:r>
          </a:p>
          <a:p>
            <a:endParaRPr lang="cs-CZ" b="1" dirty="0" smtClean="0">
              <a:solidFill>
                <a:srgbClr val="002060"/>
              </a:solidFill>
            </a:endParaRPr>
          </a:p>
          <a:p>
            <a:pPr algn="ctr">
              <a:buNone/>
            </a:pPr>
            <a:endParaRPr lang="cs-CZ" b="1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chemeClr val="tx1"/>
            </a:solidFill>
          </a:ln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Složení vzduchu 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853136"/>
          </a:xfrm>
        </p:spPr>
        <p:txBody>
          <a:bodyPr>
            <a:normAutofit/>
          </a:bodyPr>
          <a:lstStyle/>
          <a:p>
            <a:endParaRPr lang="cs-CZ" b="1" dirty="0" smtClean="0"/>
          </a:p>
          <a:p>
            <a:pPr>
              <a:buNone/>
            </a:pPr>
            <a:endParaRPr lang="cs-CZ" b="1" dirty="0" smtClean="0">
              <a:solidFill>
                <a:srgbClr val="002060"/>
              </a:solidFill>
            </a:endParaRPr>
          </a:p>
          <a:p>
            <a:pPr algn="ctr">
              <a:buNone/>
            </a:pPr>
            <a:endParaRPr lang="cs-CZ" b="1" dirty="0" smtClean="0"/>
          </a:p>
          <a:p>
            <a:endParaRPr lang="cs-CZ" dirty="0"/>
          </a:p>
        </p:txBody>
      </p:sp>
      <p:pic>
        <p:nvPicPr>
          <p:cNvPr id="2050" name="Picture 2" descr="http://www.zschemie.euweb.cz/smesi/vzduch.gi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2252464"/>
            <a:ext cx="9144000" cy="3657600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8460432" y="5517232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</a:rPr>
              <a:t>DÝCHACÍ SOUSTAVA</a:t>
            </a:r>
            <a:endParaRPr lang="cs-CZ" b="1" u="sng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5362" name="Picture 2" descr="http://gymtri.trinec.org/soubory/Biologie/4-rocnik/biologie-cloveka/dychaci-soustava/stavba-ds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427984" y="1268760"/>
            <a:ext cx="3981450" cy="5095876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8316416" y="6309320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pic>
        <p:nvPicPr>
          <p:cNvPr id="17410" name="Picture 2" descr="http://www.plasticka-chirurgie.us/data/2011/09/nos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5536" y="1412776"/>
            <a:ext cx="3752850" cy="5095876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467544" y="6021288"/>
            <a:ext cx="51771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5</a:t>
            </a:r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2D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8460432" y="6237312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  <p:pic>
        <p:nvPicPr>
          <p:cNvPr id="14338" name="Picture 2" descr="http://terapie.as4u.cz/galerie/obrazky/imager.php?img=45779&amp;x=326&amp;y=26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43608" y="836712"/>
            <a:ext cx="6783534" cy="5472608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3314" name="Picture 2" descr="http://www.obnovazdravi.cz/wp-content/uploads/2012/03/2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75656" y="548680"/>
            <a:ext cx="6120680" cy="5910766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7884368" y="6309320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</a:t>
            </a:r>
            <a:endParaRPr lang="cs-CZ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C00000"/>
                </a:solidFill>
              </a:rPr>
              <a:t>Zapiš si:</a:t>
            </a:r>
            <a:endParaRPr lang="cs-CZ" b="1" u="sng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853136"/>
          </a:xfrm>
          <a:solidFill>
            <a:schemeClr val="accent6">
              <a:lumMod val="60000"/>
              <a:lumOff val="40000"/>
            </a:schemeClr>
          </a:solidFill>
        </p:spPr>
        <p:txBody>
          <a:bodyPr>
            <a:normAutofit fontScale="92500"/>
          </a:bodyPr>
          <a:lstStyle/>
          <a:p>
            <a:pPr>
              <a:buNone/>
            </a:pPr>
            <a:r>
              <a:rPr lang="cs-CZ" b="1" dirty="0" smtClean="0">
                <a:solidFill>
                  <a:srgbClr val="002060"/>
                </a:solidFill>
              </a:rPr>
              <a:t>Vzduch přijímáme do těla </a:t>
            </a:r>
            <a:r>
              <a:rPr lang="cs-CZ" b="1" dirty="0" smtClean="0">
                <a:solidFill>
                  <a:srgbClr val="FF0000"/>
                </a:solidFill>
              </a:rPr>
              <a:t>NOSEM</a:t>
            </a:r>
            <a:r>
              <a:rPr lang="cs-CZ" b="1" dirty="0" smtClean="0">
                <a:solidFill>
                  <a:srgbClr val="002060"/>
                </a:solidFill>
              </a:rPr>
              <a:t> nebo </a:t>
            </a:r>
            <a:r>
              <a:rPr lang="cs-CZ" b="1" dirty="0" smtClean="0">
                <a:solidFill>
                  <a:srgbClr val="FF0000"/>
                </a:solidFill>
              </a:rPr>
              <a:t>ústy</a:t>
            </a:r>
            <a:r>
              <a:rPr lang="cs-CZ" b="1" dirty="0" smtClean="0">
                <a:solidFill>
                  <a:srgbClr val="002060"/>
                </a:solidFill>
              </a:rPr>
              <a:t>. </a:t>
            </a:r>
          </a:p>
          <a:p>
            <a:pPr>
              <a:buNone/>
            </a:pPr>
            <a:endParaRPr lang="cs-CZ" b="1" dirty="0" smtClean="0">
              <a:solidFill>
                <a:srgbClr val="002060"/>
              </a:solidFill>
            </a:endParaRPr>
          </a:p>
          <a:p>
            <a:pPr>
              <a:buNone/>
            </a:pPr>
            <a:r>
              <a:rPr lang="cs-CZ" b="1" u="sng" dirty="0" smtClean="0">
                <a:solidFill>
                  <a:srgbClr val="002060"/>
                </a:solidFill>
              </a:rPr>
              <a:t>JE ZDRAVĚJŠÍ DÝCHAT NOSEM NEBO PUSOU?</a:t>
            </a:r>
          </a:p>
          <a:p>
            <a:pPr>
              <a:buNone/>
            </a:pPr>
            <a:endParaRPr lang="cs-CZ" b="1" dirty="0" smtClean="0">
              <a:solidFill>
                <a:srgbClr val="002060"/>
              </a:solidFill>
            </a:endParaRPr>
          </a:p>
          <a:p>
            <a:pPr>
              <a:buNone/>
            </a:pPr>
            <a:r>
              <a:rPr lang="cs-CZ" b="1" dirty="0" smtClean="0">
                <a:solidFill>
                  <a:srgbClr val="002060"/>
                </a:solidFill>
              </a:rPr>
              <a:t>                                                        </a:t>
            </a:r>
            <a:r>
              <a:rPr lang="cs-CZ" b="1" dirty="0" smtClean="0">
                <a:solidFill>
                  <a:srgbClr val="C00000"/>
                </a:solidFill>
              </a:rPr>
              <a:t>Nosem</a:t>
            </a:r>
            <a:r>
              <a:rPr lang="cs-CZ" b="1" dirty="0" smtClean="0">
                <a:solidFill>
                  <a:srgbClr val="002060"/>
                </a:solidFill>
              </a:rPr>
              <a:t>, protože      					</a:t>
            </a:r>
            <a:r>
              <a:rPr lang="cs-CZ" b="1" dirty="0" smtClean="0">
                <a:solidFill>
                  <a:srgbClr val="C00000"/>
                </a:solidFill>
              </a:rPr>
              <a:t>jsou v něm chloupky</a:t>
            </a:r>
          </a:p>
          <a:p>
            <a:pPr>
              <a:buNone/>
            </a:pPr>
            <a:r>
              <a:rPr lang="cs-CZ" b="1" dirty="0" smtClean="0">
                <a:solidFill>
                  <a:srgbClr val="002060"/>
                </a:solidFill>
              </a:rPr>
              <a:t>                                                      a ty </a:t>
            </a:r>
            <a:r>
              <a:rPr lang="cs-CZ" sz="4000" b="1" dirty="0" smtClean="0">
                <a:solidFill>
                  <a:schemeClr val="accent6">
                    <a:lumMod val="50000"/>
                  </a:schemeClr>
                </a:solidFill>
              </a:rPr>
              <a:t>ZACHYCUJÍ </a:t>
            </a:r>
          </a:p>
          <a:p>
            <a:pPr>
              <a:buNone/>
            </a:pPr>
            <a:r>
              <a:rPr lang="cs-CZ" sz="4000" b="1" dirty="0" smtClean="0">
                <a:solidFill>
                  <a:schemeClr val="accent6">
                    <a:lumMod val="50000"/>
                  </a:schemeClr>
                </a:solidFill>
              </a:rPr>
              <a:t>                                      NEČISTOTY a PRACH</a:t>
            </a:r>
          </a:p>
          <a:p>
            <a:pPr>
              <a:buNone/>
            </a:pPr>
            <a:endParaRPr lang="cs-CZ" b="1" dirty="0" smtClean="0">
              <a:solidFill>
                <a:srgbClr val="FF0000"/>
              </a:solidFill>
            </a:endParaRPr>
          </a:p>
          <a:p>
            <a:pPr>
              <a:buNone/>
            </a:pPr>
            <a:endParaRPr lang="cs-CZ" b="1" dirty="0" smtClean="0">
              <a:solidFill>
                <a:srgbClr val="002060"/>
              </a:solidFill>
            </a:endParaRPr>
          </a:p>
          <a:p>
            <a:pPr>
              <a:buNone/>
            </a:pPr>
            <a:endParaRPr lang="cs-CZ" b="1" dirty="0" smtClean="0">
              <a:solidFill>
                <a:srgbClr val="002060"/>
              </a:solidFill>
            </a:endParaRPr>
          </a:p>
          <a:p>
            <a:pPr>
              <a:buNone/>
            </a:pPr>
            <a:endParaRPr lang="cs-CZ" b="1" dirty="0" smtClean="0">
              <a:solidFill>
                <a:srgbClr val="002060"/>
              </a:solidFill>
            </a:endParaRPr>
          </a:p>
        </p:txBody>
      </p:sp>
      <p:sp>
        <p:nvSpPr>
          <p:cNvPr id="6" name="Šipka doprava 5"/>
          <p:cNvSpPr/>
          <p:nvPr/>
        </p:nvSpPr>
        <p:spPr>
          <a:xfrm>
            <a:off x="755576" y="4293096"/>
            <a:ext cx="1584176" cy="122413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Picture 2" descr="http://program.autiste.cz/images/aplikace/pece-o-zdravi/lidske-telo/350x350/nos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23728" y="3501008"/>
            <a:ext cx="2613670" cy="2613670"/>
          </a:xfrm>
          <a:prstGeom prst="rect">
            <a:avLst/>
          </a:prstGeom>
          <a:noFill/>
        </p:spPr>
      </p:pic>
      <p:sp>
        <p:nvSpPr>
          <p:cNvPr id="9" name="Obdélník 8"/>
          <p:cNvSpPr/>
          <p:nvPr/>
        </p:nvSpPr>
        <p:spPr>
          <a:xfrm>
            <a:off x="251520" y="2564904"/>
            <a:ext cx="8640960" cy="914400"/>
          </a:xfrm>
          <a:prstGeom prst="rect">
            <a:avLst/>
          </a:prstGeom>
          <a:solidFill>
            <a:srgbClr val="FFFF00">
              <a:alpha val="47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extovéPole 9"/>
          <p:cNvSpPr txBox="1"/>
          <p:nvPr/>
        </p:nvSpPr>
        <p:spPr>
          <a:xfrm>
            <a:off x="3491880" y="6453336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</a:t>
            </a:r>
            <a:endParaRPr lang="cs-CZ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C00000"/>
                </a:solidFill>
              </a:rPr>
              <a:t>Zapiš si:</a:t>
            </a:r>
            <a:endParaRPr lang="cs-CZ" b="1" u="sng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853136"/>
          </a:xfrm>
          <a:solidFill>
            <a:schemeClr val="accent6">
              <a:lumMod val="60000"/>
              <a:lumOff val="40000"/>
            </a:schemeClr>
          </a:solidFill>
        </p:spPr>
        <p:txBody>
          <a:bodyPr>
            <a:normAutofit fontScale="92500" lnSpcReduction="20000"/>
          </a:bodyPr>
          <a:lstStyle/>
          <a:p>
            <a:pPr>
              <a:buFontTx/>
              <a:buChar char="-"/>
            </a:pPr>
            <a:r>
              <a:rPr lang="cs-CZ" b="1" dirty="0" smtClean="0">
                <a:solidFill>
                  <a:srgbClr val="002060"/>
                </a:solidFill>
              </a:rPr>
              <a:t>Vzduch se v </a:t>
            </a:r>
            <a:r>
              <a:rPr lang="cs-CZ" b="1" dirty="0" smtClean="0">
                <a:solidFill>
                  <a:srgbClr val="FF0000"/>
                </a:solidFill>
              </a:rPr>
              <a:t>NOSE OHŘÍVÁ.</a:t>
            </a:r>
          </a:p>
          <a:p>
            <a:pPr>
              <a:buFontTx/>
              <a:buChar char="-"/>
            </a:pPr>
            <a:endParaRPr lang="cs-CZ" b="1" dirty="0" smtClean="0">
              <a:solidFill>
                <a:srgbClr val="FF0000"/>
              </a:solidFill>
            </a:endParaRPr>
          </a:p>
          <a:p>
            <a:pPr>
              <a:buFontTx/>
              <a:buChar char="-"/>
            </a:pPr>
            <a:endParaRPr lang="cs-CZ" b="1" dirty="0" smtClean="0">
              <a:solidFill>
                <a:srgbClr val="FF0000"/>
              </a:solidFill>
            </a:endParaRPr>
          </a:p>
          <a:p>
            <a:pPr>
              <a:buNone/>
            </a:pPr>
            <a:r>
              <a:rPr lang="cs-CZ" b="1" dirty="0" smtClean="0">
                <a:solidFill>
                  <a:srgbClr val="FF0000"/>
                </a:solidFill>
              </a:rPr>
              <a:t>                                                 </a:t>
            </a:r>
            <a:r>
              <a:rPr lang="cs-CZ" b="1" dirty="0" smtClean="0">
                <a:solidFill>
                  <a:schemeClr val="tx2"/>
                </a:solidFill>
              </a:rPr>
              <a:t>Vdechnutý vzduch       </a:t>
            </a:r>
            <a:r>
              <a:rPr lang="cs-CZ" b="1" dirty="0" smtClean="0">
                <a:solidFill>
                  <a:srgbClr val="FF0000"/>
                </a:solidFill>
              </a:rPr>
              <a:t>	                                         </a:t>
            </a:r>
            <a:r>
              <a:rPr lang="cs-CZ" b="1" dirty="0" smtClean="0">
                <a:solidFill>
                  <a:schemeClr val="tx2"/>
                </a:solidFill>
              </a:rPr>
              <a:t>jde přes </a:t>
            </a:r>
            <a:r>
              <a:rPr lang="cs-CZ" b="1" dirty="0" smtClean="0">
                <a:solidFill>
                  <a:srgbClr val="FF0000"/>
                </a:solidFill>
              </a:rPr>
              <a:t>HRTAN                                                                                					PRŮDUŠNICÍ                             					    DO PLIC.</a:t>
            </a:r>
            <a:r>
              <a:rPr lang="cs-CZ" b="1" dirty="0" smtClean="0">
                <a:solidFill>
                  <a:srgbClr val="002060"/>
                </a:solidFill>
              </a:rPr>
              <a:t> </a:t>
            </a:r>
          </a:p>
          <a:p>
            <a:pPr>
              <a:buNone/>
            </a:pPr>
            <a:endParaRPr lang="cs-CZ" b="1" dirty="0" smtClean="0">
              <a:solidFill>
                <a:srgbClr val="002060"/>
              </a:solidFill>
            </a:endParaRPr>
          </a:p>
          <a:p>
            <a:pPr>
              <a:buNone/>
            </a:pPr>
            <a:endParaRPr lang="cs-CZ" b="1" u="sng" dirty="0" smtClean="0">
              <a:solidFill>
                <a:srgbClr val="002060"/>
              </a:solidFill>
            </a:endParaRPr>
          </a:p>
          <a:p>
            <a:pPr>
              <a:buNone/>
            </a:pPr>
            <a:endParaRPr lang="cs-CZ" b="1" dirty="0" smtClean="0">
              <a:solidFill>
                <a:srgbClr val="002060"/>
              </a:solidFill>
            </a:endParaRPr>
          </a:p>
          <a:p>
            <a:pPr>
              <a:buNone/>
            </a:pPr>
            <a:r>
              <a:rPr lang="cs-CZ" b="1" dirty="0" smtClean="0">
                <a:solidFill>
                  <a:srgbClr val="002060"/>
                </a:solidFill>
              </a:rPr>
              <a:t>                                                        </a:t>
            </a:r>
            <a:endParaRPr lang="cs-CZ" b="1" dirty="0" smtClean="0">
              <a:solidFill>
                <a:srgbClr val="FF0000"/>
              </a:solidFill>
            </a:endParaRPr>
          </a:p>
          <a:p>
            <a:pPr>
              <a:buNone/>
            </a:pPr>
            <a:endParaRPr lang="cs-CZ" b="1" dirty="0" smtClean="0">
              <a:solidFill>
                <a:srgbClr val="002060"/>
              </a:solidFill>
            </a:endParaRPr>
          </a:p>
          <a:p>
            <a:pPr>
              <a:buNone/>
            </a:pPr>
            <a:endParaRPr lang="cs-CZ" b="1" dirty="0" smtClean="0">
              <a:solidFill>
                <a:srgbClr val="002060"/>
              </a:solidFill>
            </a:endParaRPr>
          </a:p>
          <a:p>
            <a:pPr>
              <a:buNone/>
            </a:pPr>
            <a:endParaRPr lang="cs-CZ" b="1" dirty="0" smtClean="0">
              <a:solidFill>
                <a:srgbClr val="002060"/>
              </a:solidFill>
            </a:endParaRPr>
          </a:p>
        </p:txBody>
      </p:sp>
      <p:sp>
        <p:nvSpPr>
          <p:cNvPr id="6" name="Šipka doprava 5"/>
          <p:cNvSpPr/>
          <p:nvPr/>
        </p:nvSpPr>
        <p:spPr>
          <a:xfrm>
            <a:off x="2987824" y="3140968"/>
            <a:ext cx="1584176" cy="122413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Picture 2" descr="http://program.autiste.cz/images/aplikace/pece-o-zdravi/lidske-telo/350x350/nos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2348880"/>
            <a:ext cx="2613670" cy="2613670"/>
          </a:xfrm>
          <a:prstGeom prst="rect">
            <a:avLst/>
          </a:prstGeom>
          <a:noFill/>
        </p:spPr>
      </p:pic>
      <p:sp>
        <p:nvSpPr>
          <p:cNvPr id="10" name="TextovéPole 9"/>
          <p:cNvSpPr txBox="1"/>
          <p:nvPr/>
        </p:nvSpPr>
        <p:spPr>
          <a:xfrm>
            <a:off x="755576" y="5085184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6</a:t>
            </a:r>
            <a:endParaRPr lang="cs-CZ" dirty="0"/>
          </a:p>
        </p:txBody>
      </p:sp>
      <p:pic>
        <p:nvPicPr>
          <p:cNvPr id="38914" name="Picture 2" descr="http://www.eliskasluneckova.webzdarma.cz/galerie/lungs.gi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04248" y="4077072"/>
            <a:ext cx="2203698" cy="2570981"/>
          </a:xfrm>
          <a:prstGeom prst="rect">
            <a:avLst/>
          </a:prstGeom>
          <a:noFill/>
        </p:spPr>
      </p:pic>
      <p:sp>
        <p:nvSpPr>
          <p:cNvPr id="11" name="TextovéPole 10"/>
          <p:cNvSpPr txBox="1"/>
          <p:nvPr/>
        </p:nvSpPr>
        <p:spPr>
          <a:xfrm>
            <a:off x="6372200" y="6488668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7</a:t>
            </a:r>
            <a:endParaRPr lang="cs-CZ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DO SEŠITU:</a:t>
            </a:r>
            <a:endParaRPr lang="cs-CZ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785395"/>
          </a:xfrm>
        </p:spPr>
        <p:txBody>
          <a:bodyPr/>
          <a:lstStyle/>
          <a:p>
            <a:r>
              <a:rPr lang="cs-CZ" dirty="0" smtClean="0"/>
              <a:t> </a:t>
            </a:r>
            <a:r>
              <a:rPr lang="cs-CZ" b="1" dirty="0" smtClean="0">
                <a:solidFill>
                  <a:srgbClr val="FF0000"/>
                </a:solidFill>
              </a:rPr>
              <a:t>HRTAN </a:t>
            </a:r>
            <a:r>
              <a:rPr lang="cs-CZ" dirty="0" smtClean="0"/>
              <a:t> je v krku. </a:t>
            </a:r>
          </a:p>
          <a:p>
            <a:endParaRPr lang="cs-CZ" dirty="0" smtClean="0"/>
          </a:p>
          <a:p>
            <a:r>
              <a:rPr lang="cs-CZ" b="1" dirty="0" smtClean="0">
                <a:solidFill>
                  <a:srgbClr val="FF0000"/>
                </a:solidFill>
              </a:rPr>
              <a:t>PRŮDUŠNICE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smtClean="0"/>
              <a:t>je trubice z chrupavky vyztužená kroužky.</a:t>
            </a:r>
          </a:p>
          <a:p>
            <a:r>
              <a:rPr lang="cs-CZ" b="1" u="sng" dirty="0" smtClean="0">
                <a:solidFill>
                  <a:srgbClr val="002060"/>
                </a:solidFill>
              </a:rPr>
              <a:t>Průdušnice se větví na </a:t>
            </a:r>
            <a:r>
              <a:rPr lang="cs-CZ" b="1" u="sng" dirty="0" smtClean="0">
                <a:solidFill>
                  <a:srgbClr val="FF0000"/>
                </a:solidFill>
              </a:rPr>
              <a:t>2 PRŮDUŠKY</a:t>
            </a:r>
            <a:r>
              <a:rPr lang="cs-CZ" b="1" u="sng" dirty="0" smtClean="0">
                <a:solidFill>
                  <a:srgbClr val="002060"/>
                </a:solidFill>
              </a:rPr>
              <a:t>.</a:t>
            </a:r>
          </a:p>
          <a:p>
            <a:pPr lvl="3"/>
            <a:r>
              <a:rPr lang="cs-CZ" b="1" u="sng" dirty="0" smtClean="0">
                <a:solidFill>
                  <a:srgbClr val="002060"/>
                </a:solidFill>
              </a:rPr>
              <a:t>PRAVOU</a:t>
            </a:r>
          </a:p>
          <a:p>
            <a:pPr lvl="3"/>
            <a:r>
              <a:rPr lang="cs-CZ" b="1" u="sng" dirty="0" smtClean="0">
                <a:solidFill>
                  <a:srgbClr val="002060"/>
                </a:solidFill>
              </a:rPr>
              <a:t>LEVOU</a:t>
            </a:r>
          </a:p>
          <a:p>
            <a:endParaRPr lang="cs-CZ" b="1" u="sng" dirty="0" smtClean="0">
              <a:solidFill>
                <a:schemeClr val="accent6">
                  <a:lumMod val="50000"/>
                </a:schemeClr>
              </a:solidFill>
            </a:endParaRPr>
          </a:p>
          <a:p>
            <a:endParaRPr lang="cs-CZ" b="1" u="sng" dirty="0" smtClean="0">
              <a:solidFill>
                <a:schemeClr val="accent6">
                  <a:lumMod val="50000"/>
                </a:schemeClr>
              </a:solidFill>
            </a:endParaRPr>
          </a:p>
          <a:p>
            <a:endParaRPr lang="cs-CZ" dirty="0" smtClean="0"/>
          </a:p>
        </p:txBody>
      </p:sp>
      <p:pic>
        <p:nvPicPr>
          <p:cNvPr id="4" name="Picture 2" descr="http://www.eliskasluneckova.webzdarma.cz/galerie/lungs.g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72000" y="4149080"/>
            <a:ext cx="2203698" cy="2570981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6948264" y="6453336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7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2123728" y="3212976"/>
            <a:ext cx="2808312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08720"/>
            <a:ext cx="8229600" cy="5217443"/>
          </a:xfrm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PRŮDUŠKY</a:t>
            </a:r>
            <a:r>
              <a:rPr lang="cs-CZ" dirty="0" smtClean="0"/>
              <a:t> vstupují do plic                         </a:t>
            </a:r>
            <a:endParaRPr lang="cs-CZ" b="1" dirty="0" smtClean="0">
              <a:solidFill>
                <a:srgbClr val="FF0000"/>
              </a:solidFill>
            </a:endParaRPr>
          </a:p>
          <a:p>
            <a:pPr>
              <a:buNone/>
            </a:pPr>
            <a:r>
              <a:rPr lang="cs-CZ" b="1" dirty="0" smtClean="0">
                <a:solidFill>
                  <a:srgbClr val="FF0000"/>
                </a:solidFill>
              </a:rPr>
              <a:t>                                               tam se dál rozvětvují</a:t>
            </a:r>
            <a:r>
              <a:rPr lang="cs-CZ" dirty="0" smtClean="0"/>
              <a:t>.</a:t>
            </a:r>
          </a:p>
          <a:p>
            <a:endParaRPr lang="cs-CZ" dirty="0" smtClean="0"/>
          </a:p>
          <a:p>
            <a:r>
              <a:rPr lang="cs-CZ" b="1" dirty="0" smtClean="0"/>
              <a:t>Na jejich konci jsou maličké tenkostěnné váčky = </a:t>
            </a:r>
            <a:r>
              <a:rPr lang="cs-CZ" b="1" u="sng" dirty="0" smtClean="0">
                <a:solidFill>
                  <a:srgbClr val="FFFF00"/>
                </a:solidFill>
              </a:rPr>
              <a:t>PLICNÍ SKLÍPKY</a:t>
            </a:r>
            <a:r>
              <a:rPr lang="cs-CZ" b="1" dirty="0" smtClean="0"/>
              <a:t>.</a:t>
            </a:r>
          </a:p>
          <a:p>
            <a:endParaRPr lang="cs-CZ" b="1" dirty="0" smtClean="0"/>
          </a:p>
          <a:p>
            <a:r>
              <a:rPr lang="cs-CZ" b="1" dirty="0" smtClean="0"/>
              <a:t>Na povrchu plicních sklípků jsou jemné </a:t>
            </a:r>
            <a:r>
              <a:rPr lang="cs-CZ" b="1" u="sng" dirty="0" smtClean="0">
                <a:solidFill>
                  <a:srgbClr val="C00000"/>
                </a:solidFill>
              </a:rPr>
              <a:t>vlásečnice</a:t>
            </a:r>
            <a:r>
              <a:rPr lang="cs-CZ" b="1" dirty="0" smtClean="0"/>
              <a:t>, kterými protéká krev.</a:t>
            </a:r>
            <a:endParaRPr lang="cs-CZ" b="1" dirty="0" smtClean="0">
              <a:solidFill>
                <a:srgbClr val="FF0000"/>
              </a:solidFill>
            </a:endParaRP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Šipka doprava 3"/>
          <p:cNvSpPr/>
          <p:nvPr/>
        </p:nvSpPr>
        <p:spPr>
          <a:xfrm>
            <a:off x="5724128" y="980728"/>
            <a:ext cx="1656184" cy="50405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PLÍCE  a </a:t>
            </a:r>
            <a:r>
              <a:rPr lang="cs-CZ" b="1" u="sng" dirty="0" smtClean="0">
                <a:solidFill>
                  <a:srgbClr val="FF0000"/>
                </a:solidFill>
              </a:rPr>
              <a:t>plicní sklípky</a:t>
            </a:r>
            <a:endParaRPr lang="cs-CZ" b="1" u="sng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19256" cy="4968552"/>
          </a:xfr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/>
          <a:lstStyle/>
          <a:p>
            <a:endParaRPr lang="cs-CZ" dirty="0"/>
          </a:p>
        </p:txBody>
      </p:sp>
      <p:pic>
        <p:nvPicPr>
          <p:cNvPr id="7170" name="Picture 2" descr="http://monka.hysteria.cz/marko/domaci_lekar/images/zanetplic.g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67744" y="1556792"/>
            <a:ext cx="4608512" cy="4806021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8100392" y="5805264"/>
            <a:ext cx="51771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8</a:t>
            </a:r>
            <a:endParaRPr lang="cs-CZ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PLÍCE  a </a:t>
            </a:r>
            <a:r>
              <a:rPr lang="cs-CZ" b="1" u="sng" dirty="0" smtClean="0">
                <a:solidFill>
                  <a:srgbClr val="FF0000"/>
                </a:solidFill>
              </a:rPr>
              <a:t>plicní sklípky</a:t>
            </a:r>
            <a:endParaRPr lang="cs-CZ" b="1" u="sng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19256" cy="4968552"/>
          </a:xfr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/>
          <a:lstStyle/>
          <a:p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8100392" y="5805264"/>
            <a:ext cx="51771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9</a:t>
            </a:r>
            <a:endParaRPr lang="cs-CZ" dirty="0"/>
          </a:p>
        </p:txBody>
      </p:sp>
      <p:pic>
        <p:nvPicPr>
          <p:cNvPr id="39938" name="Picture 2" descr="http://patf-biokyb.lf1.cuni.cz/wiki/_media/wiki/user/komponenty_obrazky/11_alveoly_ventilace_perfuze_3.jpg?w=75&amp;h=50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1772816"/>
            <a:ext cx="6048672" cy="4040513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chemeClr val="tx1"/>
            </a:solidFill>
          </a:ln>
        </p:spPr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</a:rPr>
              <a:t>PŘEMÝŠLEJ </a:t>
            </a:r>
            <a:r>
              <a:rPr lang="cs-CZ" b="1" dirty="0" smtClean="0">
                <a:solidFill>
                  <a:srgbClr val="C00000"/>
                </a:solidFill>
                <a:sym typeface="Wingdings" pitchFamily="2" charset="2"/>
              </a:rPr>
              <a:t>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Co si myslíš o </a:t>
            </a:r>
            <a:r>
              <a:rPr lang="cs-CZ" b="1" dirty="0" smtClean="0"/>
              <a:t>kouření cigaret</a:t>
            </a:r>
            <a:r>
              <a:rPr lang="cs-CZ" dirty="0" smtClean="0"/>
              <a:t>?</a:t>
            </a:r>
          </a:p>
          <a:p>
            <a:endParaRPr lang="cs-CZ" dirty="0" smtClean="0"/>
          </a:p>
          <a:p>
            <a:r>
              <a:rPr lang="cs-CZ" dirty="0" smtClean="0"/>
              <a:t>Víš co je to </a:t>
            </a:r>
            <a:r>
              <a:rPr lang="cs-CZ" b="1" dirty="0" smtClean="0"/>
              <a:t>PASIVNÍ KOUŘENÍ</a:t>
            </a:r>
            <a:r>
              <a:rPr lang="cs-CZ" dirty="0" smtClean="0"/>
              <a:t>?</a:t>
            </a:r>
          </a:p>
          <a:p>
            <a:endParaRPr lang="cs-CZ" dirty="0" smtClean="0"/>
          </a:p>
          <a:p>
            <a:r>
              <a:rPr lang="cs-CZ" b="1" dirty="0" smtClean="0">
                <a:solidFill>
                  <a:srgbClr val="7030A0"/>
                </a:solidFill>
              </a:rPr>
              <a:t>Za DÚ napiš jaké                                          nemoci dýchací                                                   soustavy znáš? </a:t>
            </a:r>
            <a:endParaRPr lang="cs-CZ" b="1" dirty="0">
              <a:solidFill>
                <a:srgbClr val="7030A0"/>
              </a:solidFill>
            </a:endParaRPr>
          </a:p>
        </p:txBody>
      </p:sp>
      <p:pic>
        <p:nvPicPr>
          <p:cNvPr id="2050" name="Picture 2" descr="http://i.idnes.cz/06/113/gal/AD172d72_plic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851920" y="3717032"/>
            <a:ext cx="4602088" cy="2542655"/>
          </a:xfrm>
          <a:prstGeom prst="rect">
            <a:avLst/>
          </a:prstGeom>
          <a:noFill/>
        </p:spPr>
      </p:pic>
      <p:pic>
        <p:nvPicPr>
          <p:cNvPr id="2052" name="Picture 4" descr="http://www.stylovazena.cz/wp-content/uploads/2009/06/zahasena_cigareta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300192" y="620688"/>
            <a:ext cx="2643520" cy="2636912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7956376" y="5877272"/>
            <a:ext cx="5627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10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8460432" y="692696"/>
            <a:ext cx="4187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11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5184576"/>
          </a:xfrm>
        </p:spPr>
        <p:txBody>
          <a:bodyPr>
            <a:normAutofit fontScale="92500" lnSpcReduction="10000"/>
          </a:bodyPr>
          <a:lstStyle/>
          <a:p>
            <a:r>
              <a:rPr lang="cs-CZ" sz="1600" dirty="0" smtClean="0">
                <a:solidFill>
                  <a:srgbClr val="000000"/>
                </a:solidFill>
                <a:latin typeface="Arial - 15"/>
              </a:rPr>
              <a:t>Kvasničková Danuše a kol. Od vesmíru k člověku; </a:t>
            </a:r>
            <a:r>
              <a:rPr lang="cs-CZ" sz="1600" i="1" dirty="0" smtClean="0">
                <a:solidFill>
                  <a:srgbClr val="000000"/>
                </a:solidFill>
                <a:latin typeface="Arial - 15"/>
              </a:rPr>
              <a:t>Přírodověda pro 5. ročník základní školy.</a:t>
            </a:r>
            <a:r>
              <a:rPr lang="cs-CZ" sz="1600" dirty="0" smtClean="0">
                <a:solidFill>
                  <a:srgbClr val="000000"/>
                </a:solidFill>
                <a:latin typeface="Arial - 15"/>
              </a:rPr>
              <a:t> 1. vydání. Praha: Fortuna, 1996. ISBN 80-7168-348-5 </a:t>
            </a:r>
            <a:endParaRPr lang="cs-CZ" sz="1600" b="1" u="sng" dirty="0" smtClean="0"/>
          </a:p>
          <a:p>
            <a:endParaRPr lang="cs-CZ" sz="1600" b="1" u="sng" dirty="0" smtClean="0"/>
          </a:p>
          <a:p>
            <a:r>
              <a:rPr lang="cs-CZ" sz="1600" b="1" u="sng" dirty="0" smtClean="0"/>
              <a:t>OBRÁZKY:</a:t>
            </a:r>
          </a:p>
          <a:p>
            <a:r>
              <a:rPr lang="cs-CZ" sz="1600" dirty="0" smtClean="0"/>
              <a:t>1) </a:t>
            </a:r>
            <a:r>
              <a:rPr lang="cs-CZ" sz="1600" dirty="0" smtClean="0">
                <a:hlinkClick r:id="rId2"/>
              </a:rPr>
              <a:t>http://gymtri.trinec.org/index.php?option=com_content&amp;view=article&amp;id=112&amp;catid=27&amp;Itemid=22</a:t>
            </a:r>
            <a:r>
              <a:rPr lang="cs-CZ" sz="1600" dirty="0" smtClean="0"/>
              <a:t>  (26. 1. 2013)</a:t>
            </a:r>
          </a:p>
          <a:p>
            <a:r>
              <a:rPr lang="cs-CZ" sz="1600" dirty="0" smtClean="0"/>
              <a:t>2) </a:t>
            </a:r>
            <a:r>
              <a:rPr lang="cs-CZ" sz="1600" dirty="0" smtClean="0">
                <a:hlinkClick r:id="rId3"/>
              </a:rPr>
              <a:t>http://terapie.as4u.cz/</a:t>
            </a:r>
            <a:r>
              <a:rPr lang="cs-CZ" sz="1600" dirty="0" err="1" smtClean="0">
                <a:hlinkClick r:id="rId3"/>
              </a:rPr>
              <a:t>cs</a:t>
            </a:r>
            <a:r>
              <a:rPr lang="cs-CZ" sz="1600" dirty="0" smtClean="0">
                <a:hlinkClick r:id="rId3"/>
              </a:rPr>
              <a:t>/</a:t>
            </a:r>
            <a:r>
              <a:rPr lang="cs-CZ" sz="1600" dirty="0" err="1" smtClean="0">
                <a:hlinkClick r:id="rId3"/>
              </a:rPr>
              <a:t>alternativni</a:t>
            </a:r>
            <a:r>
              <a:rPr lang="cs-CZ" sz="1600" dirty="0" smtClean="0">
                <a:hlinkClick r:id="rId3"/>
              </a:rPr>
              <a:t>-terapie/</a:t>
            </a:r>
            <a:r>
              <a:rPr lang="cs-CZ" sz="1600" dirty="0" err="1" smtClean="0">
                <a:hlinkClick r:id="rId3"/>
              </a:rPr>
              <a:t>pohybove</a:t>
            </a:r>
            <a:r>
              <a:rPr lang="cs-CZ" sz="1600" dirty="0" smtClean="0">
                <a:hlinkClick r:id="rId3"/>
              </a:rPr>
              <a:t>-a-</a:t>
            </a:r>
            <a:r>
              <a:rPr lang="cs-CZ" sz="1600" dirty="0" err="1" smtClean="0">
                <a:hlinkClick r:id="rId3"/>
              </a:rPr>
              <a:t>tanecni</a:t>
            </a:r>
            <a:r>
              <a:rPr lang="cs-CZ" sz="1600" dirty="0" smtClean="0">
                <a:hlinkClick r:id="rId3"/>
              </a:rPr>
              <a:t>-terapie/</a:t>
            </a:r>
            <a:r>
              <a:rPr lang="cs-CZ" sz="1600" dirty="0" err="1" smtClean="0">
                <a:hlinkClick r:id="rId3"/>
              </a:rPr>
              <a:t>cchi</a:t>
            </a:r>
            <a:r>
              <a:rPr lang="cs-CZ" sz="1600" dirty="0" smtClean="0">
                <a:hlinkClick r:id="rId3"/>
              </a:rPr>
              <a:t>-</a:t>
            </a:r>
            <a:r>
              <a:rPr lang="cs-CZ" sz="1600" dirty="0" err="1" smtClean="0">
                <a:hlinkClick r:id="rId3"/>
              </a:rPr>
              <a:t>kung</a:t>
            </a:r>
            <a:r>
              <a:rPr lang="cs-CZ" sz="1600" dirty="0" smtClean="0">
                <a:hlinkClick r:id="rId3"/>
              </a:rPr>
              <a:t>/</a:t>
            </a:r>
            <a:r>
              <a:rPr lang="cs-CZ" sz="1600" dirty="0" err="1" smtClean="0">
                <a:hlinkClick r:id="rId3"/>
              </a:rPr>
              <a:t>dychani</a:t>
            </a:r>
            <a:r>
              <a:rPr lang="cs-CZ" sz="1600" dirty="0" smtClean="0">
                <a:hlinkClick r:id="rId3"/>
              </a:rPr>
              <a:t>/</a:t>
            </a:r>
            <a:r>
              <a:rPr lang="cs-CZ" sz="1600" dirty="0" err="1" smtClean="0">
                <a:hlinkClick r:id="rId3"/>
              </a:rPr>
              <a:t>spravne</a:t>
            </a:r>
            <a:r>
              <a:rPr lang="cs-CZ" sz="1600" dirty="0" smtClean="0">
                <a:hlinkClick r:id="rId3"/>
              </a:rPr>
              <a:t>-</a:t>
            </a:r>
            <a:r>
              <a:rPr lang="cs-CZ" sz="1600" dirty="0" err="1" smtClean="0">
                <a:hlinkClick r:id="rId3"/>
              </a:rPr>
              <a:t>dychani.html</a:t>
            </a:r>
            <a:r>
              <a:rPr lang="cs-CZ" sz="1600" dirty="0" smtClean="0"/>
              <a:t> (26. 1. 2013)</a:t>
            </a:r>
          </a:p>
          <a:p>
            <a:r>
              <a:rPr lang="cs-CZ" sz="1600" dirty="0" smtClean="0"/>
              <a:t>3) </a:t>
            </a:r>
            <a:r>
              <a:rPr lang="cs-CZ" sz="1600" dirty="0" smtClean="0">
                <a:hlinkClick r:id="rId4"/>
              </a:rPr>
              <a:t>http://www.</a:t>
            </a:r>
            <a:r>
              <a:rPr lang="cs-CZ" sz="1600" dirty="0" err="1" smtClean="0">
                <a:hlinkClick r:id="rId4"/>
              </a:rPr>
              <a:t>obnovazdravi.cz</a:t>
            </a:r>
            <a:r>
              <a:rPr lang="cs-CZ" sz="1600" dirty="0" smtClean="0">
                <a:hlinkClick r:id="rId4"/>
              </a:rPr>
              <a:t>/kury-dle-</a:t>
            </a:r>
            <a:r>
              <a:rPr lang="cs-CZ" sz="1600" dirty="0" err="1" smtClean="0">
                <a:hlinkClick r:id="rId4"/>
              </a:rPr>
              <a:t>onemocneni</a:t>
            </a:r>
            <a:r>
              <a:rPr lang="cs-CZ" sz="1600" dirty="0" smtClean="0">
                <a:hlinkClick r:id="rId4"/>
              </a:rPr>
              <a:t>/</a:t>
            </a:r>
            <a:r>
              <a:rPr lang="cs-CZ" sz="1600" dirty="0" err="1" smtClean="0">
                <a:hlinkClick r:id="rId4"/>
              </a:rPr>
              <a:t>onemocneni</a:t>
            </a:r>
            <a:r>
              <a:rPr lang="cs-CZ" sz="1600" dirty="0" smtClean="0">
                <a:hlinkClick r:id="rId4"/>
              </a:rPr>
              <a:t>-</a:t>
            </a:r>
            <a:r>
              <a:rPr lang="cs-CZ" sz="1600" dirty="0" err="1" smtClean="0">
                <a:hlinkClick r:id="rId4"/>
              </a:rPr>
              <a:t>dychaci</a:t>
            </a:r>
            <a:r>
              <a:rPr lang="cs-CZ" sz="1600" dirty="0" smtClean="0">
                <a:hlinkClick r:id="rId4"/>
              </a:rPr>
              <a:t>-soustavy/</a:t>
            </a:r>
            <a:r>
              <a:rPr lang="cs-CZ" sz="1600" dirty="0" smtClean="0"/>
              <a:t>                   (26. 1. 2013)</a:t>
            </a:r>
          </a:p>
          <a:p>
            <a:r>
              <a:rPr lang="cs-CZ" sz="1600" dirty="0" smtClean="0"/>
              <a:t>4) </a:t>
            </a:r>
            <a:r>
              <a:rPr lang="cs-CZ" sz="1600" dirty="0" smtClean="0">
                <a:hlinkClick r:id="rId5"/>
              </a:rPr>
              <a:t>http://www.</a:t>
            </a:r>
            <a:r>
              <a:rPr lang="cs-CZ" sz="1600" dirty="0" err="1" smtClean="0">
                <a:hlinkClick r:id="rId5"/>
              </a:rPr>
              <a:t>zschemie.euweb.cz</a:t>
            </a:r>
            <a:r>
              <a:rPr lang="cs-CZ" sz="1600" dirty="0" smtClean="0">
                <a:hlinkClick r:id="rId5"/>
              </a:rPr>
              <a:t>/</a:t>
            </a:r>
            <a:r>
              <a:rPr lang="cs-CZ" sz="1600" dirty="0" err="1" smtClean="0">
                <a:hlinkClick r:id="rId5"/>
              </a:rPr>
              <a:t>smesi</a:t>
            </a:r>
            <a:r>
              <a:rPr lang="cs-CZ" sz="1600" dirty="0" smtClean="0">
                <a:hlinkClick r:id="rId5"/>
              </a:rPr>
              <a:t>/smesi1.html</a:t>
            </a:r>
            <a:r>
              <a:rPr lang="cs-CZ" sz="1600" dirty="0" smtClean="0"/>
              <a:t> (26. 1. 2013)</a:t>
            </a:r>
          </a:p>
          <a:p>
            <a:r>
              <a:rPr lang="cs-CZ" sz="1600" dirty="0" smtClean="0"/>
              <a:t>5) </a:t>
            </a:r>
            <a:r>
              <a:rPr lang="cs-CZ" sz="1600" dirty="0" smtClean="0">
                <a:hlinkClick r:id="rId6"/>
              </a:rPr>
              <a:t>http://www.</a:t>
            </a:r>
            <a:r>
              <a:rPr lang="cs-CZ" sz="1600" dirty="0" err="1" smtClean="0">
                <a:hlinkClick r:id="rId6"/>
              </a:rPr>
              <a:t>plasticka</a:t>
            </a:r>
            <a:r>
              <a:rPr lang="cs-CZ" sz="1600" dirty="0" smtClean="0">
                <a:hlinkClick r:id="rId6"/>
              </a:rPr>
              <a:t>-chirurgie.</a:t>
            </a:r>
            <a:r>
              <a:rPr lang="cs-CZ" sz="1600" dirty="0" err="1" smtClean="0">
                <a:hlinkClick r:id="rId6"/>
              </a:rPr>
              <a:t>us</a:t>
            </a:r>
            <a:r>
              <a:rPr lang="cs-CZ" sz="1600" dirty="0" smtClean="0">
                <a:hlinkClick r:id="rId6"/>
              </a:rPr>
              <a:t>/</a:t>
            </a:r>
            <a:r>
              <a:rPr lang="cs-CZ" sz="1600" dirty="0" err="1" smtClean="0">
                <a:hlinkClick r:id="rId6"/>
              </a:rPr>
              <a:t>nase</a:t>
            </a:r>
            <a:r>
              <a:rPr lang="cs-CZ" sz="1600" dirty="0" smtClean="0">
                <a:hlinkClick r:id="rId6"/>
              </a:rPr>
              <a:t>-</a:t>
            </a:r>
            <a:r>
              <a:rPr lang="cs-CZ" sz="1600" dirty="0" err="1" smtClean="0">
                <a:hlinkClick r:id="rId6"/>
              </a:rPr>
              <a:t>sluzby</a:t>
            </a:r>
            <a:r>
              <a:rPr lang="cs-CZ" sz="1600" dirty="0" smtClean="0">
                <a:hlinkClick r:id="rId6"/>
              </a:rPr>
              <a:t>/</a:t>
            </a:r>
            <a:r>
              <a:rPr lang="cs-CZ" sz="1600" dirty="0" err="1" smtClean="0">
                <a:hlinkClick r:id="rId6"/>
              </a:rPr>
              <a:t>oblicej</a:t>
            </a:r>
            <a:r>
              <a:rPr lang="cs-CZ" sz="1600" dirty="0" smtClean="0">
                <a:hlinkClick r:id="rId6"/>
              </a:rPr>
              <a:t>/</a:t>
            </a:r>
            <a:r>
              <a:rPr lang="cs-CZ" sz="1600" dirty="0" err="1" smtClean="0">
                <a:hlinkClick r:id="rId6"/>
              </a:rPr>
              <a:t>plasticka</a:t>
            </a:r>
            <a:r>
              <a:rPr lang="cs-CZ" sz="1600" dirty="0" smtClean="0">
                <a:hlinkClick r:id="rId6"/>
              </a:rPr>
              <a:t>-operace-nosu-</a:t>
            </a:r>
            <a:r>
              <a:rPr lang="cs-CZ" sz="1600" dirty="0" err="1" smtClean="0">
                <a:hlinkClick r:id="rId6"/>
              </a:rPr>
              <a:t>rhinoplastika</a:t>
            </a:r>
            <a:r>
              <a:rPr lang="cs-CZ" sz="1600" dirty="0" smtClean="0">
                <a:hlinkClick r:id="rId6"/>
              </a:rPr>
              <a:t>/</a:t>
            </a:r>
            <a:r>
              <a:rPr lang="cs-CZ" sz="1600" dirty="0" smtClean="0"/>
              <a:t>  (26. 1. 2013)</a:t>
            </a:r>
          </a:p>
          <a:p>
            <a:r>
              <a:rPr lang="cs-CZ" sz="1600" dirty="0" smtClean="0"/>
              <a:t>6) </a:t>
            </a:r>
            <a:r>
              <a:rPr lang="cs-CZ" sz="1600" dirty="0" smtClean="0">
                <a:hlinkClick r:id="rId7"/>
              </a:rPr>
              <a:t>http://program.</a:t>
            </a:r>
            <a:r>
              <a:rPr lang="cs-CZ" sz="1600" dirty="0" err="1" smtClean="0">
                <a:hlinkClick r:id="rId7"/>
              </a:rPr>
              <a:t>autiste.cz</a:t>
            </a:r>
            <a:r>
              <a:rPr lang="cs-CZ" sz="1600" dirty="0" smtClean="0">
                <a:hlinkClick r:id="rId7"/>
              </a:rPr>
              <a:t>/</a:t>
            </a:r>
            <a:r>
              <a:rPr lang="cs-CZ" sz="1600" dirty="0" err="1" smtClean="0">
                <a:hlinkClick r:id="rId7"/>
              </a:rPr>
              <a:t>seznameni</a:t>
            </a:r>
            <a:r>
              <a:rPr lang="cs-CZ" sz="1600" dirty="0" smtClean="0">
                <a:hlinkClick r:id="rId7"/>
              </a:rPr>
              <a:t>/?term=nos&amp;</a:t>
            </a:r>
            <a:r>
              <a:rPr lang="cs-CZ" sz="1600" dirty="0" err="1" smtClean="0">
                <a:hlinkClick r:id="rId7"/>
              </a:rPr>
              <a:t>category</a:t>
            </a:r>
            <a:r>
              <a:rPr lang="cs-CZ" sz="1600" dirty="0" smtClean="0">
                <a:hlinkClick r:id="rId7"/>
              </a:rPr>
              <a:t>=</a:t>
            </a:r>
            <a:r>
              <a:rPr lang="cs-CZ" sz="1600" dirty="0" err="1" smtClean="0">
                <a:hlinkClick r:id="rId7"/>
              </a:rPr>
              <a:t>lidske</a:t>
            </a:r>
            <a:r>
              <a:rPr lang="cs-CZ" sz="1600" dirty="0" smtClean="0">
                <a:hlinkClick r:id="rId7"/>
              </a:rPr>
              <a:t>-</a:t>
            </a:r>
            <a:r>
              <a:rPr lang="cs-CZ" sz="1600" dirty="0" err="1" smtClean="0">
                <a:hlinkClick r:id="rId7"/>
              </a:rPr>
              <a:t>telo</a:t>
            </a:r>
            <a:r>
              <a:rPr lang="cs-CZ" sz="1600" dirty="0" smtClean="0"/>
              <a:t> (26. 1. 2013)</a:t>
            </a:r>
          </a:p>
          <a:p>
            <a:r>
              <a:rPr lang="cs-CZ" sz="1600" dirty="0" smtClean="0"/>
              <a:t>7) </a:t>
            </a:r>
            <a:r>
              <a:rPr lang="cs-CZ" sz="1600" dirty="0" smtClean="0">
                <a:hlinkClick r:id="rId8"/>
              </a:rPr>
              <a:t>http://www.</a:t>
            </a:r>
            <a:r>
              <a:rPr lang="cs-CZ" sz="1600" dirty="0" err="1" smtClean="0">
                <a:hlinkClick r:id="rId8"/>
              </a:rPr>
              <a:t>eliskasluneckova.webzdarma.cz</a:t>
            </a:r>
            <a:r>
              <a:rPr lang="cs-CZ" sz="1600" dirty="0" smtClean="0">
                <a:hlinkClick r:id="rId8"/>
              </a:rPr>
              <a:t>/</a:t>
            </a:r>
            <a:r>
              <a:rPr lang="cs-CZ" sz="1600" dirty="0" err="1" smtClean="0">
                <a:hlinkClick r:id="rId8"/>
              </a:rPr>
              <a:t>plice.html</a:t>
            </a:r>
            <a:r>
              <a:rPr lang="cs-CZ" sz="1600" dirty="0" smtClean="0"/>
              <a:t> (26. 1. 2013)</a:t>
            </a:r>
          </a:p>
          <a:p>
            <a:r>
              <a:rPr lang="cs-CZ" sz="1600" dirty="0" smtClean="0"/>
              <a:t>8) </a:t>
            </a:r>
            <a:r>
              <a:rPr lang="cs-CZ" sz="1600" dirty="0" smtClean="0">
                <a:hlinkClick r:id="rId9"/>
              </a:rPr>
              <a:t>http://monka.hysteria.cz/marko/domaci_lekar/hrdlo/zanetplic.html</a:t>
            </a:r>
            <a:r>
              <a:rPr lang="cs-CZ" sz="1600" dirty="0" smtClean="0"/>
              <a:t> (26. 1. 2013)</a:t>
            </a:r>
          </a:p>
          <a:p>
            <a:r>
              <a:rPr lang="cs-CZ" sz="1600" dirty="0" smtClean="0"/>
              <a:t>9) </a:t>
            </a:r>
            <a:r>
              <a:rPr lang="cs-CZ" sz="1600" dirty="0" smtClean="0">
                <a:hlinkClick r:id="rId10"/>
              </a:rPr>
              <a:t>http://patf-biokyb.lf1.cuni.cz/wiki/wiki/user/dychaci_system</a:t>
            </a:r>
            <a:r>
              <a:rPr lang="cs-CZ" sz="1600" dirty="0" smtClean="0"/>
              <a:t> (26. 1. 2013)</a:t>
            </a:r>
          </a:p>
          <a:p>
            <a:r>
              <a:rPr lang="cs-CZ" sz="1600" dirty="0" smtClean="0"/>
              <a:t>10) </a:t>
            </a:r>
            <a:r>
              <a:rPr lang="cs-CZ" sz="1600" dirty="0" smtClean="0">
                <a:hlinkClick r:id="rId11"/>
              </a:rPr>
              <a:t>http://ona.</a:t>
            </a:r>
            <a:r>
              <a:rPr lang="cs-CZ" sz="1600" dirty="0" err="1" smtClean="0">
                <a:hlinkClick r:id="rId11"/>
              </a:rPr>
              <a:t>idnes.cz</a:t>
            </a:r>
            <a:r>
              <a:rPr lang="cs-CZ" sz="1600" dirty="0" smtClean="0">
                <a:hlinkClick r:id="rId11"/>
              </a:rPr>
              <a:t>/mrtvoly-na-</a:t>
            </a:r>
            <a:r>
              <a:rPr lang="cs-CZ" sz="1600" dirty="0" err="1" smtClean="0">
                <a:hlinkClick r:id="rId11"/>
              </a:rPr>
              <a:t>krabickach</a:t>
            </a:r>
            <a:r>
              <a:rPr lang="cs-CZ" sz="1600" dirty="0" smtClean="0">
                <a:hlinkClick r:id="rId11"/>
              </a:rPr>
              <a:t>-</a:t>
            </a:r>
            <a:r>
              <a:rPr lang="cs-CZ" sz="1600" dirty="0" err="1" smtClean="0">
                <a:hlinkClick r:id="rId11"/>
              </a:rPr>
              <a:t>vydesi</a:t>
            </a:r>
            <a:r>
              <a:rPr lang="cs-CZ" sz="1600" dirty="0" smtClean="0">
                <a:hlinkClick r:id="rId11"/>
              </a:rPr>
              <a:t>-</a:t>
            </a:r>
            <a:r>
              <a:rPr lang="cs-CZ" sz="1600" dirty="0" err="1" smtClean="0">
                <a:hlinkClick r:id="rId11"/>
              </a:rPr>
              <a:t>ceske</a:t>
            </a:r>
            <a:r>
              <a:rPr lang="cs-CZ" sz="1600" dirty="0" smtClean="0">
                <a:hlinkClick r:id="rId11"/>
              </a:rPr>
              <a:t>-</a:t>
            </a:r>
            <a:r>
              <a:rPr lang="cs-CZ" sz="1600" dirty="0" err="1" smtClean="0">
                <a:hlinkClick r:id="rId11"/>
              </a:rPr>
              <a:t>kuraky</a:t>
            </a:r>
            <a:r>
              <a:rPr lang="cs-CZ" sz="1600" dirty="0" smtClean="0">
                <a:hlinkClick r:id="rId11"/>
              </a:rPr>
              <a:t>-</a:t>
            </a:r>
            <a:r>
              <a:rPr lang="cs-CZ" sz="1600" dirty="0" err="1" smtClean="0">
                <a:hlinkClick r:id="rId11"/>
              </a:rPr>
              <a:t>fii</a:t>
            </a:r>
            <a:r>
              <a:rPr lang="cs-CZ" sz="1600" dirty="0" smtClean="0">
                <a:hlinkClick r:id="rId11"/>
              </a:rPr>
              <a:t>-/</a:t>
            </a:r>
            <a:r>
              <a:rPr lang="cs-CZ" sz="1600" dirty="0" err="1" smtClean="0">
                <a:hlinkClick r:id="rId11"/>
              </a:rPr>
              <a:t>zdravi.aspx</a:t>
            </a:r>
            <a:r>
              <a:rPr lang="cs-CZ" sz="1600" dirty="0" smtClean="0">
                <a:hlinkClick r:id="rId11"/>
              </a:rPr>
              <a:t>?c=A061120_201045_</a:t>
            </a:r>
            <a:r>
              <a:rPr lang="cs-CZ" sz="1600" dirty="0" err="1" smtClean="0">
                <a:hlinkClick r:id="rId11"/>
              </a:rPr>
              <a:t>koureni</a:t>
            </a:r>
            <a:r>
              <a:rPr lang="cs-CZ" sz="1600" dirty="0" smtClean="0">
                <a:hlinkClick r:id="rId11"/>
              </a:rPr>
              <a:t>_ad</a:t>
            </a:r>
            <a:r>
              <a:rPr lang="cs-CZ" sz="1600" dirty="0" smtClean="0"/>
              <a:t> (26. 1. 2013)</a:t>
            </a:r>
          </a:p>
          <a:p>
            <a:r>
              <a:rPr lang="cs-CZ" sz="1600" dirty="0" smtClean="0"/>
              <a:t>11) </a:t>
            </a:r>
            <a:r>
              <a:rPr lang="cs-CZ" sz="1600" dirty="0" smtClean="0">
                <a:hlinkClick r:id="rId12"/>
              </a:rPr>
              <a:t>http://www.</a:t>
            </a:r>
            <a:r>
              <a:rPr lang="cs-CZ" sz="1600" dirty="0" err="1" smtClean="0">
                <a:hlinkClick r:id="rId12"/>
              </a:rPr>
              <a:t>stylovazena.cz</a:t>
            </a:r>
            <a:r>
              <a:rPr lang="cs-CZ" sz="1600" dirty="0" smtClean="0">
                <a:hlinkClick r:id="rId12"/>
              </a:rPr>
              <a:t>/</a:t>
            </a:r>
            <a:r>
              <a:rPr lang="cs-CZ" sz="1600" dirty="0" err="1" smtClean="0">
                <a:hlinkClick r:id="rId12"/>
              </a:rPr>
              <a:t>zdravi</a:t>
            </a:r>
            <a:r>
              <a:rPr lang="cs-CZ" sz="1600" dirty="0" smtClean="0">
                <a:hlinkClick r:id="rId12"/>
              </a:rPr>
              <a:t>/</a:t>
            </a:r>
            <a:r>
              <a:rPr lang="cs-CZ" sz="1600" dirty="0" err="1" smtClean="0">
                <a:hlinkClick r:id="rId12"/>
              </a:rPr>
              <a:t>kdyz</a:t>
            </a:r>
            <a:r>
              <a:rPr lang="cs-CZ" sz="1600" dirty="0" smtClean="0">
                <a:hlinkClick r:id="rId12"/>
              </a:rPr>
              <a:t>-</a:t>
            </a:r>
            <a:r>
              <a:rPr lang="cs-CZ" sz="1600" dirty="0" err="1" smtClean="0">
                <a:hlinkClick r:id="rId12"/>
              </a:rPr>
              <a:t>prestanu</a:t>
            </a:r>
            <a:r>
              <a:rPr lang="cs-CZ" sz="1600" dirty="0" smtClean="0">
                <a:hlinkClick r:id="rId12"/>
              </a:rPr>
              <a:t>-</a:t>
            </a:r>
            <a:r>
              <a:rPr lang="cs-CZ" sz="1600" dirty="0" err="1" smtClean="0">
                <a:hlinkClick r:id="rId12"/>
              </a:rPr>
              <a:t>kourit</a:t>
            </a:r>
            <a:r>
              <a:rPr lang="cs-CZ" sz="1600" dirty="0" smtClean="0">
                <a:hlinkClick r:id="rId12"/>
              </a:rPr>
              <a:t>-ztloustnu</a:t>
            </a:r>
            <a:r>
              <a:rPr lang="cs-CZ" sz="1600" dirty="0" smtClean="0"/>
              <a:t> (26. 1. 2013)</a:t>
            </a:r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500</TotalTime>
  <Words>532</Words>
  <Application>Microsoft Office PowerPoint</Application>
  <PresentationFormat>Předvádění na obrazovce (4:3)</PresentationFormat>
  <Paragraphs>126</Paragraphs>
  <Slides>18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Motiv sady Office</vt:lpstr>
      <vt:lpstr>LIDSKÝ ORGANISMUS</vt:lpstr>
      <vt:lpstr>Snímek 2</vt:lpstr>
      <vt:lpstr>Snímek 3</vt:lpstr>
      <vt:lpstr>ANOTACE</vt:lpstr>
      <vt:lpstr>LIDSKÝ ORGANISMUS</vt:lpstr>
      <vt:lpstr>DÝCHACÍ SOUSTAVA </vt:lpstr>
      <vt:lpstr>Složení vzduchu </vt:lpstr>
      <vt:lpstr>DÝCHACÍ SOUSTAVA</vt:lpstr>
      <vt:lpstr>Snímek 9</vt:lpstr>
      <vt:lpstr>Snímek 10</vt:lpstr>
      <vt:lpstr>Zapiš si:</vt:lpstr>
      <vt:lpstr>Zapiš si:</vt:lpstr>
      <vt:lpstr>DO SEŠITU:</vt:lpstr>
      <vt:lpstr>Snímek 14</vt:lpstr>
      <vt:lpstr>PLÍCE  a plicní sklípky</vt:lpstr>
      <vt:lpstr>PLÍCE  a plicní sklípky</vt:lpstr>
      <vt:lpstr>PŘEMÝŠLEJ </vt:lpstr>
      <vt:lpstr>Zdroje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ROSTLINY A JEJICH ORGÁNY</dc:title>
  <dc:creator>Marťánek</dc:creator>
  <cp:lastModifiedBy>Marťánek</cp:lastModifiedBy>
  <cp:revision>64</cp:revision>
  <dcterms:created xsi:type="dcterms:W3CDTF">2012-12-29T09:34:39Z</dcterms:created>
  <dcterms:modified xsi:type="dcterms:W3CDTF">2013-03-28T14:47:19Z</dcterms:modified>
</cp:coreProperties>
</file>