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1"/>
  </p:notesMasterIdLst>
  <p:sldIdLst>
    <p:sldId id="256" r:id="rId2"/>
    <p:sldId id="273" r:id="rId3"/>
    <p:sldId id="274" r:id="rId4"/>
    <p:sldId id="258" r:id="rId5"/>
    <p:sldId id="259" r:id="rId6"/>
    <p:sldId id="270" r:id="rId7"/>
    <p:sldId id="275" r:id="rId8"/>
    <p:sldId id="283" r:id="rId9"/>
    <p:sldId id="288" r:id="rId10"/>
    <p:sldId id="281" r:id="rId11"/>
    <p:sldId id="285" r:id="rId12"/>
    <p:sldId id="286" r:id="rId13"/>
    <p:sldId id="287" r:id="rId14"/>
    <p:sldId id="282" r:id="rId15"/>
    <p:sldId id="289" r:id="rId16"/>
    <p:sldId id="290" r:id="rId17"/>
    <p:sldId id="291" r:id="rId18"/>
    <p:sldId id="260" r:id="rId19"/>
    <p:sldId id="292" r:id="rId2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6600"/>
    <a:srgbClr val="66FF33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B66D1D4-C34C-4C6E-B680-58649667C759}" type="datetimeFigureOut">
              <a:rPr lang="cs-CZ" smtClean="0"/>
              <a:pPr/>
              <a:t>28.3.2013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2F218F9-EC2C-4E87-85F8-7D8A7306299E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2F218F9-EC2C-4E87-85F8-7D8A7306299E}" type="slidenum">
              <a:rPr lang="cs-CZ" smtClean="0"/>
              <a:pPr/>
              <a:t>6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6D375A-2269-458D-A5FF-547ADC4B8BF2}" type="datetimeFigureOut">
              <a:rPr lang="cs-CZ" smtClean="0"/>
              <a:pPr/>
              <a:t>28.3.2013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E91C1E-D74B-467B-A111-DFF8D02AC29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6D375A-2269-458D-A5FF-547ADC4B8BF2}" type="datetimeFigureOut">
              <a:rPr lang="cs-CZ" smtClean="0"/>
              <a:pPr/>
              <a:t>28.3.2013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E91C1E-D74B-467B-A111-DFF8D02AC29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6D375A-2269-458D-A5FF-547ADC4B8BF2}" type="datetimeFigureOut">
              <a:rPr lang="cs-CZ" smtClean="0"/>
              <a:pPr/>
              <a:t>28.3.2013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E91C1E-D74B-467B-A111-DFF8D02AC29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6D375A-2269-458D-A5FF-547ADC4B8BF2}" type="datetimeFigureOut">
              <a:rPr lang="cs-CZ" smtClean="0"/>
              <a:pPr/>
              <a:t>28.3.2013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E91C1E-D74B-467B-A111-DFF8D02AC29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6D375A-2269-458D-A5FF-547ADC4B8BF2}" type="datetimeFigureOut">
              <a:rPr lang="cs-CZ" smtClean="0"/>
              <a:pPr/>
              <a:t>28.3.2013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E91C1E-D74B-467B-A111-DFF8D02AC29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6D375A-2269-458D-A5FF-547ADC4B8BF2}" type="datetimeFigureOut">
              <a:rPr lang="cs-CZ" smtClean="0"/>
              <a:pPr/>
              <a:t>28.3.2013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E91C1E-D74B-467B-A111-DFF8D02AC29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6D375A-2269-458D-A5FF-547ADC4B8BF2}" type="datetimeFigureOut">
              <a:rPr lang="cs-CZ" smtClean="0"/>
              <a:pPr/>
              <a:t>28.3.2013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E91C1E-D74B-467B-A111-DFF8D02AC29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6D375A-2269-458D-A5FF-547ADC4B8BF2}" type="datetimeFigureOut">
              <a:rPr lang="cs-CZ" smtClean="0"/>
              <a:pPr/>
              <a:t>28.3.2013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E91C1E-D74B-467B-A111-DFF8D02AC29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6D375A-2269-458D-A5FF-547ADC4B8BF2}" type="datetimeFigureOut">
              <a:rPr lang="cs-CZ" smtClean="0"/>
              <a:pPr/>
              <a:t>28.3.2013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E91C1E-D74B-467B-A111-DFF8D02AC29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6D375A-2269-458D-A5FF-547ADC4B8BF2}" type="datetimeFigureOut">
              <a:rPr lang="cs-CZ" smtClean="0"/>
              <a:pPr/>
              <a:t>28.3.2013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E91C1E-D74B-467B-A111-DFF8D02AC29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6D375A-2269-458D-A5FF-547ADC4B8BF2}" type="datetimeFigureOut">
              <a:rPr lang="cs-CZ" smtClean="0"/>
              <a:pPr/>
              <a:t>28.3.2013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E91C1E-D74B-467B-A111-DFF8D02AC29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6D375A-2269-458D-A5FF-547ADC4B8BF2}" type="datetimeFigureOut">
              <a:rPr lang="cs-CZ" smtClean="0"/>
              <a:pPr/>
              <a:t>28.3.2013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3E91C1E-D74B-467B-A111-DFF8D02AC292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hyperlink" Target="http://prhluk.blog.cz/0811" TargetMode="External"/><Relationship Id="rId3" Type="http://schemas.openxmlformats.org/officeDocument/2006/relationships/hyperlink" Target="http://en.wikipedia.org/wiki/Human_skeleton" TargetMode="External"/><Relationship Id="rId7" Type="http://schemas.openxmlformats.org/officeDocument/2006/relationships/hyperlink" Target="http://masaze-slechta.webnode.cz/news/pater-schema/" TargetMode="External"/><Relationship Id="rId2" Type="http://schemas.openxmlformats.org/officeDocument/2006/relationships/hyperlink" Target="http://www.mslentilka.estranky.cz/clanky/informace-pro-rodice/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yungtyrant.deviantart.com/art/skull-illustration-172807909" TargetMode="External"/><Relationship Id="rId11" Type="http://schemas.openxmlformats.org/officeDocument/2006/relationships/hyperlink" Target="http://gpjp2007.blog.cz/0910/antropologie-obrazky" TargetMode="External"/><Relationship Id="rId5" Type="http://schemas.openxmlformats.org/officeDocument/2006/relationships/hyperlink" Target="http://82.114.195.35:90/Vyuka/Ka%C4%8D%C3%ADrkov%C3%A1%20Jarmila/Materi%C3%A1ly%20k%20v%C3%BDuce/3.ro%C4%8Dn%C3%ADk/02%20kostra/" TargetMode="External"/><Relationship Id="rId10" Type="http://schemas.openxmlformats.org/officeDocument/2006/relationships/hyperlink" Target="http://kone-friskykun.blog.cz/" TargetMode="External"/><Relationship Id="rId4" Type="http://schemas.openxmlformats.org/officeDocument/2006/relationships/hyperlink" Target="http://www.cvicebni-pomucky.cz/anatomicke-plakaty-papir/335-schema-lidska-kostra-celni-pohled-papir-84x200-cm.html" TargetMode="External"/><Relationship Id="rId9" Type="http://schemas.openxmlformats.org/officeDocument/2006/relationships/hyperlink" Target="http://www.latinsky.estranky.cz/fotoalbum/kosterni-soustava/kosterni-soustava/lebka--pohled-ze-strany-.jpg.html" TargetMode="Externa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://galenus.cz/klouby-osteoartroza.php" TargetMode="External"/><Relationship Id="rId2" Type="http://schemas.openxmlformats.org/officeDocument/2006/relationships/hyperlink" Target="http://www.lezec.cz/clanky.php?key=5341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b="1" u="sng" dirty="0" smtClean="0">
                <a:latin typeface="Courier New" pitchFamily="49" charset="0"/>
                <a:cs typeface="Courier New" pitchFamily="49" charset="0"/>
              </a:rPr>
              <a:t>LIDSKÝ ORGANISMUS</a:t>
            </a:r>
            <a:endParaRPr lang="cs-CZ" b="1" u="sng" dirty="0">
              <a:latin typeface="Courier New" pitchFamily="49" charset="0"/>
              <a:cs typeface="Courier New" pitchFamily="49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 marL="514350" indent="-514350"/>
            <a:r>
              <a:rPr lang="cs-CZ" sz="4800" b="1" dirty="0" smtClean="0">
                <a:solidFill>
                  <a:srgbClr val="FF0000"/>
                </a:solidFill>
              </a:rPr>
              <a:t>KOSTRA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28600" y="134877"/>
            <a:ext cx="8820302" cy="1957591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pic>
        <p:nvPicPr>
          <p:cNvPr id="3" name="Obrázek 2"/>
          <p:cNvPicPr>
            <a:picLocks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28600" y="2211057"/>
            <a:ext cx="8820302" cy="3907296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sp>
        <p:nvSpPr>
          <p:cNvPr id="4" name="TextovéPole 3"/>
          <p:cNvSpPr txBox="1"/>
          <p:nvPr/>
        </p:nvSpPr>
        <p:spPr>
          <a:xfrm>
            <a:off x="971550" y="4201951"/>
            <a:ext cx="1188720" cy="295072"/>
          </a:xfrm>
          <a:prstGeom prst="rect">
            <a:avLst/>
          </a:prstGeom>
          <a:noFill/>
        </p:spPr>
        <p:txBody>
          <a:bodyPr vert="horz" lIns="78858" tIns="39429" rIns="78858" bIns="39429" rtlCol="0">
            <a:spAutoFit/>
          </a:bodyPr>
          <a:lstStyle/>
          <a:p>
            <a:r>
              <a:rPr lang="cs-CZ" sz="1400" dirty="0" smtClean="0">
                <a:latin typeface="Arial - 18"/>
              </a:rPr>
              <a:t>Šablona</a:t>
            </a:r>
            <a:r>
              <a:rPr lang="cs-CZ" sz="1100" dirty="0" smtClean="0">
                <a:latin typeface="Arial - 18"/>
              </a:rPr>
              <a:t>: </a:t>
            </a:r>
            <a:r>
              <a:rPr lang="cs-CZ" sz="1400" dirty="0" smtClean="0">
                <a:latin typeface="Arial - 18"/>
              </a:rPr>
              <a:t>V/2 </a:t>
            </a:r>
            <a:endParaRPr lang="cs-CZ" sz="1400" dirty="0">
              <a:latin typeface="Arial - 18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5040630" y="4150075"/>
            <a:ext cx="1619602" cy="295072"/>
          </a:xfrm>
          <a:prstGeom prst="rect">
            <a:avLst/>
          </a:prstGeom>
          <a:noFill/>
        </p:spPr>
        <p:txBody>
          <a:bodyPr vert="horz" wrap="square" lIns="78858" tIns="39429" rIns="78858" bIns="39429" rtlCol="0">
            <a:spAutoFit/>
          </a:bodyPr>
          <a:lstStyle/>
          <a:p>
            <a:r>
              <a:rPr lang="cs-CZ" sz="1400" dirty="0" smtClean="0">
                <a:latin typeface="Arial - 18"/>
              </a:rPr>
              <a:t>Sada: 2/20</a:t>
            </a:r>
            <a:endParaRPr lang="cs-CZ" sz="1400" dirty="0">
              <a:latin typeface="Arial - 18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982980" y="4679210"/>
            <a:ext cx="3084964" cy="295072"/>
          </a:xfrm>
          <a:prstGeom prst="rect">
            <a:avLst/>
          </a:prstGeom>
          <a:noFill/>
        </p:spPr>
        <p:txBody>
          <a:bodyPr vert="horz" wrap="square" lIns="78858" tIns="39429" rIns="78858" bIns="39429" rtlCol="0">
            <a:spAutoFit/>
          </a:bodyPr>
          <a:lstStyle/>
          <a:p>
            <a:r>
              <a:rPr lang="cs-CZ" sz="1400" dirty="0" smtClean="0">
                <a:latin typeface="Arial - 18"/>
              </a:rPr>
              <a:t>Ověření ve výuce</a:t>
            </a:r>
            <a:r>
              <a:rPr lang="cs-CZ" sz="1400" dirty="0" smtClean="0">
                <a:latin typeface="Arial - 18"/>
              </a:rPr>
              <a:t>: 14. 1. 2013</a:t>
            </a:r>
            <a:endParaRPr lang="cs-CZ" sz="1400" dirty="0">
              <a:latin typeface="Arial - 18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5086350" y="4689585"/>
            <a:ext cx="868680" cy="295072"/>
          </a:xfrm>
          <a:prstGeom prst="rect">
            <a:avLst/>
          </a:prstGeom>
          <a:noFill/>
        </p:spPr>
        <p:txBody>
          <a:bodyPr vert="horz" lIns="78858" tIns="39429" rIns="78858" bIns="39429" rtlCol="0">
            <a:spAutoFit/>
          </a:bodyPr>
          <a:lstStyle/>
          <a:p>
            <a:r>
              <a:rPr lang="cs-CZ" sz="1400" dirty="0" smtClean="0">
                <a:latin typeface="Arial - 18"/>
              </a:rPr>
              <a:t>Třída: 5</a:t>
            </a:r>
            <a:endParaRPr lang="cs-CZ" sz="1400" dirty="0">
              <a:latin typeface="Arial - 18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6560820" y="4710336"/>
            <a:ext cx="1683588" cy="295072"/>
          </a:xfrm>
          <a:prstGeom prst="rect">
            <a:avLst/>
          </a:prstGeom>
          <a:noFill/>
        </p:spPr>
        <p:txBody>
          <a:bodyPr vert="horz" wrap="square" lIns="78858" tIns="39429" rIns="78858" bIns="39429" rtlCol="0">
            <a:spAutoFit/>
          </a:bodyPr>
          <a:lstStyle/>
          <a:p>
            <a:r>
              <a:rPr lang="cs-CZ" sz="1400" dirty="0" smtClean="0">
                <a:latin typeface="Arial - 18"/>
              </a:rPr>
              <a:t>Datum: 12. 1. 2013 </a:t>
            </a:r>
            <a:endParaRPr lang="cs-CZ" sz="1400" dirty="0">
              <a:latin typeface="Arial - 18"/>
            </a:endParaRPr>
          </a:p>
        </p:txBody>
      </p:sp>
      <p:pic>
        <p:nvPicPr>
          <p:cNvPr id="9" name="Obrázek 8"/>
          <p:cNvPicPr>
            <a:picLocks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71650" y="2479670"/>
            <a:ext cx="5737860" cy="954517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sp>
        <p:nvSpPr>
          <p:cNvPr id="10" name="TextovéPole 9"/>
          <p:cNvSpPr txBox="1"/>
          <p:nvPr/>
        </p:nvSpPr>
        <p:spPr>
          <a:xfrm>
            <a:off x="1291590" y="546502"/>
            <a:ext cx="6697980" cy="941402"/>
          </a:xfrm>
          <a:prstGeom prst="rect">
            <a:avLst/>
          </a:prstGeom>
          <a:noFill/>
        </p:spPr>
        <p:txBody>
          <a:bodyPr vert="horz" lIns="78858" tIns="39429" rIns="78858" bIns="39429" rtlCol="0">
            <a:spAutoFit/>
          </a:bodyPr>
          <a:lstStyle/>
          <a:p>
            <a:pPr algn="ctr"/>
            <a:r>
              <a:rPr lang="cs-CZ" sz="4000" dirty="0" smtClean="0">
                <a:solidFill>
                  <a:srgbClr val="FFFFFF"/>
                </a:solidFill>
                <a:latin typeface="Arial - 62"/>
              </a:rPr>
              <a:t>Výukový materiál  </a:t>
            </a:r>
            <a:endParaRPr lang="cs-CZ" sz="4000" dirty="0">
              <a:solidFill>
                <a:srgbClr val="FFFFFF"/>
              </a:solidFill>
              <a:latin typeface="Arial - 62"/>
            </a:endParaRPr>
          </a:p>
          <a:p>
            <a:pPr algn="ctr"/>
            <a:r>
              <a:rPr lang="cs-CZ" sz="1600" dirty="0" smtClean="0">
                <a:solidFill>
                  <a:srgbClr val="FFFFFF"/>
                </a:solidFill>
                <a:latin typeface="Arial - 25"/>
              </a:rPr>
              <a:t>zpracovaný v rámci projektu</a:t>
            </a:r>
            <a:endParaRPr lang="cs-CZ" sz="1600" dirty="0">
              <a:solidFill>
                <a:srgbClr val="FFFFFF"/>
              </a:solidFill>
              <a:latin typeface="Arial - 25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984580" y="3641691"/>
            <a:ext cx="4637380" cy="295072"/>
          </a:xfrm>
          <a:prstGeom prst="rect">
            <a:avLst/>
          </a:prstGeom>
          <a:noFill/>
        </p:spPr>
        <p:txBody>
          <a:bodyPr vert="horz" lIns="78858" tIns="39429" rIns="78858" bIns="39429" rtlCol="0">
            <a:spAutoFit/>
          </a:bodyPr>
          <a:lstStyle/>
          <a:p>
            <a:r>
              <a:rPr lang="cs-CZ" sz="1400" b="1" dirty="0" smtClean="0">
                <a:latin typeface="Arial - 17"/>
              </a:rPr>
              <a:t>Pořadové číslo projektu: CZ.1.07/1.4.00/21.1131</a:t>
            </a:r>
            <a:endParaRPr lang="cs-CZ" sz="1400" b="1" dirty="0">
              <a:latin typeface="Arial - 17"/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982980" y="5197970"/>
            <a:ext cx="960120" cy="295072"/>
          </a:xfrm>
          <a:prstGeom prst="rect">
            <a:avLst/>
          </a:prstGeom>
          <a:noFill/>
        </p:spPr>
        <p:txBody>
          <a:bodyPr vert="horz" lIns="78858" tIns="39429" rIns="78858" bIns="39429" rtlCol="0">
            <a:spAutoFit/>
          </a:bodyPr>
          <a:lstStyle/>
          <a:p>
            <a:r>
              <a:rPr lang="cs-CZ" sz="1400" dirty="0" smtClean="0">
                <a:latin typeface="Arial - 18"/>
              </a:rPr>
              <a:t>Online:</a:t>
            </a:r>
            <a:endParaRPr lang="cs-CZ" sz="1400" dirty="0">
              <a:latin typeface="Arial - 18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340105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17170" y="176378"/>
            <a:ext cx="8820302" cy="1957591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sp>
        <p:nvSpPr>
          <p:cNvPr id="3" name="TextovéPole 2"/>
          <p:cNvSpPr txBox="1"/>
          <p:nvPr/>
        </p:nvSpPr>
        <p:spPr>
          <a:xfrm>
            <a:off x="388620" y="695138"/>
            <a:ext cx="8343900" cy="895236"/>
          </a:xfrm>
          <a:prstGeom prst="rect">
            <a:avLst/>
          </a:prstGeom>
          <a:noFill/>
        </p:spPr>
        <p:txBody>
          <a:bodyPr vert="horz" lIns="78858" tIns="39429" rIns="78858" bIns="39429" rtlCol="0">
            <a:spAutoFit/>
          </a:bodyPr>
          <a:lstStyle/>
          <a:p>
            <a:pPr algn="ctr"/>
            <a:r>
              <a:rPr lang="cs-CZ" sz="3300" dirty="0" smtClean="0">
                <a:solidFill>
                  <a:srgbClr val="FFFFFF"/>
                </a:solidFill>
                <a:latin typeface="Arial - 51"/>
              </a:rPr>
              <a:t>Lidský organismus</a:t>
            </a:r>
          </a:p>
          <a:p>
            <a:pPr algn="ctr"/>
            <a:r>
              <a:rPr lang="cs-CZ" sz="2000" dirty="0" smtClean="0">
                <a:solidFill>
                  <a:srgbClr val="FF0000"/>
                </a:solidFill>
                <a:latin typeface="Arial - 51"/>
              </a:rPr>
              <a:t>Kostra</a:t>
            </a:r>
            <a:endParaRPr lang="cs-CZ" sz="2000" dirty="0">
              <a:solidFill>
                <a:srgbClr val="FF0000"/>
              </a:solidFill>
              <a:latin typeface="Arial - 51"/>
            </a:endParaRPr>
          </a:p>
        </p:txBody>
      </p:sp>
      <p:pic>
        <p:nvPicPr>
          <p:cNvPr id="4" name="Obrázek 3"/>
          <p:cNvPicPr>
            <a:picLocks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28600" y="2175913"/>
            <a:ext cx="8820302" cy="3907296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sp>
        <p:nvSpPr>
          <p:cNvPr id="5" name="TextovéPole 4"/>
          <p:cNvSpPr txBox="1"/>
          <p:nvPr/>
        </p:nvSpPr>
        <p:spPr>
          <a:xfrm>
            <a:off x="502920" y="4440581"/>
            <a:ext cx="6085304" cy="295072"/>
          </a:xfrm>
          <a:prstGeom prst="rect">
            <a:avLst/>
          </a:prstGeom>
          <a:noFill/>
        </p:spPr>
        <p:txBody>
          <a:bodyPr vert="horz" wrap="square" lIns="78858" tIns="39429" rIns="78858" bIns="39429" rtlCol="0">
            <a:spAutoFit/>
          </a:bodyPr>
          <a:lstStyle/>
          <a:p>
            <a:r>
              <a:rPr lang="cs-CZ" sz="1400" dirty="0" smtClean="0">
                <a:latin typeface="Arial - 18"/>
              </a:rPr>
              <a:t>Jméno autora: Mgr. Martina Kosová </a:t>
            </a:r>
            <a:endParaRPr lang="cs-CZ" sz="1400" dirty="0">
              <a:latin typeface="Arial - 18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548640" y="4876340"/>
            <a:ext cx="5623560" cy="510515"/>
          </a:xfrm>
          <a:prstGeom prst="rect">
            <a:avLst/>
          </a:prstGeom>
          <a:noFill/>
        </p:spPr>
        <p:txBody>
          <a:bodyPr vert="horz" lIns="78858" tIns="39429" rIns="78858" bIns="39429" rtlCol="0">
            <a:spAutoFit/>
          </a:bodyPr>
          <a:lstStyle/>
          <a:p>
            <a:r>
              <a:rPr lang="cs-CZ" sz="1400" dirty="0" smtClean="0">
                <a:latin typeface="Arial - 18"/>
              </a:rPr>
              <a:t>Škola: Základní škola Zaječí, okres Břeclav</a:t>
            </a:r>
          </a:p>
          <a:p>
            <a:r>
              <a:rPr lang="cs-CZ" sz="1400" dirty="0" smtClean="0">
                <a:latin typeface="Arial - 18"/>
              </a:rPr>
              <a:t>           Školní 402, 691 05 Zaječí, příspěvková organizace </a:t>
            </a:r>
            <a:endParaRPr lang="cs-CZ" sz="1400" dirty="0">
              <a:latin typeface="Arial - 18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502920" y="3361561"/>
            <a:ext cx="1028700" cy="295072"/>
          </a:xfrm>
          <a:prstGeom prst="rect">
            <a:avLst/>
          </a:prstGeom>
          <a:noFill/>
        </p:spPr>
        <p:txBody>
          <a:bodyPr vert="horz" lIns="78858" tIns="39429" rIns="78858" bIns="39429" rtlCol="0">
            <a:spAutoFit/>
          </a:bodyPr>
          <a:lstStyle/>
          <a:p>
            <a:r>
              <a:rPr lang="cs-CZ" sz="1400" dirty="0" smtClean="0">
                <a:latin typeface="Arial - 18"/>
              </a:rPr>
              <a:t>Ročník: 5.</a:t>
            </a:r>
            <a:endParaRPr lang="cs-CZ" sz="1400" dirty="0">
              <a:latin typeface="Arial - 18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502920" y="2977679"/>
            <a:ext cx="3060968" cy="295072"/>
          </a:xfrm>
          <a:prstGeom prst="rect">
            <a:avLst/>
          </a:prstGeom>
          <a:noFill/>
        </p:spPr>
        <p:txBody>
          <a:bodyPr vert="horz" wrap="square" lIns="78858" tIns="39429" rIns="78858" bIns="39429" rtlCol="0">
            <a:spAutoFit/>
          </a:bodyPr>
          <a:lstStyle/>
          <a:p>
            <a:r>
              <a:rPr lang="cs-CZ" sz="1400" dirty="0" smtClean="0">
                <a:latin typeface="Arial - 17"/>
              </a:rPr>
              <a:t>Předmět:</a:t>
            </a:r>
            <a:r>
              <a:rPr lang="cs-CZ" sz="1400" b="1" dirty="0" smtClean="0">
                <a:solidFill>
                  <a:srgbClr val="66FF33"/>
                </a:solidFill>
                <a:latin typeface="Arial - 17"/>
              </a:rPr>
              <a:t> Přírodověda</a:t>
            </a:r>
            <a:r>
              <a:rPr lang="cs-CZ" sz="1100" dirty="0" smtClean="0">
                <a:solidFill>
                  <a:srgbClr val="00008B"/>
                </a:solidFill>
                <a:latin typeface="Arial - 17"/>
              </a:rPr>
              <a:t> </a:t>
            </a:r>
            <a:endParaRPr lang="cs-CZ" sz="1100" dirty="0">
              <a:solidFill>
                <a:srgbClr val="00008B"/>
              </a:solidFill>
              <a:latin typeface="Arial - 17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502920" y="3890696"/>
            <a:ext cx="8101528" cy="295072"/>
          </a:xfrm>
          <a:prstGeom prst="rect">
            <a:avLst/>
          </a:prstGeom>
          <a:noFill/>
        </p:spPr>
        <p:txBody>
          <a:bodyPr vert="horz" wrap="square" lIns="78858" tIns="39429" rIns="78858" bIns="39429" rtlCol="0">
            <a:spAutoFit/>
          </a:bodyPr>
          <a:lstStyle/>
          <a:p>
            <a:r>
              <a:rPr lang="cs-CZ" sz="1400" dirty="0" smtClean="0">
                <a:latin typeface="Arial - 18"/>
              </a:rPr>
              <a:t>Klíčová slova: organismus, lidské tělo, orgán, kosti,  páteř, lebka, obratle, tvar těla, hrudník, žebra   </a:t>
            </a:r>
            <a:endParaRPr lang="cs-CZ" sz="1400" dirty="0">
              <a:latin typeface="Arial - 18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502920" y="2531546"/>
            <a:ext cx="7885504" cy="295072"/>
          </a:xfrm>
          <a:prstGeom prst="rect">
            <a:avLst/>
          </a:prstGeom>
          <a:noFill/>
        </p:spPr>
        <p:txBody>
          <a:bodyPr vert="horz" wrap="square" lIns="78858" tIns="39429" rIns="78858" bIns="39429" rtlCol="0">
            <a:spAutoFit/>
          </a:bodyPr>
          <a:lstStyle/>
          <a:p>
            <a:r>
              <a:rPr lang="cs-CZ" sz="1400" b="1" dirty="0" smtClean="0">
                <a:latin typeface="Arial - 18"/>
              </a:rPr>
              <a:t>Název: VY_52_INOVACE_2/20_Lidský organismus; kostra</a:t>
            </a:r>
            <a:endParaRPr lang="cs-CZ" sz="1400" dirty="0">
              <a:solidFill>
                <a:srgbClr val="00008B"/>
              </a:solidFill>
              <a:latin typeface="Arial - 18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525027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800" dirty="0" smtClean="0"/>
              <a:t>Výukový materiál je určen žákům 5. třídy základní školy k předmětu Přírodověda.</a:t>
            </a:r>
          </a:p>
          <a:p>
            <a:r>
              <a:rPr lang="cs-CZ" sz="2800" dirty="0" smtClean="0"/>
              <a:t>Cílem učebního materiálu je seznámit žáky s novými pojmy a pomoci jim si je osvojit. </a:t>
            </a:r>
          </a:p>
          <a:p>
            <a:r>
              <a:rPr lang="cs-CZ" sz="2800" dirty="0" smtClean="0"/>
              <a:t>Usnadnit jim si zapamatovat a poznat jednotlivé části  a funkce lidského těla, jak vypadají jednotlivé orgány a jak se nazývají.</a:t>
            </a:r>
          </a:p>
          <a:p>
            <a:r>
              <a:rPr lang="cs-CZ" sz="2800" dirty="0" smtClean="0"/>
              <a:t>Následující výukový materiál je zaměřen na stavbu kostry a na kosti.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LIDSKÝ ORGANISMUS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cs-CZ" dirty="0" smtClean="0"/>
          </a:p>
          <a:p>
            <a:endParaRPr lang="cs-CZ" dirty="0" smtClean="0">
              <a:solidFill>
                <a:srgbClr val="006600"/>
              </a:solidFill>
            </a:endParaRPr>
          </a:p>
          <a:p>
            <a:r>
              <a:rPr lang="cs-CZ" dirty="0" smtClean="0">
                <a:solidFill>
                  <a:srgbClr val="006600"/>
                </a:solidFill>
              </a:rPr>
              <a:t>Ačkoliv je každý člověk jiný, tak všichni lidé mají stejnou </a:t>
            </a:r>
            <a:r>
              <a:rPr lang="cs-CZ" b="1" u="sng" dirty="0" smtClean="0"/>
              <a:t>STAVBU TĚLA</a:t>
            </a:r>
            <a:r>
              <a:rPr lang="cs-CZ" dirty="0" smtClean="0">
                <a:solidFill>
                  <a:srgbClr val="006600"/>
                </a:solidFill>
              </a:rPr>
              <a:t>.</a:t>
            </a:r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pPr>
              <a:buNone/>
            </a:pPr>
            <a:endParaRPr lang="cs-CZ" dirty="0" smtClean="0"/>
          </a:p>
          <a:p>
            <a:endParaRPr lang="cs-CZ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ln>
            <a:solidFill>
              <a:schemeClr val="tx1"/>
            </a:solidFill>
          </a:ln>
        </p:spPr>
        <p:txBody>
          <a:bodyPr/>
          <a:lstStyle/>
          <a:p>
            <a:r>
              <a:rPr lang="cs-CZ" b="1" dirty="0" smtClean="0">
                <a:solidFill>
                  <a:srgbClr val="FF0000"/>
                </a:solidFill>
              </a:rPr>
              <a:t>Zapoj hlavičku: 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53136"/>
          </a:xfrm>
        </p:spPr>
        <p:txBody>
          <a:bodyPr>
            <a:normAutofit/>
          </a:bodyPr>
          <a:lstStyle/>
          <a:p>
            <a:r>
              <a:rPr lang="cs-CZ" b="1" dirty="0" smtClean="0"/>
              <a:t>Viděli jste už někdy na obrázku </a:t>
            </a:r>
          </a:p>
          <a:p>
            <a:pPr>
              <a:buNone/>
            </a:pPr>
            <a:r>
              <a:rPr lang="cs-CZ" b="1" dirty="0" smtClean="0"/>
              <a:t>    kostru?</a:t>
            </a:r>
          </a:p>
          <a:p>
            <a:pPr>
              <a:buNone/>
            </a:pPr>
            <a:endParaRPr lang="cs-CZ" b="1" dirty="0" smtClean="0"/>
          </a:p>
          <a:p>
            <a:r>
              <a:rPr lang="cs-CZ" b="1" dirty="0" smtClean="0"/>
              <a:t>Z čeho je tedy kostra složená?</a:t>
            </a:r>
          </a:p>
          <a:p>
            <a:endParaRPr lang="cs-CZ" b="1" dirty="0" smtClean="0"/>
          </a:p>
          <a:p>
            <a:r>
              <a:rPr lang="cs-CZ" b="1" dirty="0" smtClean="0"/>
              <a:t>Které části kostry můžeš nahmatat na svém těle?</a:t>
            </a:r>
          </a:p>
          <a:p>
            <a:pPr>
              <a:buNone/>
            </a:pPr>
            <a:endParaRPr lang="cs-CZ" b="1" dirty="0" smtClean="0"/>
          </a:p>
          <a:p>
            <a:pPr>
              <a:buNone/>
            </a:pPr>
            <a:endParaRPr lang="cs-CZ" b="1" dirty="0" smtClean="0"/>
          </a:p>
          <a:p>
            <a:pPr>
              <a:buNone/>
            </a:pPr>
            <a:endParaRPr lang="cs-CZ" b="1" dirty="0" smtClean="0">
              <a:solidFill>
                <a:srgbClr val="C00000"/>
              </a:solidFill>
            </a:endParaRPr>
          </a:p>
          <a:p>
            <a:pPr algn="ctr">
              <a:buNone/>
            </a:pPr>
            <a:endParaRPr lang="cs-CZ" b="1" dirty="0" smtClean="0"/>
          </a:p>
          <a:p>
            <a:endParaRPr lang="cs-CZ" dirty="0"/>
          </a:p>
        </p:txBody>
      </p:sp>
      <p:pic>
        <p:nvPicPr>
          <p:cNvPr id="6" name="Picture 2" descr="http://t2.gstatic.com/images?q=tbn:ANd9GcSqEKpIRXnrz32K4vKlYahmmkrXqw8UroiVUnb-q8nF-WSqNgrIuVvWcw_K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88224" y="620688"/>
            <a:ext cx="2085975" cy="2190750"/>
          </a:xfrm>
          <a:prstGeom prst="rect">
            <a:avLst/>
          </a:prstGeom>
          <a:noFill/>
        </p:spPr>
      </p:pic>
      <p:sp>
        <p:nvSpPr>
          <p:cNvPr id="7" name="TextovéPole 6"/>
          <p:cNvSpPr txBox="1"/>
          <p:nvPr/>
        </p:nvSpPr>
        <p:spPr>
          <a:xfrm>
            <a:off x="6732240" y="2348880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C00000"/>
                </a:solidFill>
              </a:rPr>
              <a:t>Zapiš si:</a:t>
            </a:r>
            <a:endParaRPr lang="cs-CZ" b="1" dirty="0">
              <a:solidFill>
                <a:srgbClr val="C0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b="1" u="sng" dirty="0" smtClean="0">
                <a:solidFill>
                  <a:srgbClr val="002060"/>
                </a:solidFill>
              </a:rPr>
              <a:t>Kostra</a:t>
            </a:r>
          </a:p>
          <a:p>
            <a:pPr lvl="1"/>
            <a:r>
              <a:rPr lang="cs-CZ" dirty="0" smtClean="0">
                <a:solidFill>
                  <a:srgbClr val="002060"/>
                </a:solidFill>
              </a:rPr>
              <a:t>skládá se z </a:t>
            </a:r>
            <a:r>
              <a:rPr lang="cs-CZ" b="1" u="sng" dirty="0" smtClean="0">
                <a:solidFill>
                  <a:srgbClr val="002060"/>
                </a:solidFill>
              </a:rPr>
              <a:t>kostí</a:t>
            </a:r>
          </a:p>
          <a:p>
            <a:pPr lvl="1"/>
            <a:r>
              <a:rPr lang="cs-CZ" dirty="0" smtClean="0">
                <a:solidFill>
                  <a:srgbClr val="002060"/>
                </a:solidFill>
              </a:rPr>
              <a:t>určuje </a:t>
            </a:r>
            <a:r>
              <a:rPr lang="cs-CZ" b="1" u="sng" dirty="0" smtClean="0">
                <a:solidFill>
                  <a:srgbClr val="002060"/>
                </a:solidFill>
              </a:rPr>
              <a:t>tvar těla</a:t>
            </a:r>
          </a:p>
          <a:p>
            <a:pPr lvl="1"/>
            <a:r>
              <a:rPr lang="cs-CZ" b="1" u="sng" dirty="0" smtClean="0">
                <a:solidFill>
                  <a:srgbClr val="002060"/>
                </a:solidFill>
              </a:rPr>
              <a:t>chrání vnitřní orgány</a:t>
            </a:r>
          </a:p>
          <a:p>
            <a:pPr lvl="1">
              <a:buNone/>
            </a:pPr>
            <a:endParaRPr lang="cs-CZ" dirty="0" smtClean="0">
              <a:solidFill>
                <a:srgbClr val="002060"/>
              </a:solidFill>
            </a:endParaRPr>
          </a:p>
          <a:p>
            <a:pPr lvl="1">
              <a:buNone/>
            </a:pPr>
            <a:r>
              <a:rPr lang="cs-CZ" sz="3200" b="1" dirty="0" smtClean="0">
                <a:solidFill>
                  <a:schemeClr val="accent6">
                    <a:lumMod val="50000"/>
                  </a:schemeClr>
                </a:solidFill>
              </a:rPr>
              <a:t>Kostra se svaly umožňují </a:t>
            </a:r>
          </a:p>
          <a:p>
            <a:pPr lvl="1">
              <a:buNone/>
            </a:pPr>
            <a:r>
              <a:rPr lang="cs-CZ" sz="3200" b="1" u="sng" dirty="0" smtClean="0">
                <a:solidFill>
                  <a:schemeClr val="accent6">
                    <a:lumMod val="50000"/>
                  </a:schemeClr>
                </a:solidFill>
              </a:rPr>
              <a:t>pohyb těla.</a:t>
            </a:r>
          </a:p>
          <a:p>
            <a:endParaRPr lang="cs-CZ" dirty="0">
              <a:solidFill>
                <a:srgbClr val="002060"/>
              </a:solidFill>
            </a:endParaRPr>
          </a:p>
        </p:txBody>
      </p:sp>
      <p:pic>
        <p:nvPicPr>
          <p:cNvPr id="5122" name="Picture 2" descr="http://upload.wikimedia.org/wikipedia/commons/thumb/0/0e/Skeleton2.jpg/150px-Skeleton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516216" y="620688"/>
            <a:ext cx="2004814" cy="5693672"/>
          </a:xfrm>
          <a:prstGeom prst="rect">
            <a:avLst/>
          </a:prstGeom>
          <a:noFill/>
        </p:spPr>
      </p:pic>
      <p:sp>
        <p:nvSpPr>
          <p:cNvPr id="7" name="TextovéPole 6"/>
          <p:cNvSpPr txBox="1"/>
          <p:nvPr/>
        </p:nvSpPr>
        <p:spPr>
          <a:xfrm>
            <a:off x="8316416" y="6021288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2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7030A0"/>
                </a:solidFill>
              </a:rPr>
              <a:t>Lidská kostra: </a:t>
            </a:r>
            <a:endParaRPr lang="cs-CZ" b="1" dirty="0">
              <a:solidFill>
                <a:srgbClr val="7030A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26626" name="Picture 2" descr="http://www.cvicebni-pomucky.cz/335-thickbox/schema-lidska-kostra-celni-pohled-papir-84x200-cm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1340768"/>
            <a:ext cx="5095875" cy="5095876"/>
          </a:xfrm>
          <a:prstGeom prst="rect">
            <a:avLst/>
          </a:prstGeom>
          <a:noFill/>
        </p:spPr>
      </p:pic>
      <p:sp>
        <p:nvSpPr>
          <p:cNvPr id="5" name="TextovéPole 4"/>
          <p:cNvSpPr txBox="1"/>
          <p:nvPr/>
        </p:nvSpPr>
        <p:spPr>
          <a:xfrm>
            <a:off x="4788024" y="5949280"/>
            <a:ext cx="3736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3</a:t>
            </a:r>
            <a:endParaRPr lang="cs-CZ" dirty="0"/>
          </a:p>
        </p:txBody>
      </p:sp>
      <p:pic>
        <p:nvPicPr>
          <p:cNvPr id="26628" name="Picture 4" descr="http://82.114.195.35:90/Vyuka/Ka%C4%8D%C3%ADrkov%C3%A1%20Jarmila/Materi%C3%A1ly%20k%20v%C3%BDuce/3.ro%C4%8Dn%C3%ADk/02%20kostra/kostra%20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16216" y="332656"/>
            <a:ext cx="2016224" cy="6271396"/>
          </a:xfrm>
          <a:prstGeom prst="rect">
            <a:avLst/>
          </a:prstGeom>
          <a:noFill/>
        </p:spPr>
      </p:pic>
      <p:sp>
        <p:nvSpPr>
          <p:cNvPr id="7" name="TextovéPole 6"/>
          <p:cNvSpPr txBox="1"/>
          <p:nvPr/>
        </p:nvSpPr>
        <p:spPr>
          <a:xfrm>
            <a:off x="8100392" y="6165304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4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827584" y="1844824"/>
            <a:ext cx="106952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ZEPŘEDU</a:t>
            </a:r>
            <a:endParaRPr lang="cs-CZ" b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8100392" y="836712"/>
            <a:ext cx="107651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ZEZADU</a:t>
            </a:r>
            <a:endParaRPr lang="cs-CZ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66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66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/>
          <a:lstStyle/>
          <a:p>
            <a:r>
              <a:rPr lang="cs-CZ" b="1" dirty="0" smtClean="0">
                <a:solidFill>
                  <a:schemeClr val="accent6">
                    <a:lumMod val="50000"/>
                  </a:schemeClr>
                </a:solidFill>
              </a:rPr>
              <a:t>DO SEŠITU:</a:t>
            </a:r>
            <a:endParaRPr lang="cs-CZ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4785395"/>
          </a:xfrm>
        </p:spPr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cs-CZ" b="1" u="sng" dirty="0" smtClean="0"/>
              <a:t>LIDSKÁ KOSTRA</a:t>
            </a:r>
          </a:p>
          <a:p>
            <a:pPr>
              <a:buNone/>
            </a:pPr>
            <a:r>
              <a:rPr lang="cs-CZ" dirty="0" smtClean="0"/>
              <a:t>	- </a:t>
            </a:r>
            <a:r>
              <a:rPr lang="cs-CZ" b="1" dirty="0" smtClean="0">
                <a:solidFill>
                  <a:srgbClr val="002060"/>
                </a:solidFill>
              </a:rPr>
              <a:t>z kostí </a:t>
            </a:r>
          </a:p>
          <a:p>
            <a:pPr>
              <a:buNone/>
            </a:pPr>
            <a:r>
              <a:rPr lang="cs-CZ" dirty="0" smtClean="0"/>
              <a:t>	- kosti mohou být</a:t>
            </a:r>
          </a:p>
          <a:p>
            <a:pPr algn="ctr">
              <a:buFont typeface="Wingdings" pitchFamily="2" charset="2"/>
              <a:buChar char="Ø"/>
            </a:pPr>
            <a:r>
              <a:rPr lang="cs-CZ" dirty="0" smtClean="0"/>
              <a:t> dlouhé</a:t>
            </a:r>
          </a:p>
          <a:p>
            <a:pPr algn="ctr">
              <a:buFont typeface="Wingdings" pitchFamily="2" charset="2"/>
              <a:buChar char="Ø"/>
            </a:pPr>
            <a:r>
              <a:rPr lang="cs-CZ" dirty="0" smtClean="0"/>
              <a:t> krátké</a:t>
            </a:r>
          </a:p>
          <a:p>
            <a:pPr algn="ctr">
              <a:buFont typeface="Wingdings" pitchFamily="2" charset="2"/>
              <a:buChar char="Ø"/>
            </a:pPr>
            <a:r>
              <a:rPr lang="cs-CZ" dirty="0" smtClean="0"/>
              <a:t> drobné</a:t>
            </a:r>
          </a:p>
          <a:p>
            <a:pPr algn="ctr">
              <a:buFont typeface="Wingdings" pitchFamily="2" charset="2"/>
              <a:buChar char="Ø"/>
            </a:pPr>
            <a:r>
              <a:rPr lang="cs-CZ" dirty="0" smtClean="0"/>
              <a:t> ploché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	- </a:t>
            </a:r>
            <a:r>
              <a:rPr lang="cs-CZ" dirty="0" smtClean="0">
                <a:solidFill>
                  <a:srgbClr val="002060"/>
                </a:solidFill>
              </a:rPr>
              <a:t>v lidském těle je </a:t>
            </a:r>
            <a:r>
              <a:rPr lang="cs-CZ" b="1" dirty="0" smtClean="0">
                <a:solidFill>
                  <a:srgbClr val="002060"/>
                </a:solidFill>
              </a:rPr>
              <a:t>asi 200 kostí  </a:t>
            </a:r>
          </a:p>
          <a:p>
            <a:endParaRPr lang="cs-CZ" dirty="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ln>
            <a:solidFill>
              <a:schemeClr val="tx1"/>
            </a:solidFill>
          </a:ln>
        </p:spPr>
        <p:txBody>
          <a:bodyPr/>
          <a:lstStyle/>
          <a:p>
            <a:r>
              <a:rPr lang="cs-CZ" b="1" dirty="0" smtClean="0">
                <a:solidFill>
                  <a:srgbClr val="C00000"/>
                </a:solidFill>
              </a:rPr>
              <a:t>PŘEMÝŠLEJ </a:t>
            </a:r>
            <a:r>
              <a:rPr lang="cs-CZ" b="1" dirty="0" smtClean="0">
                <a:solidFill>
                  <a:srgbClr val="C00000"/>
                </a:solidFill>
                <a:sym typeface="Wingdings" pitchFamily="2" charset="2"/>
              </a:rPr>
              <a:t></a:t>
            </a:r>
            <a:endParaRPr lang="cs-CZ" b="1" dirty="0">
              <a:solidFill>
                <a:srgbClr val="C0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Která část kostry chrání mozek? 								</a:t>
            </a:r>
          </a:p>
          <a:p>
            <a:r>
              <a:rPr lang="cs-CZ" dirty="0" smtClean="0"/>
              <a:t>Která chrání plíce, srdce, míchu?</a:t>
            </a:r>
          </a:p>
          <a:p>
            <a:endParaRPr lang="cs-CZ" dirty="0" smtClean="0"/>
          </a:p>
          <a:p>
            <a:r>
              <a:rPr lang="cs-CZ" dirty="0" smtClean="0"/>
              <a:t>Ve které části kostry jsou kosti plochého tvaru?</a:t>
            </a:r>
          </a:p>
          <a:p>
            <a:endParaRPr lang="cs-CZ" dirty="0" smtClean="0"/>
          </a:p>
          <a:p>
            <a:r>
              <a:rPr lang="cs-CZ" dirty="0" smtClean="0"/>
              <a:t>Ve které části kostry jsou dlouhé kosti?</a:t>
            </a:r>
          </a:p>
          <a:p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>
                <a:solidFill>
                  <a:srgbClr val="7030A0"/>
                </a:solidFill>
              </a:rPr>
              <a:t>LEBKA</a:t>
            </a:r>
            <a:endParaRPr lang="cs-CZ" b="1" u="sng" dirty="0">
              <a:solidFill>
                <a:srgbClr val="7030A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>
              <a:buNone/>
            </a:pPr>
            <a:endParaRPr lang="cs-CZ" dirty="0" smtClean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29698" name="Picture 2" descr="http://www.pro-party.cz/upl/Omalovanky_lebka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404664"/>
            <a:ext cx="4016477" cy="3871740"/>
          </a:xfrm>
          <a:prstGeom prst="rect">
            <a:avLst/>
          </a:prstGeom>
          <a:noFill/>
        </p:spPr>
      </p:pic>
      <p:pic>
        <p:nvPicPr>
          <p:cNvPr id="29700" name="Picture 4" descr="http://fc04.deviantart.net/fs70/f/2010/207/d/9/skull_illustration_by_yungtyrant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55976" y="1556792"/>
            <a:ext cx="4525144" cy="4525145"/>
          </a:xfrm>
          <a:prstGeom prst="rect">
            <a:avLst/>
          </a:prstGeom>
          <a:noFill/>
        </p:spPr>
      </p:pic>
      <p:sp>
        <p:nvSpPr>
          <p:cNvPr id="7" name="TextovéPole 6"/>
          <p:cNvSpPr txBox="1"/>
          <p:nvPr/>
        </p:nvSpPr>
        <p:spPr>
          <a:xfrm>
            <a:off x="8388424" y="5733256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5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97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97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>
                <a:solidFill>
                  <a:srgbClr val="7030A0"/>
                </a:solidFill>
              </a:rPr>
              <a:t>PÁTEŘ</a:t>
            </a:r>
            <a:endParaRPr lang="cs-CZ" b="1" u="sng" dirty="0">
              <a:solidFill>
                <a:srgbClr val="7030A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1028" name="Picture 4" descr="http://files.masaze-slechta.webnode.cz/200000049-c1843c3784/p%C3%A1te%C5%99%20z%20boku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32043" y="2574032"/>
            <a:ext cx="5711957" cy="4283968"/>
          </a:xfrm>
          <a:prstGeom prst="rect">
            <a:avLst/>
          </a:prstGeom>
          <a:noFill/>
        </p:spPr>
      </p:pic>
      <p:pic>
        <p:nvPicPr>
          <p:cNvPr id="7" name="Picture 2" descr="http://files.masaze-slechta.webnode.cz/200000053-586455a593/p%C3%A1te%C5%99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340768"/>
            <a:ext cx="5184576" cy="3888432"/>
          </a:xfrm>
          <a:prstGeom prst="rect">
            <a:avLst/>
          </a:prstGeom>
          <a:noFill/>
        </p:spPr>
      </p:pic>
      <p:sp>
        <p:nvSpPr>
          <p:cNvPr id="8" name="TextovéPole 7"/>
          <p:cNvSpPr txBox="1"/>
          <p:nvPr/>
        </p:nvSpPr>
        <p:spPr>
          <a:xfrm>
            <a:off x="0" y="4941168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6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8748464" y="6525344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7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/>
          <a:lstStyle/>
          <a:p>
            <a:r>
              <a:rPr lang="cs-CZ" b="1" dirty="0" smtClean="0">
                <a:solidFill>
                  <a:schemeClr val="accent6">
                    <a:lumMod val="50000"/>
                  </a:schemeClr>
                </a:solidFill>
              </a:rPr>
              <a:t>DO SEŠITU:</a:t>
            </a:r>
            <a:endParaRPr lang="cs-CZ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4785395"/>
          </a:xfrm>
        </p:spPr>
        <p:txBody>
          <a:bodyPr/>
          <a:lstStyle/>
          <a:p>
            <a:pPr>
              <a:buNone/>
            </a:pPr>
            <a:r>
              <a:rPr lang="cs-CZ" b="1" u="sng" dirty="0" smtClean="0"/>
              <a:t>PÁTEŘ</a:t>
            </a:r>
          </a:p>
          <a:p>
            <a:pPr>
              <a:buNone/>
            </a:pPr>
            <a:r>
              <a:rPr lang="cs-CZ" dirty="0" smtClean="0"/>
              <a:t>	- je 2x esovitě prohnutá</a:t>
            </a:r>
          </a:p>
          <a:p>
            <a:pPr>
              <a:buNone/>
            </a:pPr>
            <a:r>
              <a:rPr lang="cs-CZ" dirty="0" smtClean="0"/>
              <a:t>	- je složena z </a:t>
            </a:r>
            <a:r>
              <a:rPr lang="cs-CZ" b="1" dirty="0" smtClean="0">
                <a:solidFill>
                  <a:srgbClr val="FF0000"/>
                </a:solidFill>
              </a:rPr>
              <a:t>OBRATLŮ</a:t>
            </a:r>
          </a:p>
          <a:p>
            <a:pPr>
              <a:buNone/>
            </a:pPr>
            <a:r>
              <a:rPr lang="cs-CZ" dirty="0" smtClean="0"/>
              <a:t> 	- je </a:t>
            </a:r>
            <a:r>
              <a:rPr lang="cs-CZ" b="1" dirty="0" smtClean="0">
                <a:solidFill>
                  <a:srgbClr val="002060"/>
                </a:solidFill>
              </a:rPr>
              <a:t>pružná, ohebná</a:t>
            </a:r>
          </a:p>
          <a:p>
            <a:pPr>
              <a:buNone/>
            </a:pPr>
            <a:r>
              <a:rPr lang="cs-CZ" dirty="0" smtClean="0"/>
              <a:t>	- zajišťuje </a:t>
            </a:r>
            <a:r>
              <a:rPr lang="cs-CZ" b="1" u="sng" dirty="0" smtClean="0"/>
              <a:t>držení těla</a:t>
            </a:r>
          </a:p>
          <a:p>
            <a:endParaRPr lang="cs-CZ" dirty="0" smtClean="0"/>
          </a:p>
        </p:txBody>
      </p:sp>
      <p:pic>
        <p:nvPicPr>
          <p:cNvPr id="29698" name="Picture 2" descr="http://nd01.jxs.cz/721/603/09abeebd14_37287042_o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228184" y="332656"/>
            <a:ext cx="1944216" cy="6118563"/>
          </a:xfrm>
          <a:prstGeom prst="rect">
            <a:avLst/>
          </a:prstGeom>
          <a:noFill/>
        </p:spPr>
      </p:pic>
      <p:sp>
        <p:nvSpPr>
          <p:cNvPr id="5" name="TextovéPole 4"/>
          <p:cNvSpPr txBox="1"/>
          <p:nvPr/>
        </p:nvSpPr>
        <p:spPr>
          <a:xfrm>
            <a:off x="7884368" y="6165304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8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96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96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err="1" smtClean="0">
                <a:solidFill>
                  <a:srgbClr val="C00000"/>
                </a:solidFill>
              </a:rPr>
              <a:t>Lámej</a:t>
            </a:r>
            <a:r>
              <a:rPr lang="cs-CZ" b="1" dirty="0" smtClean="0">
                <a:solidFill>
                  <a:srgbClr val="C00000"/>
                </a:solidFill>
              </a:rPr>
              <a:t> si hlavičku </a:t>
            </a:r>
            <a:endParaRPr lang="cs-CZ" b="1" dirty="0">
              <a:solidFill>
                <a:srgbClr val="C0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Jak se nazývají kosti, ze kterých je  </a:t>
            </a:r>
          </a:p>
          <a:p>
            <a:pPr>
              <a:buNone/>
            </a:pPr>
            <a:r>
              <a:rPr lang="cs-CZ" dirty="0" smtClean="0"/>
              <a:t>    složena páteř?</a:t>
            </a:r>
          </a:p>
          <a:p>
            <a:pPr>
              <a:buNone/>
            </a:pPr>
            <a:endParaRPr lang="cs-CZ" dirty="0" smtClean="0"/>
          </a:p>
          <a:p>
            <a:endParaRPr lang="cs-CZ" sz="4000" b="1" dirty="0" smtClean="0">
              <a:solidFill>
                <a:srgbClr val="002060"/>
              </a:solidFill>
            </a:endParaRPr>
          </a:p>
          <a:p>
            <a:r>
              <a:rPr lang="cs-CZ" sz="4000" b="1" dirty="0" smtClean="0">
                <a:solidFill>
                  <a:srgbClr val="002060"/>
                </a:solidFill>
              </a:rPr>
              <a:t>Jak jsou kosti navzájem spojeny?</a:t>
            </a:r>
          </a:p>
          <a:p>
            <a:pPr>
              <a:buNone/>
            </a:pPr>
            <a:endParaRPr lang="cs-CZ" dirty="0" smtClean="0"/>
          </a:p>
          <a:p>
            <a:endParaRPr lang="cs-CZ" dirty="0" smtClean="0"/>
          </a:p>
          <a:p>
            <a:pPr>
              <a:buNone/>
            </a:pPr>
            <a:endParaRPr lang="cs-CZ" dirty="0" smtClean="0"/>
          </a:p>
        </p:txBody>
      </p:sp>
      <p:pic>
        <p:nvPicPr>
          <p:cNvPr id="31746" name="Picture 2" descr="http://t2.gstatic.com/images?q=tbn:ANd9GcSqEKpIRXnrz32K4vKlYahmmkrXqw8UroiVUnb-q8nF-WSqNgrIuVvWcw_K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04248" y="1196752"/>
            <a:ext cx="2085975" cy="21907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>
                <a:solidFill>
                  <a:srgbClr val="C00000"/>
                </a:solidFill>
              </a:rPr>
              <a:t>SPOJENÍ KOSTÍ</a:t>
            </a:r>
            <a:endParaRPr lang="cs-CZ" b="1" u="sng" dirty="0">
              <a:solidFill>
                <a:srgbClr val="C00000"/>
              </a:solidFill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cs-CZ" b="1" u="sng" dirty="0" smtClean="0">
                <a:solidFill>
                  <a:schemeClr val="accent5">
                    <a:lumMod val="50000"/>
                  </a:schemeClr>
                </a:solidFill>
              </a:rPr>
              <a:t>ŠVY </a:t>
            </a:r>
            <a:r>
              <a:rPr lang="cs-CZ" b="1" dirty="0" smtClean="0"/>
              <a:t>= NEPOHYBLIVÉ spojení kostí</a:t>
            </a:r>
            <a:r>
              <a:rPr lang="cs-CZ" b="1" u="sng" dirty="0" smtClean="0">
                <a:solidFill>
                  <a:schemeClr val="accent5">
                    <a:lumMod val="50000"/>
                  </a:schemeClr>
                </a:solidFill>
              </a:rPr>
              <a:t>  </a:t>
            </a:r>
          </a:p>
          <a:p>
            <a:endParaRPr lang="cs-CZ" b="1" u="sng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cs-CZ" b="1" u="sng" dirty="0" smtClean="0">
                <a:solidFill>
                  <a:schemeClr val="accent5">
                    <a:lumMod val="50000"/>
                  </a:schemeClr>
                </a:solidFill>
              </a:rPr>
              <a:t>KOLUBY </a:t>
            </a:r>
            <a:r>
              <a:rPr lang="cs-CZ" b="1" dirty="0" smtClean="0"/>
              <a:t>= POHYBLIVÉ spojení kostí</a:t>
            </a:r>
          </a:p>
          <a:p>
            <a:endParaRPr lang="cs-CZ" b="1" u="sng" dirty="0">
              <a:solidFill>
                <a:schemeClr val="accent5">
                  <a:lumMod val="50000"/>
                </a:schemeClr>
              </a:solidFill>
            </a:endParaRPr>
          </a:p>
        </p:txBody>
      </p:sp>
      <p:pic>
        <p:nvPicPr>
          <p:cNvPr id="30724" name="Picture 4" descr="http://www.latinsky.estranky.cz/img/mid/226/lebka--pohled-ze-strany-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2780928"/>
            <a:ext cx="4381500" cy="3333750"/>
          </a:xfrm>
          <a:prstGeom prst="rect">
            <a:avLst/>
          </a:prstGeom>
          <a:noFill/>
        </p:spPr>
      </p:pic>
      <p:sp>
        <p:nvSpPr>
          <p:cNvPr id="8" name="TextovéPole 7"/>
          <p:cNvSpPr txBox="1"/>
          <p:nvPr/>
        </p:nvSpPr>
        <p:spPr>
          <a:xfrm>
            <a:off x="4572000" y="5733256"/>
            <a:ext cx="4457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9</a:t>
            </a:r>
            <a:endParaRPr lang="cs-CZ" dirty="0"/>
          </a:p>
        </p:txBody>
      </p:sp>
      <p:pic>
        <p:nvPicPr>
          <p:cNvPr id="30726" name="Picture 6" descr="http://www.giobio.ic.cz/obrazky/clovek/clovek/kostra/kloub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4048" y="2708920"/>
            <a:ext cx="3815608" cy="3460974"/>
          </a:xfrm>
          <a:prstGeom prst="rect">
            <a:avLst/>
          </a:prstGeom>
          <a:noFill/>
        </p:spPr>
      </p:pic>
      <p:sp>
        <p:nvSpPr>
          <p:cNvPr id="10" name="TextovéPole 9"/>
          <p:cNvSpPr txBox="1"/>
          <p:nvPr/>
        </p:nvSpPr>
        <p:spPr>
          <a:xfrm>
            <a:off x="5220072" y="5877272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10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7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7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07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07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5400" b="1" u="sng" dirty="0" smtClean="0">
                <a:solidFill>
                  <a:schemeClr val="accent6">
                    <a:lumMod val="50000"/>
                  </a:schemeClr>
                </a:solidFill>
              </a:rPr>
              <a:t>KLOUB</a:t>
            </a:r>
            <a:endParaRPr lang="cs-CZ" sz="5400" b="1" u="sng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>
              <a:buNone/>
            </a:pPr>
            <a:endParaRPr lang="cs-CZ" dirty="0" smtClean="0"/>
          </a:p>
          <a:p>
            <a:r>
              <a:rPr lang="cs-CZ" dirty="0" smtClean="0"/>
              <a:t>1) kloubní pouzdro</a:t>
            </a:r>
          </a:p>
          <a:p>
            <a:r>
              <a:rPr lang="cs-CZ" dirty="0" smtClean="0"/>
              <a:t>2) kloubní maz</a:t>
            </a:r>
          </a:p>
          <a:p>
            <a:r>
              <a:rPr lang="cs-CZ" dirty="0" smtClean="0"/>
              <a:t>3) chrupavka</a:t>
            </a:r>
          </a:p>
          <a:p>
            <a:r>
              <a:rPr lang="cs-CZ" dirty="0" smtClean="0"/>
              <a:t>4) kloubní jamka</a:t>
            </a:r>
          </a:p>
          <a:p>
            <a:r>
              <a:rPr lang="cs-CZ" dirty="0" smtClean="0"/>
              <a:t>5) kloubní hlavice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32770" name="Picture 2" descr="http://members.chello.nl/s.westerink2/thema4kl1_bestanden/gewricht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139952" y="1556792"/>
            <a:ext cx="4752528" cy="4333187"/>
          </a:xfrm>
          <a:prstGeom prst="rect">
            <a:avLst/>
          </a:prstGeom>
          <a:noFill/>
        </p:spPr>
      </p:pic>
      <p:sp>
        <p:nvSpPr>
          <p:cNvPr id="6" name="TextovéPole 5"/>
          <p:cNvSpPr txBox="1"/>
          <p:nvPr/>
        </p:nvSpPr>
        <p:spPr>
          <a:xfrm>
            <a:off x="8172400" y="5445224"/>
            <a:ext cx="4187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11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33794" name="Picture 2" descr="http://www.lezec.cz/fotos/clanky06/c061102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260648"/>
            <a:ext cx="5249040" cy="3884291"/>
          </a:xfrm>
          <a:prstGeom prst="rect">
            <a:avLst/>
          </a:prstGeom>
          <a:noFill/>
        </p:spPr>
      </p:pic>
      <p:sp>
        <p:nvSpPr>
          <p:cNvPr id="6" name="TextovéPole 5"/>
          <p:cNvSpPr txBox="1"/>
          <p:nvPr/>
        </p:nvSpPr>
        <p:spPr>
          <a:xfrm>
            <a:off x="395536" y="3861048"/>
            <a:ext cx="432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12</a:t>
            </a:r>
            <a:endParaRPr lang="cs-CZ" dirty="0"/>
          </a:p>
        </p:txBody>
      </p:sp>
      <p:pic>
        <p:nvPicPr>
          <p:cNvPr id="33796" name="Picture 4" descr="http://galenus.cz/img/zdravi/artroza/kloub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19872" y="2780928"/>
            <a:ext cx="5410200" cy="3810000"/>
          </a:xfrm>
          <a:prstGeom prst="rect">
            <a:avLst/>
          </a:prstGeom>
          <a:noFill/>
        </p:spPr>
      </p:pic>
      <p:sp>
        <p:nvSpPr>
          <p:cNvPr id="8" name="TextovéPole 7"/>
          <p:cNvSpPr txBox="1"/>
          <p:nvPr/>
        </p:nvSpPr>
        <p:spPr>
          <a:xfrm>
            <a:off x="8460432" y="3068960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13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5184576"/>
          </a:xfrm>
        </p:spPr>
        <p:txBody>
          <a:bodyPr>
            <a:normAutofit/>
          </a:bodyPr>
          <a:lstStyle/>
          <a:p>
            <a:r>
              <a:rPr lang="cs-CZ" sz="1600" dirty="0" smtClean="0">
                <a:solidFill>
                  <a:srgbClr val="000000"/>
                </a:solidFill>
                <a:latin typeface="Arial - 15"/>
              </a:rPr>
              <a:t>Kvasničková Danuše a kol. Od vesmíru k člověku; </a:t>
            </a:r>
            <a:r>
              <a:rPr lang="cs-CZ" sz="1600" i="1" dirty="0" smtClean="0">
                <a:solidFill>
                  <a:srgbClr val="000000"/>
                </a:solidFill>
                <a:latin typeface="Arial - 15"/>
              </a:rPr>
              <a:t>Přírodověda pro 5. ročník základní školy.</a:t>
            </a:r>
            <a:r>
              <a:rPr lang="cs-CZ" sz="1600" dirty="0" smtClean="0">
                <a:solidFill>
                  <a:srgbClr val="000000"/>
                </a:solidFill>
                <a:latin typeface="Arial - 15"/>
              </a:rPr>
              <a:t> 1. vydání. Praha: Fortuna, 1996. ISBN 80-7168-348-5 </a:t>
            </a:r>
            <a:endParaRPr lang="cs-CZ" sz="1600" b="1" u="sng" dirty="0" smtClean="0"/>
          </a:p>
          <a:p>
            <a:endParaRPr lang="cs-CZ" sz="1600" b="1" u="sng" dirty="0" smtClean="0"/>
          </a:p>
          <a:p>
            <a:r>
              <a:rPr lang="cs-CZ" sz="1600" b="1" u="sng" dirty="0" smtClean="0"/>
              <a:t>OBRÁZKY:</a:t>
            </a:r>
          </a:p>
          <a:p>
            <a:r>
              <a:rPr lang="cs-CZ" sz="1600" dirty="0" smtClean="0"/>
              <a:t>1) </a:t>
            </a:r>
            <a:r>
              <a:rPr lang="cs-CZ" sz="1600" dirty="0" smtClean="0">
                <a:hlinkClick r:id="rId2"/>
              </a:rPr>
              <a:t>http://www.</a:t>
            </a:r>
            <a:r>
              <a:rPr lang="cs-CZ" sz="1600" dirty="0" err="1" smtClean="0">
                <a:hlinkClick r:id="rId2"/>
              </a:rPr>
              <a:t>mslentilka.estranky.cz</a:t>
            </a:r>
            <a:r>
              <a:rPr lang="cs-CZ" sz="1600" dirty="0" smtClean="0">
                <a:hlinkClick r:id="rId2"/>
              </a:rPr>
              <a:t>/</a:t>
            </a:r>
            <a:r>
              <a:rPr lang="cs-CZ" sz="1600" dirty="0" err="1" smtClean="0">
                <a:hlinkClick r:id="rId2"/>
              </a:rPr>
              <a:t>clanky</a:t>
            </a:r>
            <a:r>
              <a:rPr lang="cs-CZ" sz="1600" dirty="0" smtClean="0">
                <a:hlinkClick r:id="rId2"/>
              </a:rPr>
              <a:t>/informace-pro-</a:t>
            </a:r>
            <a:r>
              <a:rPr lang="cs-CZ" sz="1600" dirty="0" err="1" smtClean="0">
                <a:hlinkClick r:id="rId2"/>
              </a:rPr>
              <a:t>rodice</a:t>
            </a:r>
            <a:r>
              <a:rPr lang="cs-CZ" sz="1600" dirty="0" smtClean="0">
                <a:hlinkClick r:id="rId2"/>
              </a:rPr>
              <a:t>/</a:t>
            </a:r>
            <a:r>
              <a:rPr lang="cs-CZ" sz="1600" dirty="0" smtClean="0"/>
              <a:t> (12. 1. 2013)</a:t>
            </a:r>
          </a:p>
          <a:p>
            <a:r>
              <a:rPr lang="cs-CZ" sz="1600" dirty="0" smtClean="0"/>
              <a:t>2) </a:t>
            </a:r>
            <a:r>
              <a:rPr lang="cs-CZ" sz="1600" dirty="0" smtClean="0">
                <a:hlinkClick r:id="rId3"/>
              </a:rPr>
              <a:t>http://en.wikipedia.org/wiki/Human_skeleton</a:t>
            </a:r>
            <a:r>
              <a:rPr lang="cs-CZ" sz="1600" dirty="0" smtClean="0"/>
              <a:t> (12. 1. 2013)</a:t>
            </a:r>
          </a:p>
          <a:p>
            <a:r>
              <a:rPr lang="cs-CZ" sz="1600" dirty="0" smtClean="0"/>
              <a:t>3) </a:t>
            </a:r>
            <a:r>
              <a:rPr lang="cs-CZ" sz="1600" dirty="0" smtClean="0">
                <a:hlinkClick r:id="rId4"/>
              </a:rPr>
              <a:t>http://www.</a:t>
            </a:r>
            <a:r>
              <a:rPr lang="cs-CZ" sz="1600" dirty="0" err="1" smtClean="0">
                <a:hlinkClick r:id="rId4"/>
              </a:rPr>
              <a:t>cvicebni</a:t>
            </a:r>
            <a:r>
              <a:rPr lang="cs-CZ" sz="1600" dirty="0" smtClean="0">
                <a:hlinkClick r:id="rId4"/>
              </a:rPr>
              <a:t>-</a:t>
            </a:r>
            <a:r>
              <a:rPr lang="cs-CZ" sz="1600" dirty="0" err="1" smtClean="0">
                <a:hlinkClick r:id="rId4"/>
              </a:rPr>
              <a:t>pomucky.cz</a:t>
            </a:r>
            <a:r>
              <a:rPr lang="cs-CZ" sz="1600" dirty="0" smtClean="0">
                <a:hlinkClick r:id="rId4"/>
              </a:rPr>
              <a:t>/</a:t>
            </a:r>
            <a:r>
              <a:rPr lang="cs-CZ" sz="1600" dirty="0" err="1" smtClean="0">
                <a:hlinkClick r:id="rId4"/>
              </a:rPr>
              <a:t>anatomicke</a:t>
            </a:r>
            <a:r>
              <a:rPr lang="cs-CZ" sz="1600" dirty="0" smtClean="0">
                <a:hlinkClick r:id="rId4"/>
              </a:rPr>
              <a:t>-</a:t>
            </a:r>
            <a:r>
              <a:rPr lang="cs-CZ" sz="1600" dirty="0" err="1" smtClean="0">
                <a:hlinkClick r:id="rId4"/>
              </a:rPr>
              <a:t>plakaty</a:t>
            </a:r>
            <a:r>
              <a:rPr lang="cs-CZ" sz="1600" dirty="0" smtClean="0">
                <a:hlinkClick r:id="rId4"/>
              </a:rPr>
              <a:t>-</a:t>
            </a:r>
            <a:r>
              <a:rPr lang="cs-CZ" sz="1600" dirty="0" err="1" smtClean="0">
                <a:hlinkClick r:id="rId4"/>
              </a:rPr>
              <a:t>papir</a:t>
            </a:r>
            <a:r>
              <a:rPr lang="cs-CZ" sz="1600" dirty="0" smtClean="0">
                <a:hlinkClick r:id="rId4"/>
              </a:rPr>
              <a:t>/335-</a:t>
            </a:r>
            <a:r>
              <a:rPr lang="cs-CZ" sz="1600" dirty="0" err="1" smtClean="0">
                <a:hlinkClick r:id="rId4"/>
              </a:rPr>
              <a:t>schema</a:t>
            </a:r>
            <a:r>
              <a:rPr lang="cs-CZ" sz="1600" dirty="0" smtClean="0">
                <a:hlinkClick r:id="rId4"/>
              </a:rPr>
              <a:t>-</a:t>
            </a:r>
            <a:r>
              <a:rPr lang="cs-CZ" sz="1600" dirty="0" err="1" smtClean="0">
                <a:hlinkClick r:id="rId4"/>
              </a:rPr>
              <a:t>lidska</a:t>
            </a:r>
            <a:r>
              <a:rPr lang="cs-CZ" sz="1600" dirty="0" smtClean="0">
                <a:hlinkClick r:id="rId4"/>
              </a:rPr>
              <a:t>-kostra-</a:t>
            </a:r>
            <a:r>
              <a:rPr lang="cs-CZ" sz="1600" dirty="0" err="1" smtClean="0">
                <a:hlinkClick r:id="rId4"/>
              </a:rPr>
              <a:t>celni</a:t>
            </a:r>
            <a:r>
              <a:rPr lang="cs-CZ" sz="1600" dirty="0" smtClean="0">
                <a:hlinkClick r:id="rId4"/>
              </a:rPr>
              <a:t>-pohled-</a:t>
            </a:r>
            <a:r>
              <a:rPr lang="cs-CZ" sz="1600" dirty="0" err="1" smtClean="0">
                <a:hlinkClick r:id="rId4"/>
              </a:rPr>
              <a:t>papir</a:t>
            </a:r>
            <a:r>
              <a:rPr lang="cs-CZ" sz="1600" dirty="0" smtClean="0">
                <a:hlinkClick r:id="rId4"/>
              </a:rPr>
              <a:t>-84x200-cm.</a:t>
            </a:r>
            <a:r>
              <a:rPr lang="cs-CZ" sz="1600" dirty="0" err="1" smtClean="0">
                <a:hlinkClick r:id="rId4"/>
              </a:rPr>
              <a:t>html</a:t>
            </a:r>
            <a:r>
              <a:rPr lang="cs-CZ" sz="1600" dirty="0" smtClean="0"/>
              <a:t> (12. 1. 2013)</a:t>
            </a:r>
          </a:p>
          <a:p>
            <a:r>
              <a:rPr lang="cs-CZ" sz="1600" dirty="0" smtClean="0"/>
              <a:t>4) </a:t>
            </a:r>
            <a:r>
              <a:rPr lang="cs-CZ" sz="1600" dirty="0" smtClean="0">
                <a:hlinkClick r:id="rId5"/>
              </a:rPr>
              <a:t>http://82.114.195.35:90/</a:t>
            </a:r>
            <a:r>
              <a:rPr lang="cs-CZ" sz="1600" dirty="0" err="1" smtClean="0">
                <a:hlinkClick r:id="rId5"/>
              </a:rPr>
              <a:t>Vyuka</a:t>
            </a:r>
            <a:r>
              <a:rPr lang="cs-CZ" sz="1600" dirty="0" smtClean="0">
                <a:hlinkClick r:id="rId5"/>
              </a:rPr>
              <a:t>/</a:t>
            </a:r>
            <a:r>
              <a:rPr lang="cs-CZ" sz="1600" dirty="0" err="1" smtClean="0">
                <a:hlinkClick r:id="rId5"/>
              </a:rPr>
              <a:t>Ka</a:t>
            </a:r>
            <a:r>
              <a:rPr lang="cs-CZ" sz="1600" dirty="0" smtClean="0">
                <a:hlinkClick r:id="rId5"/>
              </a:rPr>
              <a:t>%C4%8D%C3%</a:t>
            </a:r>
            <a:r>
              <a:rPr lang="cs-CZ" sz="1600" dirty="0" err="1" smtClean="0">
                <a:hlinkClick r:id="rId5"/>
              </a:rPr>
              <a:t>ADrkov</a:t>
            </a:r>
            <a:r>
              <a:rPr lang="cs-CZ" sz="1600" dirty="0" smtClean="0">
                <a:hlinkClick r:id="rId5"/>
              </a:rPr>
              <a:t>%C3%A1%20Jarmila/</a:t>
            </a:r>
            <a:r>
              <a:rPr lang="cs-CZ" sz="1600" dirty="0" err="1" smtClean="0">
                <a:hlinkClick r:id="rId5"/>
              </a:rPr>
              <a:t>Materi</a:t>
            </a:r>
            <a:r>
              <a:rPr lang="cs-CZ" sz="1600" dirty="0" smtClean="0">
                <a:hlinkClick r:id="rId5"/>
              </a:rPr>
              <a:t>%C3%A1ly%20k%20v%C3%</a:t>
            </a:r>
            <a:r>
              <a:rPr lang="cs-CZ" sz="1600" dirty="0" err="1" smtClean="0">
                <a:hlinkClick r:id="rId5"/>
              </a:rPr>
              <a:t>BDuce</a:t>
            </a:r>
            <a:r>
              <a:rPr lang="cs-CZ" sz="1600" dirty="0" smtClean="0">
                <a:hlinkClick r:id="rId5"/>
              </a:rPr>
              <a:t>/3.ro%C4%8Dn%C3%</a:t>
            </a:r>
            <a:r>
              <a:rPr lang="cs-CZ" sz="1600" dirty="0" err="1" smtClean="0">
                <a:hlinkClick r:id="rId5"/>
              </a:rPr>
              <a:t>ADk</a:t>
            </a:r>
            <a:r>
              <a:rPr lang="cs-CZ" sz="1600" dirty="0" smtClean="0">
                <a:hlinkClick r:id="rId5"/>
              </a:rPr>
              <a:t>/02%20kostra/</a:t>
            </a:r>
            <a:r>
              <a:rPr lang="cs-CZ" sz="1600" dirty="0" smtClean="0"/>
              <a:t> (12. 1. 2013)</a:t>
            </a:r>
          </a:p>
          <a:p>
            <a:r>
              <a:rPr lang="cs-CZ" sz="1600" dirty="0" smtClean="0"/>
              <a:t>5) </a:t>
            </a:r>
            <a:r>
              <a:rPr lang="cs-CZ" sz="1600" dirty="0" smtClean="0">
                <a:hlinkClick r:id="rId6"/>
              </a:rPr>
              <a:t>http://yungtyrant.deviantart.com/art/skull-illustration-172807909</a:t>
            </a:r>
            <a:r>
              <a:rPr lang="cs-CZ" sz="1600" dirty="0" smtClean="0"/>
              <a:t> (12. 1. 2013)</a:t>
            </a:r>
          </a:p>
          <a:p>
            <a:r>
              <a:rPr lang="cs-CZ" sz="1600" dirty="0" smtClean="0"/>
              <a:t>6, 7) </a:t>
            </a:r>
            <a:r>
              <a:rPr lang="cs-CZ" sz="1600" dirty="0" smtClean="0">
                <a:hlinkClick r:id="rId7"/>
              </a:rPr>
              <a:t>http://masaze-slechta.webnode.cz/news/pater-schema/</a:t>
            </a:r>
            <a:r>
              <a:rPr lang="cs-CZ" sz="1600" dirty="0" smtClean="0"/>
              <a:t> (12. 1. 2013)</a:t>
            </a:r>
          </a:p>
          <a:p>
            <a:r>
              <a:rPr lang="cs-CZ" sz="1600" dirty="0" smtClean="0"/>
              <a:t>8) </a:t>
            </a:r>
            <a:r>
              <a:rPr lang="cs-CZ" sz="1600" dirty="0" smtClean="0">
                <a:hlinkClick r:id="rId8"/>
              </a:rPr>
              <a:t>http://prhluk.blog.cz/0811</a:t>
            </a:r>
            <a:r>
              <a:rPr lang="cs-CZ" sz="1600" dirty="0" smtClean="0"/>
              <a:t> (12. 1. 2013)</a:t>
            </a:r>
          </a:p>
          <a:p>
            <a:r>
              <a:rPr lang="cs-CZ" sz="1600" dirty="0" smtClean="0"/>
              <a:t>9) </a:t>
            </a:r>
            <a:r>
              <a:rPr lang="cs-CZ" sz="1600" dirty="0" smtClean="0">
                <a:hlinkClick r:id="rId9"/>
              </a:rPr>
              <a:t>http://www.latinsky.</a:t>
            </a:r>
            <a:r>
              <a:rPr lang="cs-CZ" sz="1600" dirty="0" err="1" smtClean="0">
                <a:hlinkClick r:id="rId9"/>
              </a:rPr>
              <a:t>estranky.cz</a:t>
            </a:r>
            <a:r>
              <a:rPr lang="cs-CZ" sz="1600" dirty="0" smtClean="0">
                <a:hlinkClick r:id="rId9"/>
              </a:rPr>
              <a:t>/fotoalbum/</a:t>
            </a:r>
            <a:r>
              <a:rPr lang="cs-CZ" sz="1600" dirty="0" err="1" smtClean="0">
                <a:hlinkClick r:id="rId9"/>
              </a:rPr>
              <a:t>kosterni</a:t>
            </a:r>
            <a:r>
              <a:rPr lang="cs-CZ" sz="1600" dirty="0" smtClean="0">
                <a:hlinkClick r:id="rId9"/>
              </a:rPr>
              <a:t>-soustava/</a:t>
            </a:r>
            <a:r>
              <a:rPr lang="cs-CZ" sz="1600" dirty="0" err="1" smtClean="0">
                <a:hlinkClick r:id="rId9"/>
              </a:rPr>
              <a:t>kosterni</a:t>
            </a:r>
            <a:r>
              <a:rPr lang="cs-CZ" sz="1600" dirty="0" smtClean="0">
                <a:hlinkClick r:id="rId9"/>
              </a:rPr>
              <a:t>-soustava/lebka--pohled-ze-strany-.</a:t>
            </a:r>
            <a:r>
              <a:rPr lang="cs-CZ" sz="1600" dirty="0" err="1" smtClean="0">
                <a:hlinkClick r:id="rId9"/>
              </a:rPr>
              <a:t>jpg.html</a:t>
            </a:r>
            <a:r>
              <a:rPr lang="cs-CZ" sz="1600" dirty="0" smtClean="0"/>
              <a:t> (12. 1. 2013)</a:t>
            </a:r>
          </a:p>
          <a:p>
            <a:r>
              <a:rPr lang="cs-CZ" sz="1600" dirty="0" smtClean="0"/>
              <a:t>10) </a:t>
            </a:r>
            <a:r>
              <a:rPr lang="cs-CZ" sz="1600" dirty="0" smtClean="0">
                <a:hlinkClick r:id="rId10"/>
              </a:rPr>
              <a:t>http://kone-friskykun.blog.cz/</a:t>
            </a:r>
            <a:r>
              <a:rPr lang="cs-CZ" sz="1600" dirty="0" smtClean="0"/>
              <a:t> (12. 1. 2013)</a:t>
            </a:r>
          </a:p>
          <a:p>
            <a:r>
              <a:rPr lang="cs-CZ" sz="1600" dirty="0" smtClean="0"/>
              <a:t>11) </a:t>
            </a:r>
            <a:r>
              <a:rPr lang="cs-CZ" sz="1600" dirty="0" smtClean="0">
                <a:hlinkClick r:id="rId11"/>
              </a:rPr>
              <a:t>http://gpjp2007.blog.cz/0910/antropologie-</a:t>
            </a:r>
            <a:r>
              <a:rPr lang="cs-CZ" sz="1600" dirty="0" err="1" smtClean="0">
                <a:hlinkClick r:id="rId11"/>
              </a:rPr>
              <a:t>obrazky</a:t>
            </a:r>
            <a:r>
              <a:rPr lang="cs-CZ" sz="1600" dirty="0" smtClean="0"/>
              <a:t> (12. 1. 2013)</a:t>
            </a:r>
          </a:p>
          <a:p>
            <a:endParaRPr lang="cs-CZ" sz="1600" dirty="0" smtClean="0"/>
          </a:p>
          <a:p>
            <a:endParaRPr lang="cs-CZ" sz="1600" dirty="0" smtClean="0"/>
          </a:p>
          <a:p>
            <a:endParaRPr lang="cs-CZ" sz="1600" dirty="0" smtClean="0"/>
          </a:p>
          <a:p>
            <a:endParaRPr lang="cs-CZ" sz="1600" dirty="0" smtClean="0"/>
          </a:p>
          <a:p>
            <a:endParaRPr lang="cs-CZ" sz="1600" dirty="0" smtClean="0"/>
          </a:p>
          <a:p>
            <a:endParaRPr lang="cs-CZ" sz="1600" dirty="0" smtClean="0"/>
          </a:p>
          <a:p>
            <a:endParaRPr lang="cs-CZ" sz="1600" dirty="0" smtClean="0"/>
          </a:p>
          <a:p>
            <a:endParaRPr lang="cs-CZ" sz="1600" dirty="0" smtClean="0"/>
          </a:p>
          <a:p>
            <a:endParaRPr lang="cs-CZ" sz="1600" dirty="0" smtClean="0"/>
          </a:p>
          <a:p>
            <a:endParaRPr lang="cs-CZ" sz="1600" dirty="0" smtClean="0"/>
          </a:p>
          <a:p>
            <a:endParaRPr lang="cs-CZ" sz="1600" dirty="0" smtClean="0"/>
          </a:p>
          <a:p>
            <a:endParaRPr lang="cs-CZ" sz="1600" dirty="0" smtClean="0"/>
          </a:p>
          <a:p>
            <a:endParaRPr lang="cs-CZ" sz="1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1800" dirty="0" smtClean="0"/>
              <a:t>12) </a:t>
            </a:r>
            <a:r>
              <a:rPr lang="cs-CZ" sz="1800" dirty="0" smtClean="0">
                <a:hlinkClick r:id="rId2"/>
              </a:rPr>
              <a:t>http://www.lezec.</a:t>
            </a:r>
            <a:r>
              <a:rPr lang="cs-CZ" sz="1800" dirty="0" err="1" smtClean="0">
                <a:hlinkClick r:id="rId2"/>
              </a:rPr>
              <a:t>cz</a:t>
            </a:r>
            <a:r>
              <a:rPr lang="cs-CZ" sz="1800" dirty="0" smtClean="0">
                <a:hlinkClick r:id="rId2"/>
              </a:rPr>
              <a:t>/</a:t>
            </a:r>
            <a:r>
              <a:rPr lang="cs-CZ" sz="1800" dirty="0" err="1" smtClean="0">
                <a:hlinkClick r:id="rId2"/>
              </a:rPr>
              <a:t>clanky.php</a:t>
            </a:r>
            <a:r>
              <a:rPr lang="cs-CZ" sz="1800" dirty="0" smtClean="0">
                <a:hlinkClick r:id="rId2"/>
              </a:rPr>
              <a:t>?</a:t>
            </a:r>
            <a:r>
              <a:rPr lang="cs-CZ" sz="1800" dirty="0" err="1" smtClean="0">
                <a:hlinkClick r:id="rId2"/>
              </a:rPr>
              <a:t>key</a:t>
            </a:r>
            <a:r>
              <a:rPr lang="cs-CZ" sz="1800" dirty="0" smtClean="0">
                <a:hlinkClick r:id="rId2"/>
              </a:rPr>
              <a:t>=5341</a:t>
            </a:r>
            <a:r>
              <a:rPr lang="cs-CZ" sz="1800" dirty="0" smtClean="0"/>
              <a:t> (12. 1. 2013)</a:t>
            </a:r>
          </a:p>
          <a:p>
            <a:r>
              <a:rPr lang="cs-CZ" sz="1800" dirty="0" smtClean="0"/>
              <a:t>13) </a:t>
            </a:r>
            <a:r>
              <a:rPr lang="cs-CZ" sz="1800" dirty="0" smtClean="0">
                <a:hlinkClick r:id="rId3"/>
              </a:rPr>
              <a:t>http://galenus.cz/klouby-osteoartroza.php</a:t>
            </a:r>
            <a:r>
              <a:rPr lang="cs-CZ" sz="1800" dirty="0" smtClean="0"/>
              <a:t> (12. 1. 2013)</a:t>
            </a:r>
          </a:p>
          <a:p>
            <a:endParaRPr lang="cs-CZ" sz="1800" dirty="0" smtClean="0"/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398</TotalTime>
  <Words>510</Words>
  <Application>Microsoft Office PowerPoint</Application>
  <PresentationFormat>Předvádění na obrazovce (4:3)</PresentationFormat>
  <Paragraphs>137</Paragraphs>
  <Slides>19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19</vt:i4>
      </vt:variant>
    </vt:vector>
  </HeadingPairs>
  <TitlesOfParts>
    <vt:vector size="20" baseType="lpstr">
      <vt:lpstr>Motiv sady Office</vt:lpstr>
      <vt:lpstr>LIDSKÝ ORGANISMUS</vt:lpstr>
      <vt:lpstr>Snímek 2</vt:lpstr>
      <vt:lpstr>Snímek 3</vt:lpstr>
      <vt:lpstr>ANOTACE</vt:lpstr>
      <vt:lpstr>LIDSKÝ ORGANISMUS</vt:lpstr>
      <vt:lpstr>Zapoj hlavičku: </vt:lpstr>
      <vt:lpstr>Zapiš si:</vt:lpstr>
      <vt:lpstr>Lidská kostra: </vt:lpstr>
      <vt:lpstr>DO SEŠITU:</vt:lpstr>
      <vt:lpstr>PŘEMÝŠLEJ </vt:lpstr>
      <vt:lpstr>LEBKA</vt:lpstr>
      <vt:lpstr>PÁTEŘ</vt:lpstr>
      <vt:lpstr>DO SEŠITU:</vt:lpstr>
      <vt:lpstr>Lámej si hlavičku </vt:lpstr>
      <vt:lpstr>SPOJENÍ KOSTÍ</vt:lpstr>
      <vt:lpstr>KLOUB</vt:lpstr>
      <vt:lpstr>Snímek 17</vt:lpstr>
      <vt:lpstr>Zdroje</vt:lpstr>
      <vt:lpstr>Snímek 19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ROSTLINY A JEJICH ORGÁNY</dc:title>
  <dc:creator>Marťánek</dc:creator>
  <cp:lastModifiedBy>Marťánek</cp:lastModifiedBy>
  <cp:revision>56</cp:revision>
  <dcterms:created xsi:type="dcterms:W3CDTF">2012-12-29T09:34:39Z</dcterms:created>
  <dcterms:modified xsi:type="dcterms:W3CDTF">2013-03-28T14:47:55Z</dcterms:modified>
</cp:coreProperties>
</file>