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3" r:id="rId3"/>
    <p:sldId id="274" r:id="rId4"/>
    <p:sldId id="258" r:id="rId5"/>
    <p:sldId id="259" r:id="rId6"/>
    <p:sldId id="270" r:id="rId7"/>
    <p:sldId id="275" r:id="rId8"/>
    <p:sldId id="276" r:id="rId9"/>
    <p:sldId id="277" r:id="rId10"/>
    <p:sldId id="278" r:id="rId11"/>
    <p:sldId id="279" r:id="rId12"/>
    <p:sldId id="280" r:id="rId13"/>
    <p:sldId id="26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  <a:srgbClr val="66FF3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6D375A-2269-458D-A5FF-547ADC4B8BF2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emcina-zdarma.cz/article/2012043001-der-menschliche-korper-i-test" TargetMode="External"/><Relationship Id="rId2" Type="http://schemas.openxmlformats.org/officeDocument/2006/relationships/hyperlink" Target="http://www.zskomenskeho.horazdovice.cz/testy/aj15_slovicka_telo.php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mslentilka.estranky.cz/clanky/informace-pro-rodic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 smtClean="0">
                <a:latin typeface="Courier New" pitchFamily="49" charset="0"/>
                <a:cs typeface="Courier New" pitchFamily="49" charset="0"/>
              </a:rPr>
              <a:t>LIDSKÝ ORGANISMUS</a:t>
            </a:r>
            <a:endParaRPr lang="cs-CZ" b="1" u="sng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marL="514350" indent="-514350"/>
            <a:r>
              <a:rPr lang="cs-CZ" sz="2400" b="1" dirty="0" smtClean="0">
                <a:solidFill>
                  <a:srgbClr val="FF0000"/>
                </a:solidFill>
              </a:rPr>
              <a:t>STAVBA TĚLA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8600" y="134877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pic>
        <p:nvPicPr>
          <p:cNvPr id="3" name="Obrázek 2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8600" y="2211057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4" name="TextovéPole 3"/>
          <p:cNvSpPr txBox="1"/>
          <p:nvPr/>
        </p:nvSpPr>
        <p:spPr>
          <a:xfrm>
            <a:off x="971550" y="4201951"/>
            <a:ext cx="118872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Šablona</a:t>
            </a:r>
            <a:r>
              <a:rPr lang="cs-CZ" sz="1100" dirty="0" smtClean="0">
                <a:latin typeface="Arial - 18"/>
              </a:rPr>
              <a:t>: </a:t>
            </a:r>
            <a:r>
              <a:rPr lang="cs-CZ" sz="1400" dirty="0" smtClean="0">
                <a:latin typeface="Arial - 18"/>
              </a:rPr>
              <a:t>V/2 </a:t>
            </a:r>
            <a:endParaRPr lang="cs-CZ" sz="1400" dirty="0">
              <a:latin typeface="Arial - 18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40630" y="4150075"/>
            <a:ext cx="2195666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Sada: 2/18</a:t>
            </a:r>
            <a:endParaRPr lang="cs-CZ" sz="1400" dirty="0">
              <a:latin typeface="Arial - 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82980" y="4679210"/>
            <a:ext cx="308496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Ověření ve výuce</a:t>
            </a:r>
            <a:r>
              <a:rPr lang="cs-CZ" sz="1400" dirty="0" smtClean="0">
                <a:latin typeface="Arial - 18"/>
              </a:rPr>
              <a:t>: 11. 1. 2013</a:t>
            </a:r>
            <a:endParaRPr lang="cs-CZ" sz="1400" dirty="0">
              <a:latin typeface="Arial - 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86350" y="4689585"/>
            <a:ext cx="8686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Třída: 5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60820" y="4710336"/>
            <a:ext cx="168358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Datum: 10. 1. 2013 </a:t>
            </a:r>
            <a:endParaRPr lang="cs-CZ" sz="1400" dirty="0">
              <a:latin typeface="Arial - 18"/>
            </a:endParaRPr>
          </a:p>
        </p:txBody>
      </p:sp>
      <p:pic>
        <p:nvPicPr>
          <p:cNvPr id="9" name="Obrázek 8"/>
          <p:cNvPicPr>
            <a:picLocks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71650" y="2479670"/>
            <a:ext cx="5737860" cy="954517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10" name="TextovéPole 9"/>
          <p:cNvSpPr txBox="1"/>
          <p:nvPr/>
        </p:nvSpPr>
        <p:spPr>
          <a:xfrm>
            <a:off x="1291590" y="546502"/>
            <a:ext cx="6697980" cy="94140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FFFFFF"/>
                </a:solidFill>
                <a:latin typeface="Arial - 62"/>
              </a:rPr>
              <a:t>Výukový materiál  </a:t>
            </a:r>
            <a:endParaRPr lang="cs-CZ" sz="4000" dirty="0">
              <a:solidFill>
                <a:srgbClr val="FFFFFF"/>
              </a:solidFill>
              <a:latin typeface="Arial - 62"/>
            </a:endParaRPr>
          </a:p>
          <a:p>
            <a:pPr algn="ctr"/>
            <a:r>
              <a:rPr lang="cs-CZ" sz="1600" dirty="0" smtClean="0">
                <a:solidFill>
                  <a:srgbClr val="FFFFFF"/>
                </a:solidFill>
                <a:latin typeface="Arial - 25"/>
              </a:rPr>
              <a:t>zpracovaný v rámci projektu</a:t>
            </a:r>
            <a:endParaRPr lang="cs-CZ" sz="1600" dirty="0">
              <a:solidFill>
                <a:srgbClr val="FFFFFF"/>
              </a:solidFill>
              <a:latin typeface="Arial - 25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84580" y="3641691"/>
            <a:ext cx="46373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b="1" dirty="0" smtClean="0">
                <a:latin typeface="Arial - 17"/>
              </a:rPr>
              <a:t>Pořadové číslo projektu: CZ.1.07/1.4.00/21.1131</a:t>
            </a:r>
            <a:endParaRPr lang="cs-CZ" sz="1400" b="1" dirty="0">
              <a:latin typeface="Arial - 17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982980" y="5197970"/>
            <a:ext cx="96012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Online:</a:t>
            </a:r>
            <a:endParaRPr lang="cs-CZ" sz="1400" dirty="0">
              <a:latin typeface="Arial - 18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34010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7170" y="176378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3" name="TextovéPole 2"/>
          <p:cNvSpPr txBox="1"/>
          <p:nvPr/>
        </p:nvSpPr>
        <p:spPr>
          <a:xfrm>
            <a:off x="388620" y="695138"/>
            <a:ext cx="8343900" cy="895236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3300" dirty="0" smtClean="0">
                <a:solidFill>
                  <a:srgbClr val="FFFFFF"/>
                </a:solidFill>
                <a:latin typeface="Arial - 51"/>
              </a:rPr>
              <a:t>Lidský organismus</a:t>
            </a:r>
          </a:p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 - 51"/>
              </a:rPr>
              <a:t>Stavba těla</a:t>
            </a:r>
            <a:endParaRPr lang="cs-CZ" sz="2000" dirty="0">
              <a:solidFill>
                <a:srgbClr val="FF0000"/>
              </a:solidFill>
              <a:latin typeface="Arial - 51"/>
            </a:endParaRPr>
          </a:p>
        </p:txBody>
      </p:sp>
      <p:pic>
        <p:nvPicPr>
          <p:cNvPr id="4" name="Obrázek 3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8600" y="2175913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5" name="TextovéPole 4"/>
          <p:cNvSpPr txBox="1"/>
          <p:nvPr/>
        </p:nvSpPr>
        <p:spPr>
          <a:xfrm>
            <a:off x="502920" y="4440581"/>
            <a:ext cx="608530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Jméno autora: Mgr. Martina Kosová </a:t>
            </a:r>
            <a:endParaRPr lang="cs-CZ" sz="1400" dirty="0">
              <a:latin typeface="Arial - 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8640" y="4876340"/>
            <a:ext cx="5623560" cy="510515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Škola: Základní škola Zaječí, okres Břeclav</a:t>
            </a:r>
          </a:p>
          <a:p>
            <a:r>
              <a:rPr lang="cs-CZ" sz="1400" dirty="0" smtClean="0">
                <a:latin typeface="Arial - 18"/>
              </a:rPr>
              <a:t>           Školní 402, 691 05 Zaječí, příspěvková organizace </a:t>
            </a:r>
            <a:endParaRPr lang="cs-CZ" sz="1400" dirty="0">
              <a:latin typeface="Arial - 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2920" y="3361561"/>
            <a:ext cx="102870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Ročník: 5.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2920" y="2977679"/>
            <a:ext cx="306096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7"/>
              </a:rPr>
              <a:t>Předmět:</a:t>
            </a:r>
            <a:r>
              <a:rPr lang="cs-CZ" sz="1400" b="1" dirty="0" smtClean="0">
                <a:solidFill>
                  <a:srgbClr val="66FF33"/>
                </a:solidFill>
                <a:latin typeface="Arial - 17"/>
              </a:rPr>
              <a:t> Přírodověda</a:t>
            </a:r>
            <a:r>
              <a:rPr lang="cs-CZ" sz="1100" dirty="0" smtClean="0">
                <a:solidFill>
                  <a:srgbClr val="00008B"/>
                </a:solidFill>
                <a:latin typeface="Arial - 17"/>
              </a:rPr>
              <a:t> </a:t>
            </a:r>
            <a:endParaRPr lang="cs-CZ" sz="1100" dirty="0">
              <a:solidFill>
                <a:srgbClr val="00008B"/>
              </a:solidFill>
              <a:latin typeface="Arial - 17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2920" y="3890696"/>
            <a:ext cx="810152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Klíčová slova: organismus, lidské tělo, části těla, orgány, stavba těla,    </a:t>
            </a:r>
            <a:endParaRPr lang="cs-CZ" sz="1400" dirty="0">
              <a:latin typeface="Arial - 18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2920" y="2531546"/>
            <a:ext cx="788550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b="1" dirty="0" smtClean="0">
                <a:latin typeface="Arial - 18"/>
              </a:rPr>
              <a:t>Název: VY_52_INOVACE_2/18_Lidský organismus; stavba těla</a:t>
            </a:r>
            <a:endParaRPr lang="cs-CZ" sz="1400" dirty="0">
              <a:solidFill>
                <a:srgbClr val="00008B"/>
              </a:solidFill>
              <a:latin typeface="Arial - 18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52502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Výukový materiál je určen žákům 5. třídy základní školy k předmětu Přírodověda.</a:t>
            </a:r>
          </a:p>
          <a:p>
            <a:r>
              <a:rPr lang="cs-CZ" sz="2800" dirty="0" smtClean="0"/>
              <a:t>Cílem učebního materiálu je seznámit žáky s novými pojmy a pomoci jim si je osvojit. </a:t>
            </a:r>
          </a:p>
          <a:p>
            <a:r>
              <a:rPr lang="cs-CZ" sz="2800" dirty="0" smtClean="0"/>
              <a:t>Usnadnit jim si zapamatovat a poznat jednotlivé části  a funkce lidského těla, jak vypadají jednotlivé orgány a jak se nazývají.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LIDSKÝ ORGANISMUS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>
              <a:solidFill>
                <a:srgbClr val="006600"/>
              </a:solidFill>
            </a:endParaRPr>
          </a:p>
          <a:p>
            <a:r>
              <a:rPr lang="cs-CZ" dirty="0" smtClean="0">
                <a:solidFill>
                  <a:srgbClr val="006600"/>
                </a:solidFill>
              </a:rPr>
              <a:t>Ačkoliv je každý člověk jiný, tak všichni lidé mají stejnou </a:t>
            </a:r>
            <a:r>
              <a:rPr lang="cs-CZ" b="1" u="sng" dirty="0" smtClean="0"/>
              <a:t>STAVBU TĚLA</a:t>
            </a:r>
            <a:r>
              <a:rPr lang="cs-CZ" dirty="0" smtClean="0">
                <a:solidFill>
                  <a:srgbClr val="006600"/>
                </a:solidFill>
              </a:rPr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ZOPAKUJ SI </a:t>
            </a:r>
            <a:r>
              <a:rPr lang="cs-CZ" b="1" dirty="0" smtClean="0">
                <a:solidFill>
                  <a:srgbClr val="FFFF00"/>
                </a:solidFill>
                <a:sym typeface="Wingdings" pitchFamily="2" charset="2"/>
              </a:rPr>
              <a:t>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/>
              <a:t>UKAŽ NA SVÉM TĚLE:</a:t>
            </a:r>
          </a:p>
          <a:p>
            <a:pPr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Hlavu</a:t>
            </a:r>
          </a:p>
          <a:p>
            <a:pPr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Břicho</a:t>
            </a:r>
          </a:p>
          <a:p>
            <a:pPr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Ruku</a:t>
            </a:r>
          </a:p>
          <a:p>
            <a:pPr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Krk</a:t>
            </a:r>
          </a:p>
          <a:p>
            <a:pPr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Hrudník</a:t>
            </a:r>
          </a:p>
          <a:p>
            <a:pPr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Nohu</a:t>
            </a:r>
          </a:p>
          <a:p>
            <a:pPr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Tříslo</a:t>
            </a:r>
          </a:p>
          <a:p>
            <a:pPr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Šíji</a:t>
            </a:r>
          </a:p>
          <a:p>
            <a:pPr algn="ctr">
              <a:buNone/>
            </a:pPr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Horní končetinu</a:t>
            </a:r>
          </a:p>
          <a:p>
            <a:pPr algn="ctr"/>
            <a:r>
              <a:rPr lang="cs-CZ" b="1" dirty="0" smtClean="0">
                <a:solidFill>
                  <a:srgbClr val="002060"/>
                </a:solidFill>
              </a:rPr>
              <a:t>Bedra</a:t>
            </a:r>
          </a:p>
          <a:p>
            <a:pPr algn="ctr"/>
            <a:r>
              <a:rPr lang="cs-CZ" b="1" dirty="0" smtClean="0">
                <a:solidFill>
                  <a:srgbClr val="002060"/>
                </a:solidFill>
              </a:rPr>
              <a:t>Záda</a:t>
            </a:r>
          </a:p>
          <a:p>
            <a:pPr algn="ctr"/>
            <a:r>
              <a:rPr lang="cs-CZ" b="1" dirty="0" smtClean="0">
                <a:solidFill>
                  <a:srgbClr val="002060"/>
                </a:solidFill>
              </a:rPr>
              <a:t>Dolní končetinu</a:t>
            </a:r>
          </a:p>
          <a:p>
            <a:pPr algn="ctr"/>
            <a:r>
              <a:rPr lang="cs-CZ" b="1" dirty="0" smtClean="0">
                <a:solidFill>
                  <a:srgbClr val="002060"/>
                </a:solidFill>
              </a:rPr>
              <a:t>Hýždě</a:t>
            </a:r>
          </a:p>
          <a:p>
            <a:pPr algn="ctr"/>
            <a:r>
              <a:rPr lang="cs-CZ" b="1" dirty="0" smtClean="0">
                <a:solidFill>
                  <a:srgbClr val="002060"/>
                </a:solidFill>
              </a:rPr>
              <a:t>Pupek</a:t>
            </a:r>
          </a:p>
          <a:p>
            <a:pPr algn="ctr"/>
            <a:r>
              <a:rPr lang="cs-CZ" b="1" dirty="0" smtClean="0">
                <a:solidFill>
                  <a:srgbClr val="002060"/>
                </a:solidFill>
              </a:rPr>
              <a:t>Prsa</a:t>
            </a:r>
          </a:p>
          <a:p>
            <a:pPr algn="ctr"/>
            <a:r>
              <a:rPr lang="cs-CZ" b="1" dirty="0" smtClean="0">
                <a:solidFill>
                  <a:srgbClr val="002060"/>
                </a:solidFill>
              </a:rPr>
              <a:t>Koleno</a:t>
            </a:r>
          </a:p>
          <a:p>
            <a:pPr algn="ctr"/>
            <a:r>
              <a:rPr lang="cs-CZ" b="1" dirty="0" err="1" smtClean="0">
                <a:solidFill>
                  <a:srgbClr val="002060"/>
                </a:solidFill>
              </a:rPr>
              <a:t>Podbříšek</a:t>
            </a:r>
            <a:endParaRPr lang="cs-CZ" b="1" dirty="0" smtClean="0">
              <a:solidFill>
                <a:srgbClr val="002060"/>
              </a:solidFill>
            </a:endParaRPr>
          </a:p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Kotník</a:t>
            </a:r>
          </a:p>
          <a:p>
            <a:pPr algn="ctr"/>
            <a:r>
              <a:rPr lang="cs-CZ" b="1" dirty="0" smtClean="0">
                <a:solidFill>
                  <a:srgbClr val="002060"/>
                </a:solidFill>
              </a:rPr>
              <a:t>Loket</a:t>
            </a:r>
          </a:p>
          <a:p>
            <a:pPr algn="ctr"/>
            <a:r>
              <a:rPr lang="cs-CZ" b="1" dirty="0" smtClean="0">
                <a:solidFill>
                  <a:srgbClr val="002060"/>
                </a:solidFill>
              </a:rPr>
              <a:t>Rameno</a:t>
            </a:r>
          </a:p>
          <a:p>
            <a:pPr algn="ctr"/>
            <a:r>
              <a:rPr lang="cs-CZ" b="1" dirty="0" smtClean="0">
                <a:solidFill>
                  <a:srgbClr val="002060"/>
                </a:solidFill>
              </a:rPr>
              <a:t>Nárt</a:t>
            </a:r>
          </a:p>
          <a:p>
            <a:pPr algn="ctr"/>
            <a:r>
              <a:rPr lang="cs-CZ" b="1" dirty="0" smtClean="0">
                <a:solidFill>
                  <a:srgbClr val="002060"/>
                </a:solidFill>
              </a:rPr>
              <a:t>Prsty</a:t>
            </a:r>
          </a:p>
          <a:p>
            <a:pPr algn="ctr"/>
            <a:r>
              <a:rPr lang="cs-CZ" b="1" dirty="0" smtClean="0">
                <a:solidFill>
                  <a:srgbClr val="002060"/>
                </a:solidFill>
              </a:rPr>
              <a:t>Lopatka</a:t>
            </a:r>
          </a:p>
          <a:p>
            <a:pPr algn="ctr"/>
            <a:r>
              <a:rPr lang="cs-CZ" b="1" dirty="0" smtClean="0">
                <a:solidFill>
                  <a:srgbClr val="002060"/>
                </a:solidFill>
              </a:rPr>
              <a:t>Předloktí</a:t>
            </a:r>
          </a:p>
          <a:p>
            <a:pPr algn="ctr"/>
            <a:r>
              <a:rPr lang="cs-CZ" b="1" dirty="0" smtClean="0">
                <a:solidFill>
                  <a:srgbClr val="002060"/>
                </a:solidFill>
              </a:rPr>
              <a:t>Stehno</a:t>
            </a:r>
          </a:p>
          <a:p>
            <a:pPr algn="ctr"/>
            <a:r>
              <a:rPr lang="cs-CZ" b="1" dirty="0" smtClean="0">
                <a:solidFill>
                  <a:srgbClr val="002060"/>
                </a:solidFill>
              </a:rPr>
              <a:t>Pata</a:t>
            </a:r>
          </a:p>
          <a:p>
            <a:pPr algn="ctr"/>
            <a:r>
              <a:rPr lang="cs-CZ" b="1" dirty="0" smtClean="0">
                <a:solidFill>
                  <a:srgbClr val="002060"/>
                </a:solidFill>
              </a:rPr>
              <a:t>Zápěstí</a:t>
            </a:r>
          </a:p>
          <a:p>
            <a:pPr algn="ctr"/>
            <a:r>
              <a:rPr lang="cs-CZ" b="1" dirty="0" smtClean="0">
                <a:solidFill>
                  <a:srgbClr val="002060"/>
                </a:solidFill>
              </a:rPr>
              <a:t>Lýtko</a:t>
            </a:r>
          </a:p>
          <a:p>
            <a:pPr algn="ctr"/>
            <a:endParaRPr lang="cs-CZ" b="1" dirty="0" smtClean="0">
              <a:solidFill>
                <a:srgbClr val="002060"/>
              </a:solidFill>
            </a:endParaRPr>
          </a:p>
          <a:p>
            <a:pPr algn="ctr"/>
            <a:endParaRPr lang="cs-CZ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b="1" dirty="0" smtClean="0">
                <a:solidFill>
                  <a:srgbClr val="006600"/>
                </a:solidFill>
              </a:rPr>
              <a:t>Lidské tělo – muž a žena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69371"/>
          </a:xfrm>
        </p:spPr>
        <p:txBody>
          <a:bodyPr/>
          <a:lstStyle/>
          <a:p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1026" name="Picture 2" descr="http://www.zskomenskeho.horazdovice.cz/testy/e15/body/body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052736"/>
            <a:ext cx="6336704" cy="561466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452320" y="645333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226370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>
                <a:solidFill>
                  <a:srgbClr val="006600"/>
                </a:solidFill>
              </a:rPr>
              <a:t>	</a:t>
            </a:r>
            <a:br>
              <a:rPr lang="cs-CZ" b="1" dirty="0" smtClean="0">
                <a:solidFill>
                  <a:srgbClr val="006600"/>
                </a:solidFill>
              </a:rPr>
            </a:br>
            <a:r>
              <a:rPr lang="cs-CZ" b="1" dirty="0" smtClean="0">
                <a:solidFill>
                  <a:srgbClr val="006600"/>
                </a:solidFill>
              </a:rPr>
              <a:t>	LIDSKÉ</a:t>
            </a:r>
            <a:br>
              <a:rPr lang="cs-CZ" b="1" dirty="0" smtClean="0">
                <a:solidFill>
                  <a:srgbClr val="006600"/>
                </a:solidFill>
              </a:rPr>
            </a:br>
            <a:r>
              <a:rPr lang="cs-CZ" b="1" dirty="0" smtClean="0">
                <a:solidFill>
                  <a:srgbClr val="006600"/>
                </a:solidFill>
              </a:rPr>
              <a:t>	TĚLO </a:t>
            </a:r>
            <a:br>
              <a:rPr lang="cs-CZ" b="1" dirty="0" smtClean="0">
                <a:solidFill>
                  <a:srgbClr val="006600"/>
                </a:solidFill>
              </a:rPr>
            </a:br>
            <a:r>
              <a:rPr lang="cs-CZ" b="1" dirty="0" smtClean="0">
                <a:solidFill>
                  <a:srgbClr val="006600"/>
                </a:solidFill>
              </a:rPr>
              <a:t>	ZEZADU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3554" name="Picture 2" descr="http://www.nemcina-zdarma.cz/files/29199-zena-zezadu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404664"/>
            <a:ext cx="2520280" cy="6073649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956376" y="638132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6600"/>
                </a:solidFill>
              </a:rPr>
              <a:t>ORGÁNY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Které orgány lidského těla už znáš?</a:t>
            </a:r>
          </a:p>
          <a:p>
            <a:endParaRPr lang="cs-CZ" dirty="0" smtClean="0"/>
          </a:p>
          <a:p>
            <a:r>
              <a:rPr lang="cs-CZ" dirty="0" smtClean="0"/>
              <a:t>Jakou mají funkci?</a:t>
            </a:r>
            <a:endParaRPr lang="cs-CZ" dirty="0"/>
          </a:p>
        </p:txBody>
      </p:sp>
      <p:pic>
        <p:nvPicPr>
          <p:cNvPr id="24578" name="Picture 2" descr="http://t2.gstatic.com/images?q=tbn:ANd9GcSqEKpIRXnrz32K4vKlYahmmkrXqw8UroiVUnb-q8nF-WSqNgrIuVvWcw_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2636912"/>
            <a:ext cx="2977309" cy="312685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7452320" y="558924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6600"/>
                </a:solidFill>
              </a:rPr>
              <a:t>PAMATUJ !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Jednotlivé </a:t>
            </a:r>
            <a:r>
              <a:rPr lang="cs-CZ" b="1" dirty="0" smtClean="0">
                <a:solidFill>
                  <a:srgbClr val="FF0000"/>
                </a:solidFill>
              </a:rPr>
              <a:t>orgány</a:t>
            </a:r>
            <a:r>
              <a:rPr lang="cs-CZ" dirty="0" smtClean="0"/>
              <a:t> lidského těla </a:t>
            </a:r>
            <a:r>
              <a:rPr lang="cs-CZ" b="1" u="sng" dirty="0" smtClean="0"/>
              <a:t>mají pro život člověka určitý význam.</a:t>
            </a:r>
          </a:p>
          <a:p>
            <a:endParaRPr lang="cs-CZ" dirty="0" smtClean="0"/>
          </a:p>
          <a:p>
            <a:r>
              <a:rPr lang="cs-CZ" sz="4000" b="1" dirty="0" smtClean="0">
                <a:solidFill>
                  <a:srgbClr val="FF0000"/>
                </a:solidFill>
              </a:rPr>
              <a:t>Každý orgán má svoje místo a svoji funkci! </a:t>
            </a:r>
          </a:p>
          <a:p>
            <a:r>
              <a:rPr lang="cs-CZ" sz="4000" b="1" dirty="0" smtClean="0">
                <a:solidFill>
                  <a:srgbClr val="7030A0"/>
                </a:solidFill>
              </a:rPr>
              <a:t>Lidské tělo pracuje jako              	 					</a:t>
            </a:r>
            <a:r>
              <a:rPr lang="cs-CZ" sz="4000" b="1" u="sng" dirty="0" smtClean="0">
                <a:solidFill>
                  <a:srgbClr val="7030A0"/>
                </a:solidFill>
              </a:rPr>
              <a:t>JEDEN CELEK</a:t>
            </a:r>
            <a:r>
              <a:rPr lang="cs-CZ" sz="4000" b="1" dirty="0" smtClean="0">
                <a:solidFill>
                  <a:srgbClr val="7030A0"/>
                </a:solidFill>
              </a:rPr>
              <a:t>.</a:t>
            </a:r>
            <a:endParaRPr lang="cs-CZ" sz="40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84576"/>
          </a:xfrm>
        </p:spPr>
        <p:txBody>
          <a:bodyPr>
            <a:normAutofit/>
          </a:bodyPr>
          <a:lstStyle/>
          <a:p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Kvasničková Danuše a kol. Od vesmíru k člověku; </a:t>
            </a:r>
            <a:r>
              <a:rPr lang="cs-CZ" sz="1600" i="1" dirty="0" smtClean="0">
                <a:solidFill>
                  <a:srgbClr val="000000"/>
                </a:solidFill>
                <a:latin typeface="Arial - 15"/>
              </a:rPr>
              <a:t>Přírodověda pro 5. ročník základní školy.</a:t>
            </a:r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 1. vydání. Praha: Fortuna, 1996. ISBN 80-7168-348-5 </a:t>
            </a:r>
            <a:endParaRPr lang="cs-CZ" sz="1600" b="1" u="sng" dirty="0" smtClean="0"/>
          </a:p>
          <a:p>
            <a:r>
              <a:rPr lang="cs-CZ" sz="1600" b="1" u="sng" dirty="0" smtClean="0"/>
              <a:t>OBRÁZKY:</a:t>
            </a:r>
          </a:p>
          <a:p>
            <a:r>
              <a:rPr lang="cs-CZ" sz="1600" dirty="0" smtClean="0"/>
              <a:t>1) </a:t>
            </a:r>
            <a:r>
              <a:rPr lang="cs-CZ" sz="1600" dirty="0" smtClean="0">
                <a:hlinkClick r:id="rId2"/>
              </a:rPr>
              <a:t>http://www.</a:t>
            </a:r>
            <a:r>
              <a:rPr lang="cs-CZ" sz="1600" dirty="0" err="1" smtClean="0">
                <a:hlinkClick r:id="rId2"/>
              </a:rPr>
              <a:t>zskomenskeho.horazdovice.cz</a:t>
            </a:r>
            <a:r>
              <a:rPr lang="cs-CZ" sz="1600" dirty="0" smtClean="0">
                <a:hlinkClick r:id="rId2"/>
              </a:rPr>
              <a:t>/testy/aj15_</a:t>
            </a:r>
            <a:r>
              <a:rPr lang="cs-CZ" sz="1600" dirty="0" err="1" smtClean="0">
                <a:hlinkClick r:id="rId2"/>
              </a:rPr>
              <a:t>slovicka</a:t>
            </a:r>
            <a:r>
              <a:rPr lang="cs-CZ" sz="1600" dirty="0" smtClean="0">
                <a:hlinkClick r:id="rId2"/>
              </a:rPr>
              <a:t>_</a:t>
            </a:r>
            <a:r>
              <a:rPr lang="cs-CZ" sz="1600" dirty="0" err="1" smtClean="0">
                <a:hlinkClick r:id="rId2"/>
              </a:rPr>
              <a:t>telo.php</a:t>
            </a:r>
            <a:r>
              <a:rPr lang="cs-CZ" sz="1600" dirty="0" smtClean="0"/>
              <a:t> (9. 1. 2013)</a:t>
            </a:r>
          </a:p>
          <a:p>
            <a:r>
              <a:rPr lang="cs-CZ" sz="1600" dirty="0" smtClean="0"/>
              <a:t>2) </a:t>
            </a:r>
            <a:r>
              <a:rPr lang="cs-CZ" sz="1600" dirty="0" smtClean="0">
                <a:hlinkClick r:id="rId3"/>
              </a:rPr>
              <a:t>http://www.</a:t>
            </a:r>
            <a:r>
              <a:rPr lang="cs-CZ" sz="1600" dirty="0" err="1" smtClean="0">
                <a:hlinkClick r:id="rId3"/>
              </a:rPr>
              <a:t>nemcina</a:t>
            </a:r>
            <a:r>
              <a:rPr lang="cs-CZ" sz="1600" dirty="0" smtClean="0">
                <a:hlinkClick r:id="rId3"/>
              </a:rPr>
              <a:t>-zdarma.</a:t>
            </a:r>
            <a:r>
              <a:rPr lang="cs-CZ" sz="1600" dirty="0" err="1" smtClean="0">
                <a:hlinkClick r:id="rId3"/>
              </a:rPr>
              <a:t>cz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article</a:t>
            </a:r>
            <a:r>
              <a:rPr lang="cs-CZ" sz="1600" dirty="0" smtClean="0">
                <a:hlinkClick r:id="rId3"/>
              </a:rPr>
              <a:t>/2012043001-der-</a:t>
            </a:r>
            <a:r>
              <a:rPr lang="cs-CZ" sz="1600" dirty="0" err="1" smtClean="0">
                <a:hlinkClick r:id="rId3"/>
              </a:rPr>
              <a:t>menschliche</a:t>
            </a:r>
            <a:r>
              <a:rPr lang="cs-CZ" sz="1600" dirty="0" smtClean="0">
                <a:hlinkClick r:id="rId3"/>
              </a:rPr>
              <a:t>-</a:t>
            </a:r>
            <a:r>
              <a:rPr lang="cs-CZ" sz="1600" dirty="0" err="1" smtClean="0">
                <a:hlinkClick r:id="rId3"/>
              </a:rPr>
              <a:t>korper</a:t>
            </a:r>
            <a:r>
              <a:rPr lang="cs-CZ" sz="1600" dirty="0" smtClean="0">
                <a:hlinkClick r:id="rId3"/>
              </a:rPr>
              <a:t>-i-test</a:t>
            </a:r>
            <a:r>
              <a:rPr lang="cs-CZ" sz="1600" dirty="0" smtClean="0"/>
              <a:t>          (9. 1. 2013)</a:t>
            </a:r>
          </a:p>
          <a:p>
            <a:r>
              <a:rPr lang="cs-CZ" sz="1600" dirty="0" smtClean="0"/>
              <a:t>3) </a:t>
            </a:r>
            <a:r>
              <a:rPr lang="cs-CZ" sz="1600" dirty="0" smtClean="0">
                <a:hlinkClick r:id="rId4"/>
              </a:rPr>
              <a:t>http://www.</a:t>
            </a:r>
            <a:r>
              <a:rPr lang="cs-CZ" sz="1600" dirty="0" err="1" smtClean="0">
                <a:hlinkClick r:id="rId4"/>
              </a:rPr>
              <a:t>mslentilka.estranky.cz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clanky</a:t>
            </a:r>
            <a:r>
              <a:rPr lang="cs-CZ" sz="1600" dirty="0" smtClean="0">
                <a:hlinkClick r:id="rId4"/>
              </a:rPr>
              <a:t>/informace-pro-</a:t>
            </a:r>
            <a:r>
              <a:rPr lang="cs-CZ" sz="1600" dirty="0" err="1" smtClean="0">
                <a:hlinkClick r:id="rId4"/>
              </a:rPr>
              <a:t>rodice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smtClean="0"/>
              <a:t> (9. 1. 2013)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243</TotalTime>
  <Words>321</Words>
  <Application>Microsoft Office PowerPoint</Application>
  <PresentationFormat>Předvádění na obrazovce (4:3)</PresentationFormat>
  <Paragraphs>89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LIDSKÝ ORGANISMUS</vt:lpstr>
      <vt:lpstr>Snímek 2</vt:lpstr>
      <vt:lpstr>Snímek 3</vt:lpstr>
      <vt:lpstr>ANOTACE</vt:lpstr>
      <vt:lpstr>LIDSKÝ ORGANISMUS</vt:lpstr>
      <vt:lpstr>ZOPAKUJ SI </vt:lpstr>
      <vt:lpstr>Snímek 7</vt:lpstr>
      <vt:lpstr>Snímek 8</vt:lpstr>
      <vt:lpstr>Lidské tělo – muž a žena</vt:lpstr>
      <vt:lpstr>   LIDSKÉ  TĚLO   ZEZADU</vt:lpstr>
      <vt:lpstr>ORGÁNY</vt:lpstr>
      <vt:lpstr>PAMATUJ !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ROSTLINY A JEJICH ORGÁNY</dc:title>
  <dc:creator>Marťánek</dc:creator>
  <cp:lastModifiedBy>Marťánek</cp:lastModifiedBy>
  <cp:revision>37</cp:revision>
  <dcterms:created xsi:type="dcterms:W3CDTF">2012-12-29T09:34:39Z</dcterms:created>
  <dcterms:modified xsi:type="dcterms:W3CDTF">2013-03-28T14:49:06Z</dcterms:modified>
</cp:coreProperties>
</file>