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74" r:id="rId4"/>
    <p:sldId id="258" r:id="rId5"/>
    <p:sldId id="259" r:id="rId6"/>
    <p:sldId id="289" r:id="rId7"/>
    <p:sldId id="270" r:id="rId8"/>
    <p:sldId id="290" r:id="rId9"/>
    <p:sldId id="275" r:id="rId10"/>
    <p:sldId id="283" r:id="rId11"/>
    <p:sldId id="288" r:id="rId12"/>
    <p:sldId id="281" r:id="rId13"/>
    <p:sldId id="285" r:id="rId14"/>
    <p:sldId id="287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pzine.cz/rowan-atkinson-zivotopis-vecneho-mr-beana-ktery-nechtel-byt-komikem" TargetMode="External"/><Relationship Id="rId3" Type="http://schemas.openxmlformats.org/officeDocument/2006/relationships/hyperlink" Target="http://kklicek.webnode.cz/lidske-telo/svaly-a-kostra/" TargetMode="External"/><Relationship Id="rId7" Type="http://schemas.openxmlformats.org/officeDocument/2006/relationships/hyperlink" Target="http://www.cas.sk/clanok/99859/toto-su-najlepsie-fotky-z-americkych-policajnych-stanic.html" TargetMode="External"/><Relationship Id="rId2" Type="http://schemas.openxmlformats.org/officeDocument/2006/relationships/hyperlink" Target="http://www.mslentilka.estranky.cz/clanky/informace-pro-rodi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mlazeni.cz/clanky/oblicejova-gymnastika.html" TargetMode="External"/><Relationship Id="rId5" Type="http://schemas.openxmlformats.org/officeDocument/2006/relationships/hyperlink" Target="http://www.posilnovanie.sk/viewtopic.php?f=1&amp;t=9455" TargetMode="External"/><Relationship Id="rId4" Type="http://schemas.openxmlformats.org/officeDocument/2006/relationships/hyperlink" Target="http://www.criticalbench.com/" TargetMode="External"/><Relationship Id="rId9" Type="http://schemas.openxmlformats.org/officeDocument/2006/relationships/hyperlink" Target="http://www.topzine.cz/wp-content/uploads/2013/01/Stmiva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dirty="0" smtClean="0">
                <a:solidFill>
                  <a:srgbClr val="FF0000"/>
                </a:solidFill>
              </a:rPr>
              <a:t>SVALY</a:t>
            </a:r>
          </a:p>
          <a:p>
            <a:pPr marL="514350" indent="-514350"/>
            <a:endParaRPr lang="cs-CZ" sz="4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2/21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94094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21.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12.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120301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Svaly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orgán, svaly, biceps, triceps, vůle, Achillova šlacha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VY_52_INOVACE_2/21_Lidský organismus; svaly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svaly a jejich stavbu.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stejnou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SVALY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files.kklicek.webnode.cz/200000014-1c5c51e510/human-body-diagr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4438650" cy="50958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61653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8" name="Picture 4" descr="http://www.criticalbench.com/muscles/muscular-anatomy-fro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692696"/>
            <a:ext cx="3240360" cy="57462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88424" y="594928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Přemýšlej !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Ohni paži v lokti a druhou rukou          hmatem sleduj, jak se mění                           tvar svalu nad loktem.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800" dirty="0" smtClean="0"/>
              <a:t>	Podívej se do učebnice na stranu 52 na obrázek 71. 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Které svaly se tedy při ohnutí paže zkracují?</a:t>
            </a:r>
            <a:endParaRPr lang="cs-CZ" dirty="0" smtClean="0">
              <a:solidFill>
                <a:srgbClr val="7030A0"/>
              </a:solidFill>
            </a:endParaRPr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6" name="Picture 2" descr="http://t2.gstatic.com/images?q=tbn:ANd9GcSqEKpIRXnrz32K4vKlYahmmkrXqw8UroiVUnb-q8nF-WSqNgrIuVvWcw_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620688"/>
            <a:ext cx="2085975" cy="2190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32240" y="23488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4139952" y="4293096"/>
            <a:ext cx="864096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http://www.topzine.cz/wp-content/uploads/2013/01/Stmiva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8532440" cy="50081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5445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Zapiš si: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Svaly</a:t>
            </a:r>
          </a:p>
          <a:p>
            <a:pPr lvl="1"/>
            <a:r>
              <a:rPr lang="cs-CZ" dirty="0" smtClean="0">
                <a:solidFill>
                  <a:srgbClr val="002060"/>
                </a:solidFill>
              </a:rPr>
              <a:t>upínají se na kostru</a:t>
            </a:r>
            <a:endParaRPr lang="cs-CZ" b="1" u="sng" dirty="0" smtClean="0">
              <a:solidFill>
                <a:srgbClr val="002060"/>
              </a:solidFill>
            </a:endParaRPr>
          </a:p>
          <a:p>
            <a:pPr lvl="1"/>
            <a:r>
              <a:rPr lang="cs-CZ" dirty="0" smtClean="0">
                <a:solidFill>
                  <a:srgbClr val="002060"/>
                </a:solidFill>
              </a:rPr>
              <a:t>určují </a:t>
            </a:r>
            <a:r>
              <a:rPr lang="cs-CZ" b="1" u="sng" dirty="0" smtClean="0">
                <a:solidFill>
                  <a:srgbClr val="002060"/>
                </a:solidFill>
              </a:rPr>
              <a:t>tvar těla</a:t>
            </a:r>
          </a:p>
          <a:p>
            <a:pPr lvl="1"/>
            <a:r>
              <a:rPr lang="cs-CZ" dirty="0" smtClean="0">
                <a:solidFill>
                  <a:srgbClr val="002060"/>
                </a:solidFill>
              </a:rPr>
              <a:t>jsou složeny </a:t>
            </a:r>
            <a:r>
              <a:rPr lang="cs-CZ" b="1" u="sng" dirty="0" smtClean="0">
                <a:solidFill>
                  <a:srgbClr val="002060"/>
                </a:solidFill>
              </a:rPr>
              <a:t>z vláken</a:t>
            </a:r>
          </a:p>
          <a:p>
            <a:pPr lvl="1">
              <a:buNone/>
            </a:pPr>
            <a:endParaRPr lang="cs-CZ" sz="3200" b="1" u="sng" dirty="0" smtClean="0">
              <a:solidFill>
                <a:srgbClr val="002060"/>
              </a:solidFill>
            </a:endParaRPr>
          </a:p>
          <a:p>
            <a:pPr lvl="1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Svaly umožňují </a:t>
            </a:r>
          </a:p>
          <a:p>
            <a:pPr lvl="1">
              <a:buNone/>
            </a:pPr>
            <a:r>
              <a:rPr lang="cs-CZ" sz="3600" b="1" u="sng" dirty="0" smtClean="0">
                <a:solidFill>
                  <a:srgbClr val="FF0000"/>
                </a:solidFill>
              </a:rPr>
              <a:t>pohyb těla.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9218" name="Picture 2" descr="http://i52.tinypic.com/1088e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16832"/>
            <a:ext cx="3707904" cy="384033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604448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7030A0"/>
                </a:solidFill>
              </a:rPr>
              <a:t>   Svalová soustava 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 jsou ke kostem </a:t>
            </a:r>
          </a:p>
          <a:p>
            <a:pPr>
              <a:buNone/>
            </a:pPr>
            <a:r>
              <a:rPr lang="cs-CZ" dirty="0" smtClean="0"/>
              <a:t>	poutány </a:t>
            </a:r>
            <a:r>
              <a:rPr lang="cs-CZ" b="1" u="sng" dirty="0" smtClean="0">
                <a:solidFill>
                  <a:srgbClr val="FF0000"/>
                </a:solidFill>
              </a:rPr>
              <a:t>šlachami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Achillova šlacha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8194" name="Picture 2" descr="Obráz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692696"/>
            <a:ext cx="3505572" cy="5550489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>
            <a:off x="3779912" y="4365104"/>
            <a:ext cx="2808312" cy="1368152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316416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JAK SVALY PRACUJÍ?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/>
              <a:t>Tím, jak se </a:t>
            </a:r>
            <a:r>
              <a:rPr lang="cs-CZ" b="1" dirty="0" smtClean="0"/>
              <a:t>svaly </a:t>
            </a:r>
            <a:r>
              <a:rPr lang="cs-CZ" b="1" dirty="0" smtClean="0">
                <a:solidFill>
                  <a:srgbClr val="FF0000"/>
                </a:solidFill>
              </a:rPr>
              <a:t>zkracují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rgbClr val="FF0000"/>
                </a:solidFill>
              </a:rPr>
              <a:t>natahují</a:t>
            </a:r>
            <a:r>
              <a:rPr lang="cs-CZ" b="1" dirty="0" smtClean="0"/>
              <a:t>  - </a:t>
            </a:r>
            <a:r>
              <a:rPr lang="cs-CZ" dirty="0" smtClean="0"/>
              <a:t>pohybují</a:t>
            </a:r>
            <a:r>
              <a:rPr lang="cs-CZ" b="1" dirty="0" smtClean="0"/>
              <a:t> </a:t>
            </a:r>
            <a:r>
              <a:rPr lang="cs-CZ" dirty="0" smtClean="0"/>
              <a:t>jednotlivými částmi kostry</a:t>
            </a:r>
            <a:r>
              <a:rPr lang="cs-CZ" b="1" dirty="0" smtClean="0"/>
              <a:t>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Na každém pohybu těla se podílí vždy </a:t>
            </a:r>
            <a:r>
              <a:rPr lang="cs-CZ" b="1" dirty="0" smtClean="0">
                <a:solidFill>
                  <a:srgbClr val="002060"/>
                </a:solidFill>
              </a:rPr>
              <a:t>více svalů najednou.</a:t>
            </a:r>
          </a:p>
          <a:p>
            <a:endParaRPr lang="cs-CZ" b="1" dirty="0" smtClean="0"/>
          </a:p>
          <a:p>
            <a:r>
              <a:rPr lang="cs-CZ" b="1" dirty="0" smtClean="0"/>
              <a:t>TYTO SVALY </a:t>
            </a:r>
          </a:p>
          <a:p>
            <a:pPr>
              <a:buNone/>
            </a:pPr>
            <a:r>
              <a:rPr lang="cs-CZ" b="1" dirty="0" smtClean="0"/>
              <a:t>OVLÁDÁME VŮLÍ. 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endParaRPr lang="cs-CZ" dirty="0" smtClean="0"/>
          </a:p>
        </p:txBody>
      </p:sp>
      <p:pic>
        <p:nvPicPr>
          <p:cNvPr id="7170" name="Picture 2" descr="http://www.topzine.cz/wp-content/uploads/2012/04/Rowan-Atkinson-Pr%C3%A1zdniny-pana-Be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645024"/>
            <a:ext cx="4996246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16416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PŘEMÝŠLEJ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Obráz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3528392" cy="3835209"/>
          </a:xfrm>
          <a:prstGeom prst="rect">
            <a:avLst/>
          </a:prstGeom>
          <a:noFill/>
        </p:spPr>
      </p:pic>
      <p:pic>
        <p:nvPicPr>
          <p:cNvPr id="6148" name="Picture 4" descr="Obrázo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068960"/>
            <a:ext cx="4640604" cy="34891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35896" y="50851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</a:rPr>
              <a:t>SVALY OBLIČEJE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MIMICKÉ SVALY</a:t>
            </a:r>
          </a:p>
          <a:p>
            <a:endParaRPr lang="cs-CZ" dirty="0" smtClean="0"/>
          </a:p>
          <a:p>
            <a:r>
              <a:rPr lang="cs-CZ" dirty="0" smtClean="0"/>
              <a:t>ŽVÝKACÍ SVALY</a:t>
            </a:r>
            <a:endParaRPr lang="cs-CZ" dirty="0"/>
          </a:p>
        </p:txBody>
      </p:sp>
      <p:pic>
        <p:nvPicPr>
          <p:cNvPr id="5122" name="Picture 2" descr="http://www.omlazeni.cz/article_images/280_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88840"/>
            <a:ext cx="3553264" cy="38362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07904" y="51571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5124" name="Picture 4" descr="http://img.cas.sk/img/4/gallery/265471_najlepsie-fotky-z-americkych-policajnych-stanic-policia-grimas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212976"/>
            <a:ext cx="4276725" cy="319087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388424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UVNITŘ TĚLA jsou také svaly</a:t>
            </a:r>
          </a:p>
          <a:p>
            <a:pPr>
              <a:buNone/>
            </a:pPr>
            <a:r>
              <a:rPr lang="cs-CZ" dirty="0" smtClean="0"/>
              <a:t>a tyto </a:t>
            </a:r>
            <a:r>
              <a:rPr lang="cs-CZ" b="1" dirty="0" smtClean="0">
                <a:solidFill>
                  <a:srgbClr val="FF0000"/>
                </a:solidFill>
              </a:rPr>
              <a:t>NEOVLÁDÁME VŮLÍ !!!</a:t>
            </a:r>
          </a:p>
          <a:p>
            <a:pPr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</a:t>
            </a:r>
          </a:p>
          <a:p>
            <a:pPr algn="ctr">
              <a:buFont typeface="Wingdings" pitchFamily="2" charset="2"/>
              <a:buChar char="Ø"/>
            </a:pPr>
            <a:r>
              <a:rPr lang="cs-CZ" b="1" dirty="0" smtClean="0"/>
              <a:t>Svaly stěny žaludku</a:t>
            </a:r>
          </a:p>
          <a:p>
            <a:pPr algn="ctr">
              <a:buFont typeface="Wingdings" pitchFamily="2" charset="2"/>
              <a:buChar char="Ø"/>
            </a:pPr>
            <a:r>
              <a:rPr lang="cs-CZ" b="1" dirty="0" smtClean="0"/>
              <a:t>Srdeční svaly</a:t>
            </a:r>
          </a:p>
          <a:p>
            <a:pPr>
              <a:buFont typeface="Wingdings" pitchFamily="2" charset="2"/>
              <a:buChar char="Ø"/>
            </a:pPr>
            <a:endParaRPr lang="cs-CZ" sz="2000" b="1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mslentilka.estranky.cz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clanky</a:t>
            </a:r>
            <a:r>
              <a:rPr lang="cs-CZ" sz="1600" dirty="0" smtClean="0">
                <a:hlinkClick r:id="rId2"/>
              </a:rPr>
              <a:t>/informace-pro-</a:t>
            </a:r>
            <a:r>
              <a:rPr lang="cs-CZ" sz="1600" dirty="0" err="1" smtClean="0">
                <a:hlinkClick r:id="rId2"/>
              </a:rPr>
              <a:t>rodice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http://kklicek.webnode.cz/lidske-telo/svaly-a-kostra/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criticalbench.com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4, 5, 6, 7)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posilnovanie.sk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viewtopic.php</a:t>
            </a:r>
            <a:r>
              <a:rPr lang="cs-CZ" sz="1600" dirty="0" smtClean="0">
                <a:hlinkClick r:id="rId5"/>
              </a:rPr>
              <a:t>?f=1&amp;t=9455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6"/>
              </a:rPr>
              <a:t>http://www.omlazeni.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clanky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oblicejova</a:t>
            </a:r>
            <a:r>
              <a:rPr lang="cs-CZ" sz="1600" dirty="0" smtClean="0">
                <a:hlinkClick r:id="rId6"/>
              </a:rPr>
              <a:t>-gymnastika.</a:t>
            </a:r>
            <a:r>
              <a:rPr lang="cs-CZ" sz="1600" dirty="0" err="1" smtClean="0">
                <a:hlinkClick r:id="rId6"/>
              </a:rPr>
              <a:t>html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cas.sk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clanok</a:t>
            </a:r>
            <a:r>
              <a:rPr lang="cs-CZ" sz="1600" dirty="0" smtClean="0">
                <a:hlinkClick r:id="rId7"/>
              </a:rPr>
              <a:t>/99859/toto-</a:t>
            </a:r>
            <a:r>
              <a:rPr lang="cs-CZ" sz="1600" dirty="0" err="1" smtClean="0">
                <a:hlinkClick r:id="rId7"/>
              </a:rPr>
              <a:t>su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najlepsie</a:t>
            </a:r>
            <a:r>
              <a:rPr lang="cs-CZ" sz="1600" dirty="0" smtClean="0">
                <a:hlinkClick r:id="rId7"/>
              </a:rPr>
              <a:t>-fotky-z-</a:t>
            </a:r>
            <a:r>
              <a:rPr lang="cs-CZ" sz="1600" dirty="0" err="1" smtClean="0">
                <a:hlinkClick r:id="rId7"/>
              </a:rPr>
              <a:t>americkych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policajnych</a:t>
            </a:r>
            <a:r>
              <a:rPr lang="cs-CZ" sz="1600" dirty="0" smtClean="0">
                <a:hlinkClick r:id="rId7"/>
              </a:rPr>
              <a:t>-stanic.</a:t>
            </a:r>
            <a:r>
              <a:rPr lang="cs-CZ" sz="1600" dirty="0" err="1" smtClean="0">
                <a:hlinkClick r:id="rId7"/>
              </a:rPr>
              <a:t>html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topzine.cz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rowan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atkinson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zivotopis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vecneho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mr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beana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ktery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nechtel</a:t>
            </a:r>
            <a:r>
              <a:rPr lang="cs-CZ" sz="1600" dirty="0" smtClean="0">
                <a:hlinkClick r:id="rId8"/>
              </a:rPr>
              <a:t>-byt-komikem</a:t>
            </a:r>
            <a:r>
              <a:rPr lang="cs-CZ" sz="1600" dirty="0" smtClean="0"/>
              <a:t> (12. 1. 2013)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topzine.cz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wp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content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uploads</a:t>
            </a:r>
            <a:r>
              <a:rPr lang="cs-CZ" sz="1600" dirty="0" smtClean="0">
                <a:hlinkClick r:id="rId9"/>
              </a:rPr>
              <a:t>/2013/01/</a:t>
            </a:r>
            <a:r>
              <a:rPr lang="cs-CZ" sz="1600" dirty="0" err="1" smtClean="0">
                <a:hlinkClick r:id="rId9"/>
              </a:rPr>
              <a:t>Stmivani.jpg</a:t>
            </a:r>
            <a:r>
              <a:rPr lang="cs-CZ" sz="1600" dirty="0" smtClean="0"/>
              <a:t> (12. 1. 2013)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437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SVALY</vt:lpstr>
      <vt:lpstr>Přemýšlej ! </vt:lpstr>
      <vt:lpstr>Snímek 8</vt:lpstr>
      <vt:lpstr>Zapiš si:</vt:lpstr>
      <vt:lpstr>   Svalová soustava  </vt:lpstr>
      <vt:lpstr>JAK SVALY PRACUJÍ?</vt:lpstr>
      <vt:lpstr>PŘEMÝŠLEJ </vt:lpstr>
      <vt:lpstr>SVALY OBLIČEJE</vt:lpstr>
      <vt:lpstr>DO SEŠITU: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63</cp:revision>
  <dcterms:created xsi:type="dcterms:W3CDTF">2012-12-29T09:34:39Z</dcterms:created>
  <dcterms:modified xsi:type="dcterms:W3CDTF">2013-03-28T14:50:23Z</dcterms:modified>
</cp:coreProperties>
</file>