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7"/>
  </p:notesMasterIdLst>
  <p:sldIdLst>
    <p:sldId id="257" r:id="rId2"/>
    <p:sldId id="258" r:id="rId3"/>
    <p:sldId id="256" r:id="rId4"/>
    <p:sldId id="259" r:id="rId5"/>
    <p:sldId id="260" r:id="rId6"/>
    <p:sldId id="261" r:id="rId7"/>
    <p:sldId id="263" r:id="rId8"/>
    <p:sldId id="262" r:id="rId9"/>
    <p:sldId id="264" r:id="rId10"/>
    <p:sldId id="271" r:id="rId11"/>
    <p:sldId id="272" r:id="rId12"/>
    <p:sldId id="266" r:id="rId13"/>
    <p:sldId id="269" r:id="rId14"/>
    <p:sldId id="273" r:id="rId15"/>
    <p:sldId id="270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E3FDE45-AF77-4B5C-9715-49D594BDF05E}" styleName="Světlý styl 1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735" autoAdjust="0"/>
    <p:restoredTop sz="94660"/>
  </p:normalViewPr>
  <p:slideViewPr>
    <p:cSldViewPr>
      <p:cViewPr varScale="1">
        <p:scale>
          <a:sx n="76" d="100"/>
          <a:sy n="76" d="100"/>
        </p:scale>
        <p:origin x="-3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D</a:t>
          </a:r>
          <a:r>
            <a:rPr lang="cs-CZ" sz="2000" dirty="0" smtClean="0">
              <a:solidFill>
                <a:srgbClr val="FF0000"/>
              </a:solidFill>
            </a:rPr>
            <a:t>– 7.B </a:t>
          </a:r>
          <a:r>
            <a:rPr lang="cs-CZ" sz="2000" smtClean="0">
              <a:solidFill>
                <a:srgbClr val="FF0000"/>
              </a:solidFill>
            </a:rPr>
            <a:t>– Vláda Přemyslovců v 10.století</a:t>
          </a: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</a:t>
          </a:r>
          <a:r>
            <a:rPr lang="cs-CZ" sz="2000" baseline="0" smtClean="0">
              <a:solidFill>
                <a:srgbClr val="FF0000"/>
              </a:solidFill>
            </a:rPr>
            <a:t>32</a:t>
          </a:r>
          <a:r>
            <a:rPr lang="cs-CZ" sz="2000" baseline="0" smtClean="0"/>
            <a:t>_INOVACE_</a:t>
          </a:r>
          <a:r>
            <a:rPr lang="cs-CZ" sz="2000" baseline="0" smtClean="0">
              <a:solidFill>
                <a:srgbClr val="FF0000"/>
              </a:solidFill>
            </a:rPr>
            <a:t>11_D_14</a:t>
          </a:r>
          <a:endParaRPr lang="cs-CZ" sz="2000" dirty="0">
            <a:solidFill>
              <a:srgbClr val="FF0000"/>
            </a:solidFill>
          </a:endParaRPr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rgbClr val="FF0000"/>
              </a:solidFill>
            </a:rPr>
            <a:t>Mgr. Linda Tůmová</a:t>
          </a:r>
          <a:endParaRPr lang="cs-CZ" sz="2000" dirty="0">
            <a:solidFill>
              <a:srgbClr val="FF0000"/>
            </a:solidFill>
          </a:endParaRPr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E93D45E-8621-48EB-B363-7D368EA5252B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AB4BE1E-F534-481A-9A39-F6E0F08CE100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6C890A7-D620-4707-8530-4E3564F3E327}" type="presOf" srcId="{D8197B8C-B260-4A16-BDF4-0947B075E274}" destId="{5A5FFA88-C948-4069-8E93-59FA12366E83}" srcOrd="1" destOrd="0" presId="urn:microsoft.com/office/officeart/2005/8/layout/target3"/>
    <dgm:cxn modelId="{B8D01155-CCE7-4BCA-9B19-75DCEF568B66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5362B0F-FCCC-4538-8956-CA962A12BD9E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8B77B08-8382-4686-824C-168A961207F8}" type="presOf" srcId="{4C35D32F-0EAB-4CD7-82EE-45574DC2A586}" destId="{890E4F0B-2866-4A3F-A3C7-2A14B1797930}" srcOrd="1" destOrd="0" presId="urn:microsoft.com/office/officeart/2005/8/layout/target3"/>
    <dgm:cxn modelId="{ED08D308-98CB-4759-BB35-A0F24701A698}" type="presOf" srcId="{B651F6E3-6281-48DB-9319-2AEAFDAE7572}" destId="{6BB5E863-4638-4E1D-BFDE-399D028AC4ED}" srcOrd="1" destOrd="0" presId="urn:microsoft.com/office/officeart/2005/8/layout/target3"/>
    <dgm:cxn modelId="{34633DF7-3CB3-479B-A710-8C03DEA084A1}" type="presOf" srcId="{4C35D32F-0EAB-4CD7-82EE-45574DC2A586}" destId="{8BEBB6EC-1DAA-4CAC-8A25-BC0FCBD5DBD5}" srcOrd="0" destOrd="0" presId="urn:microsoft.com/office/officeart/2005/8/layout/target3"/>
    <dgm:cxn modelId="{499B1EC9-867D-4E5C-9F07-109065979B6F}" type="presOf" srcId="{D1B46980-6531-4606-95E6-44980827E919}" destId="{6140AFEC-043D-4C43-A2F9-D0F5331DF3A3}" srcOrd="0" destOrd="0" presId="urn:microsoft.com/office/officeart/2005/8/layout/target3"/>
    <dgm:cxn modelId="{B8D6F39C-6D75-40E9-9C46-FC5D89B50B74}" type="presOf" srcId="{D1D4F407-5343-4D3F-B5B9-D407B03CAEB4}" destId="{D005CE8C-CC26-4C3E-AC11-E15060ECD759}" srcOrd="0" destOrd="0" presId="urn:microsoft.com/office/officeart/2005/8/layout/target3"/>
    <dgm:cxn modelId="{5F56D9D2-6AE5-4A13-B150-9345E9A6E767}" type="presOf" srcId="{B651F6E3-6281-48DB-9319-2AEAFDAE7572}" destId="{619D679B-A015-4ECF-8348-D1034C574F40}" srcOrd="0" destOrd="0" presId="urn:microsoft.com/office/officeart/2005/8/layout/target3"/>
    <dgm:cxn modelId="{F1C28D45-ECB6-43DD-BA01-0CA09DCD02F0}" type="presParOf" srcId="{333A1088-737F-45CB-B68E-254E46348037}" destId="{F5ABB229-8D3B-4694-996A-96F23CF14429}" srcOrd="0" destOrd="0" presId="urn:microsoft.com/office/officeart/2005/8/layout/target3"/>
    <dgm:cxn modelId="{0457242E-56EB-467A-881C-D4B3121BFA73}" type="presParOf" srcId="{333A1088-737F-45CB-B68E-254E46348037}" destId="{F41139FD-01EE-4571-8B17-4FB00FC51163}" srcOrd="1" destOrd="0" presId="urn:microsoft.com/office/officeart/2005/8/layout/target3"/>
    <dgm:cxn modelId="{92FC58DE-20EC-490E-A19A-B553CAC3CFE1}" type="presParOf" srcId="{333A1088-737F-45CB-B68E-254E46348037}" destId="{D005CE8C-CC26-4C3E-AC11-E15060ECD759}" srcOrd="2" destOrd="0" presId="urn:microsoft.com/office/officeart/2005/8/layout/target3"/>
    <dgm:cxn modelId="{2D754B70-9FD8-4C67-8B2D-3A4BACB62FC3}" type="presParOf" srcId="{333A1088-737F-45CB-B68E-254E46348037}" destId="{2C702D82-9B77-49B7-9568-BB8EB47C3372}" srcOrd="3" destOrd="0" presId="urn:microsoft.com/office/officeart/2005/8/layout/target3"/>
    <dgm:cxn modelId="{B7DCFC7A-ACA1-4AD9-B2B3-A2BCC743B0E1}" type="presParOf" srcId="{333A1088-737F-45CB-B68E-254E46348037}" destId="{A52A0455-90FF-4808-ABD0-F02540D31D5A}" srcOrd="4" destOrd="0" presId="urn:microsoft.com/office/officeart/2005/8/layout/target3"/>
    <dgm:cxn modelId="{7D052FB5-D880-4080-808B-34139F6FB7E2}" type="presParOf" srcId="{333A1088-737F-45CB-B68E-254E46348037}" destId="{6140AFEC-043D-4C43-A2F9-D0F5331DF3A3}" srcOrd="5" destOrd="0" presId="urn:microsoft.com/office/officeart/2005/8/layout/target3"/>
    <dgm:cxn modelId="{D982CACD-4CDD-42BA-B738-A5312FD54B69}" type="presParOf" srcId="{333A1088-737F-45CB-B68E-254E46348037}" destId="{9358AC05-5D7D-4327-9F80-1AD486AEA664}" srcOrd="6" destOrd="0" presId="urn:microsoft.com/office/officeart/2005/8/layout/target3"/>
    <dgm:cxn modelId="{6589F98E-2C64-4A37-9D15-E71633C50AA3}" type="presParOf" srcId="{333A1088-737F-45CB-B68E-254E46348037}" destId="{313FC574-E1CD-4FB4-B054-0B805CE0447D}" srcOrd="7" destOrd="0" presId="urn:microsoft.com/office/officeart/2005/8/layout/target3"/>
    <dgm:cxn modelId="{C6501F73-93D1-4BEC-A449-932A26AC6EA5}" type="presParOf" srcId="{333A1088-737F-45CB-B68E-254E46348037}" destId="{619D679B-A015-4ECF-8348-D1034C574F40}" srcOrd="8" destOrd="0" presId="urn:microsoft.com/office/officeart/2005/8/layout/target3"/>
    <dgm:cxn modelId="{4D47CD43-DFFB-451C-BD9A-D20E1EB90E4E}" type="presParOf" srcId="{333A1088-737F-45CB-B68E-254E46348037}" destId="{322283A8-4A27-4CDA-BAE3-F381106A9174}" srcOrd="9" destOrd="0" presId="urn:microsoft.com/office/officeart/2005/8/layout/target3"/>
    <dgm:cxn modelId="{A0087F7F-8F8B-41F9-9125-713083507959}" type="presParOf" srcId="{333A1088-737F-45CB-B68E-254E46348037}" destId="{FFC9F71D-1B4F-4AD9-A4A6-86ADEFC8AF5C}" srcOrd="10" destOrd="0" presId="urn:microsoft.com/office/officeart/2005/8/layout/target3"/>
    <dgm:cxn modelId="{846FF6D4-8CC2-4FB5-B027-29D1B60F3DBA}" type="presParOf" srcId="{333A1088-737F-45CB-B68E-254E46348037}" destId="{25B08C86-7E15-44DC-BE7F-FFB55DD49D12}" srcOrd="11" destOrd="0" presId="urn:microsoft.com/office/officeart/2005/8/layout/target3"/>
    <dgm:cxn modelId="{38212AD9-357A-4DDB-921F-293752AF79F6}" type="presParOf" srcId="{333A1088-737F-45CB-B68E-254E46348037}" destId="{76644BE8-9D7C-4C09-B250-3D10AF48CBB7}" srcOrd="12" destOrd="0" presId="urn:microsoft.com/office/officeart/2005/8/layout/target3"/>
    <dgm:cxn modelId="{753AF088-FF15-46F7-B54E-AD30A04463C2}" type="presParOf" srcId="{333A1088-737F-45CB-B68E-254E46348037}" destId="{EE85B701-7295-41C0-BA7A-34D3756A2AE6}" srcOrd="13" destOrd="0" presId="urn:microsoft.com/office/officeart/2005/8/layout/target3"/>
    <dgm:cxn modelId="{B2E4B32E-3FF5-44EE-AFF2-C9B56D95D68B}" type="presParOf" srcId="{333A1088-737F-45CB-B68E-254E46348037}" destId="{8BEBB6EC-1DAA-4CAC-8A25-BC0FCBD5DBD5}" srcOrd="14" destOrd="0" presId="urn:microsoft.com/office/officeart/2005/8/layout/target3"/>
    <dgm:cxn modelId="{6D4B88A7-925D-4416-A65D-3B9464ECC0DB}" type="presParOf" srcId="{333A1088-737F-45CB-B68E-254E46348037}" destId="{AED2198E-93D5-4001-81B4-73124B309672}" srcOrd="15" destOrd="0" presId="urn:microsoft.com/office/officeart/2005/8/layout/target3"/>
    <dgm:cxn modelId="{A5F43749-B876-4A40-9DE8-233693F7991F}" type="presParOf" srcId="{333A1088-737F-45CB-B68E-254E46348037}" destId="{2BE915AB-18AA-4053-B92C-3BFC9ED204BB}" srcOrd="16" destOrd="0" presId="urn:microsoft.com/office/officeart/2005/8/layout/target3"/>
    <dgm:cxn modelId="{6087E228-022B-483A-BE74-CA9066EDAF1B}" type="presParOf" srcId="{333A1088-737F-45CB-B68E-254E46348037}" destId="{6BB5E863-4638-4E1D-BFDE-399D028AC4ED}" srcOrd="17" destOrd="0" presId="urn:microsoft.com/office/officeart/2005/8/layout/target3"/>
    <dgm:cxn modelId="{17E846F4-EA17-4864-8B45-A9825B4497E7}" type="presParOf" srcId="{333A1088-737F-45CB-B68E-254E46348037}" destId="{5A5FFA88-C948-4069-8E93-59FA12366E83}" srcOrd="18" destOrd="0" presId="urn:microsoft.com/office/officeart/2005/8/layout/target3"/>
    <dgm:cxn modelId="{234AE96A-88E2-4CF8-B773-CA40236405D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/>
  </dgm:extLst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FB8F6025-DE72-4051-9189-6FBE384D2CF5}" type="datetimeFigureOut">
              <a:rPr lang="cs-CZ"/>
              <a:pPr>
                <a:defRPr/>
              </a:pPr>
              <a:t>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5CC2C5D4-3F93-4CDF-926C-80E0306116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B2CB88B-C792-4CFB-80F3-E7E47EAB33CB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3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7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5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19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3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1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8915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939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63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987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3011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035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B56B80-BF77-46EC-942F-BA83E3AA9F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32F7E2-49BD-434E-A516-2640E50FBC77}" type="datetimeFigureOut">
              <a:rPr lang="cs-CZ"/>
              <a:pPr>
                <a:defRPr/>
              </a:pPr>
              <a:t>9.11.2011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DAC155-F3DD-433A-92E7-D0240F2FF9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0BF6D1-4292-4462-A6CE-1A621621A070}" type="datetimeFigureOut">
              <a:rPr lang="cs-CZ"/>
              <a:pPr>
                <a:defRPr/>
              </a:pPr>
              <a:t>9.11.2011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8E22C2-062C-4E5B-9B11-6ECB5C9E8F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92A1F6-C18F-4E4B-8F6C-E50D5162A0FD}" type="datetimeFigureOut">
              <a:rPr lang="cs-CZ"/>
              <a:pPr>
                <a:defRPr/>
              </a:pPr>
              <a:t>9.11.2011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7E2F58-77AE-452C-8C68-492F01978A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D65EAE-06EF-42A8-8C2C-B5F3DF52E8F7}" type="datetimeFigureOut">
              <a:rPr lang="cs-CZ"/>
              <a:pPr>
                <a:defRPr/>
              </a:pPr>
              <a:t>9.11.2011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6F0182-5B2E-4310-8F9D-1B044E01E0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A8A525-F5AE-4CC2-8623-999CA2AD679A}" type="datetimeFigureOut">
              <a:rPr lang="cs-CZ"/>
              <a:pPr>
                <a:defRPr/>
              </a:pPr>
              <a:t>9.11.2011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E59BCE-4D57-4E83-B3F1-C3B43D1837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8CEA52-317E-43F4-84A8-E7287AEE9D35}" type="datetimeFigureOut">
              <a:rPr lang="cs-CZ"/>
              <a:pPr>
                <a:defRPr/>
              </a:pPr>
              <a:t>9.11.2011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9B3A60-E41C-4404-8149-A1F7E6DEDA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0CC757-E614-4793-AB23-27160C836859}" type="datetimeFigureOut">
              <a:rPr lang="cs-CZ"/>
              <a:pPr>
                <a:defRPr/>
              </a:pPr>
              <a:t>9.11.2011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4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576955-8E4A-4F8A-95CA-283E87C55E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18CAFB-D9A6-45D6-95A3-2C248BBC73D1}" type="datetimeFigureOut">
              <a:rPr lang="cs-CZ"/>
              <a:pPr>
                <a:defRPr/>
              </a:pPr>
              <a:t>9.11.2011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F8851E-8422-47A2-8A5A-874BA6FBF9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3DDF63-834B-4CF0-B6FB-1E079A4650EA}" type="datetimeFigureOut">
              <a:rPr lang="cs-CZ"/>
              <a:pPr>
                <a:defRPr/>
              </a:pPr>
              <a:t>9.11.2011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5A9B71-CABE-4C55-8544-E751CAF08D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AE747F-2A85-4DB9-851D-1EE5CA3D8B18}" type="datetimeFigureOut">
              <a:rPr lang="cs-CZ"/>
              <a:pPr>
                <a:defRPr/>
              </a:pPr>
              <a:t>9.11.2011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5F5B45-6BCC-4E78-B1B1-DC8BE6D98D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9F6D97-9B56-4F9B-9294-3DD6971F360B}" type="datetimeFigureOut">
              <a:rPr lang="cs-CZ"/>
              <a:pPr>
                <a:defRPr/>
              </a:pPr>
              <a:t>9.11.2011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62000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225" y="5648325"/>
            <a:ext cx="549275" cy="396875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800" smtClean="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CE18FED1-BD48-4672-8A07-9FA359E42B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7456" y="4048919"/>
            <a:ext cx="236696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bg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738" y="1646237"/>
            <a:ext cx="2438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bg2"/>
                </a:solidFill>
                <a:latin typeface="+mn-lt"/>
              </a:defRPr>
            </a:lvl1pPr>
          </a:lstStyle>
          <a:p>
            <a:pPr>
              <a:defRPr/>
            </a:pPr>
            <a:fld id="{4CB552E6-00A2-4539-837D-1D0356F196D8}" type="datetimeFigureOut">
              <a:rPr lang="cs-CZ"/>
              <a:pPr>
                <a:defRPr/>
              </a:pPr>
              <a:t>9.11.2011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600" kern="1200" spc="-1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9pPr>
    </p:titleStyle>
    <p:bodyStyle>
      <a:lvl1pPr marL="3429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4888" indent="-228600" algn="l" rtl="0" fontAlgn="base">
        <a:spcBef>
          <a:spcPct val="20000"/>
        </a:spcBef>
        <a:spcAft>
          <a:spcPct val="0"/>
        </a:spcAft>
        <a:buClr>
          <a:srgbClr val="D2CB6C"/>
        </a:buClr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28600" algn="l" rtl="0" fontAlgn="base">
        <a:spcBef>
          <a:spcPct val="20000"/>
        </a:spcBef>
        <a:spcAft>
          <a:spcPct val="0"/>
        </a:spcAft>
        <a:buClr>
          <a:srgbClr val="95A39D"/>
        </a:buClr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fontAlgn="base">
        <a:spcBef>
          <a:spcPct val="20000"/>
        </a:spcBef>
        <a:spcAft>
          <a:spcPct val="0"/>
        </a:spcAft>
        <a:buClr>
          <a:srgbClr val="C89F5D"/>
        </a:buClr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smtClean="0"/>
              <a:t>Materiál je určen k výkladu dějepisného učiva 7.ročníku. Seznamuje žáky s vládou přemyslovských knížat v 10.století,                       s nejdůležitějšími událostmi tohoto období.</a:t>
            </a:r>
          </a:p>
          <a:p>
            <a:pPr algn="just"/>
            <a:r>
              <a:rPr lang="cs-CZ" smtClean="0"/>
              <a:t>Součástí prezentace je krátký úvodní test (který připomene předcházející události) a křížovka (motivační samostatnou práci na známky).  Shrnutí na závěr prezentace lze využít jako zápis učiva.</a:t>
            </a:r>
          </a:p>
          <a:p>
            <a:pPr algn="just"/>
            <a:r>
              <a:rPr lang="cs-CZ" smtClean="0"/>
              <a:t>Práce s prezentací je snadná. Využití techniky ve vyučování umožní žákům vnímat učivo nejenom poslechem, ale i vizuálně.  Výklad je pak názornější, pro žáky zajímavější, reagují pozitivně.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itchFamily="82" charset="0"/>
              </a:rPr>
              <a:t>VLÁDA PŘEMYSLOVCŮ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125" cy="1066800"/>
          </a:xfrm>
        </p:spPr>
        <p:txBody>
          <a:bodyPr rtlCol="0"/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BOLESLAV I. UKRUTNÝ (935 – 972)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BOLESLAV II. POBOŽNÝ (972 – 999)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NÁSTUP BOLESLAVA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marL="11430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1. Boleslavův starší bratr se jmenoval:</a:t>
            </a:r>
          </a:p>
          <a:p>
            <a:pPr marL="11430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a) Vratislav		</a:t>
            </a:r>
          </a:p>
          <a:p>
            <a:pPr marL="11430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b) Spytihněv		</a:t>
            </a:r>
          </a:p>
          <a:p>
            <a:pPr marL="11430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c) Václav</a:t>
            </a:r>
          </a:p>
          <a:p>
            <a:pPr marL="11430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2. Boleslavovo sídlo bylo na:</a:t>
            </a:r>
          </a:p>
          <a:p>
            <a:pPr marL="11430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a) Levém Hradci	</a:t>
            </a:r>
            <a:endParaRPr lang="cs-CZ" dirty="0"/>
          </a:p>
          <a:p>
            <a:pPr marL="11430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b) Staré Boleslavi</a:t>
            </a:r>
          </a:p>
          <a:p>
            <a:pPr marL="11430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c) Libici</a:t>
            </a:r>
          </a:p>
          <a:p>
            <a:pPr marL="11430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3. Boleslav nechal zavraždit svého bratra Václava, protože</a:t>
            </a:r>
          </a:p>
          <a:p>
            <a:pPr marL="11430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a) toužil po jeho přilbici</a:t>
            </a:r>
          </a:p>
          <a:p>
            <a:pPr marL="11430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b) nesouhlasil s placením tributu Němcům</a:t>
            </a:r>
          </a:p>
          <a:p>
            <a:pPr marL="11430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c) se nad něj od dětství povyšoval</a:t>
            </a:r>
          </a:p>
          <a:p>
            <a:pPr marL="11430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NÁSTUP BOLESLAVA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marL="11430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1. Boleslavův starší bratr se jmenoval:</a:t>
            </a:r>
          </a:p>
          <a:p>
            <a:pPr marL="11430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a) Vratislav		</a:t>
            </a:r>
          </a:p>
          <a:p>
            <a:pPr marL="11430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b) Spytihněv		</a:t>
            </a:r>
          </a:p>
          <a:p>
            <a:pPr marL="11430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b="1" dirty="0" smtClean="0">
                <a:solidFill>
                  <a:srgbClr val="FF0000"/>
                </a:solidFill>
              </a:rPr>
              <a:t>c) Václav</a:t>
            </a:r>
          </a:p>
          <a:p>
            <a:pPr marL="11430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2. Boleslavovo sídlo bylo na:</a:t>
            </a:r>
          </a:p>
          <a:p>
            <a:pPr marL="11430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a) Levém Hradci	</a:t>
            </a:r>
            <a:endParaRPr lang="cs-CZ" dirty="0"/>
          </a:p>
          <a:p>
            <a:pPr marL="11430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</a:t>
            </a:r>
            <a:r>
              <a:rPr lang="cs-CZ" b="1" dirty="0" smtClean="0">
                <a:solidFill>
                  <a:srgbClr val="FF0000"/>
                </a:solidFill>
              </a:rPr>
              <a:t>b) Staré Boleslavi</a:t>
            </a:r>
          </a:p>
          <a:p>
            <a:pPr marL="11430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c) Libici</a:t>
            </a:r>
          </a:p>
          <a:p>
            <a:pPr marL="11430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3. Boleslav nechal zavraždit svého bratra Václava, protože</a:t>
            </a:r>
          </a:p>
          <a:p>
            <a:pPr marL="11430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a) toužil po jeho přilbici</a:t>
            </a:r>
          </a:p>
          <a:p>
            <a:pPr marL="11430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b="1" dirty="0" smtClean="0">
                <a:solidFill>
                  <a:srgbClr val="FF0000"/>
                </a:solidFill>
              </a:rPr>
              <a:t>b) nesouhlasil s placením tributu Němcům</a:t>
            </a:r>
          </a:p>
          <a:p>
            <a:pPr marL="11430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c) se nad něj od dětství povyšoval</a:t>
            </a:r>
          </a:p>
          <a:p>
            <a:pPr marL="11430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BOLESLAV I. UKRUTNÝ</a:t>
            </a:r>
            <a:endParaRPr lang="cs-CZ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schopný panovník, dosáhl vybudování jednotného státu</a:t>
            </a:r>
          </a:p>
          <a:p>
            <a:r>
              <a:rPr lang="cs-CZ" smtClean="0"/>
              <a:t>odmítl platit tribut, vedl 14let bojů s Otou I. Velikým</a:t>
            </a:r>
          </a:p>
          <a:p>
            <a:r>
              <a:rPr lang="cs-CZ" smtClean="0"/>
              <a:t>nakonec donucen vyjednávat a uznat svrchovanost císaře Oty, platit tribut</a:t>
            </a:r>
          </a:p>
          <a:p>
            <a:r>
              <a:rPr lang="cs-CZ" smtClean="0"/>
              <a:t>r. 955 společně porazili Maďary v bitvě na řece Lechu</a:t>
            </a:r>
          </a:p>
          <a:p>
            <a:r>
              <a:rPr lang="cs-CZ" smtClean="0"/>
              <a:t>ovládl celé Čechy a rozšířil území o Moravu, Slezsko a Krakovsko</a:t>
            </a:r>
          </a:p>
          <a:p>
            <a:r>
              <a:rPr lang="cs-CZ" smtClean="0"/>
              <a:t>zavedl pravidelné daně</a:t>
            </a:r>
          </a:p>
          <a:p>
            <a:r>
              <a:rPr lang="cs-CZ" smtClean="0"/>
              <a:t>začal razit první české mince - denáry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625" y="5495925"/>
            <a:ext cx="7772400" cy="5937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Stříbrný denár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1625" y="6096000"/>
            <a:ext cx="7772400" cy="612775"/>
          </a:xfrm>
        </p:spPr>
        <p:txBody>
          <a:bodyPr/>
          <a:lstStyle/>
          <a:p>
            <a:r>
              <a:rPr lang="cs-CZ" smtClean="0"/>
              <a:t>První česká mince ražená za vlády Boleslava I. Ukrutného</a:t>
            </a:r>
          </a:p>
        </p:txBody>
      </p:sp>
      <p:sp>
        <p:nvSpPr>
          <p:cNvPr id="21507" name="Zástupný symbol pro obrázek 8"/>
          <p:cNvSpPr>
            <a:spLocks noGrp="1"/>
          </p:cNvSpPr>
          <p:nvPr>
            <p:ph type="pic" idx="1"/>
          </p:nvPr>
        </p:nvSpPr>
        <p:spPr/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31913" y="155575"/>
            <a:ext cx="4968875" cy="501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Boleslavovy děti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>
                <a:solidFill>
                  <a:srgbClr val="C00000"/>
                </a:solidFill>
              </a:rPr>
              <a:t>d</a:t>
            </a:r>
            <a:r>
              <a:rPr lang="cs-CZ" b="1" dirty="0" smtClean="0">
                <a:solidFill>
                  <a:srgbClr val="C00000"/>
                </a:solidFill>
              </a:rPr>
              <a:t>cera </a:t>
            </a:r>
            <a:r>
              <a:rPr lang="cs-CZ" b="1" dirty="0" err="1" smtClean="0">
                <a:solidFill>
                  <a:srgbClr val="C00000"/>
                </a:solidFill>
              </a:rPr>
              <a:t>Dobrava</a:t>
            </a:r>
            <a:r>
              <a:rPr lang="cs-CZ" b="1" dirty="0" smtClean="0">
                <a:solidFill>
                  <a:srgbClr val="C00000"/>
                </a:solidFill>
              </a:rPr>
              <a:t> (Doubravka)</a:t>
            </a:r>
          </a:p>
          <a:p>
            <a:pPr marL="11430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-</a:t>
            </a:r>
            <a:r>
              <a:rPr lang="cs-CZ" dirty="0" smtClean="0"/>
              <a:t> provdána za polského panovníka </a:t>
            </a:r>
            <a:r>
              <a:rPr lang="cs-CZ" dirty="0" err="1" smtClean="0"/>
              <a:t>Měška</a:t>
            </a:r>
            <a:r>
              <a:rPr lang="cs-CZ" dirty="0" smtClean="0"/>
              <a:t> I. z rodu </a:t>
            </a:r>
            <a:r>
              <a:rPr lang="cs-CZ" dirty="0" err="1" smtClean="0"/>
              <a:t>Piastovců</a:t>
            </a:r>
            <a:endParaRPr lang="cs-CZ" dirty="0" smtClean="0"/>
          </a:p>
          <a:p>
            <a:pPr marL="11430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>
                <a:solidFill>
                  <a:srgbClr val="C00000"/>
                </a:solidFill>
              </a:rPr>
              <a:t>d</a:t>
            </a:r>
            <a:r>
              <a:rPr lang="cs-CZ" b="1" dirty="0" smtClean="0">
                <a:solidFill>
                  <a:srgbClr val="C00000"/>
                </a:solidFill>
              </a:rPr>
              <a:t>cera v Mlada </a:t>
            </a:r>
          </a:p>
          <a:p>
            <a:pPr marL="11430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-</a:t>
            </a:r>
            <a:r>
              <a:rPr lang="cs-CZ" dirty="0" smtClean="0"/>
              <a:t> stala se abatyší prvního kláštera v Čechách (ženská větev benediktinského řádu – o kostela  sv. Jiří na Pražském hradě)</a:t>
            </a:r>
          </a:p>
          <a:p>
            <a:pPr marL="11430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C00000"/>
                </a:solidFill>
              </a:rPr>
              <a:t>BOLESLAV II. POBOŽNÝ (972 – 999)  </a:t>
            </a:r>
          </a:p>
          <a:p>
            <a:pPr marL="11430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- další panovník českého státu, pokračoval v politice svého otce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církevní politika 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000" b="1" dirty="0">
                <a:solidFill>
                  <a:srgbClr val="C00000"/>
                </a:solidFill>
              </a:rPr>
              <a:t>r</a:t>
            </a:r>
            <a:r>
              <a:rPr lang="cs-CZ" sz="4000" b="1" dirty="0" smtClean="0">
                <a:solidFill>
                  <a:srgbClr val="C00000"/>
                </a:solidFill>
              </a:rPr>
              <a:t>. 973 zřízeno pražské biskupství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Mlada, zdatná diplomatka, jedná s papežem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Čechy tak získaly  vlastní církevní správu (diecézi, v čele biskup), už nebyly závislé na biskupství v Řezně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p</a:t>
            </a:r>
            <a:r>
              <a:rPr lang="cs-CZ" dirty="0" smtClean="0"/>
              <a:t>rvním biskupem Sas Dětmar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d</a:t>
            </a:r>
            <a:r>
              <a:rPr lang="cs-CZ" dirty="0" smtClean="0"/>
              <a:t>ruhým biskupem Vojtěch z rodu Slavníkovců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11430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5495925"/>
            <a:ext cx="7772400" cy="593725"/>
          </a:xfrm>
        </p:spPr>
        <p:txBody>
          <a:bodyPr/>
          <a:lstStyle/>
          <a:p>
            <a:pPr algn="l" fontAlgn="auto">
              <a:spcAft>
                <a:spcPts val="0"/>
              </a:spcAft>
              <a:defRPr/>
            </a:pPr>
            <a:r>
              <a:rPr lang="cs-CZ" sz="3600" dirty="0">
                <a:solidFill>
                  <a:srgbClr val="C00000"/>
                </a:solidFill>
              </a:rPr>
              <a:t>r. 993 založen první mužský klášter</a:t>
            </a:r>
            <a:endParaRPr lang="cs-CZ" sz="3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304800" y="6096000"/>
            <a:ext cx="7772400" cy="609600"/>
          </a:xfrm>
        </p:spPr>
        <p:txBody>
          <a:bodyPr/>
          <a:lstStyle/>
          <a:p>
            <a:r>
              <a:rPr lang="cs-CZ" smtClean="0"/>
              <a:t>řád benediktinů – nositelé vzdělání a kultury </a:t>
            </a:r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sz="quarter" idx="13"/>
          </p:nvPr>
        </p:nvGraphicFramePr>
        <p:xfrm>
          <a:off x="250825" y="260350"/>
          <a:ext cx="7772400" cy="262572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97877"/>
                <a:gridCol w="597877"/>
                <a:gridCol w="597877"/>
                <a:gridCol w="597877"/>
                <a:gridCol w="597877"/>
                <a:gridCol w="597877"/>
                <a:gridCol w="597877"/>
                <a:gridCol w="597877"/>
                <a:gridCol w="597877"/>
                <a:gridCol w="597877"/>
                <a:gridCol w="597877"/>
                <a:gridCol w="597877"/>
                <a:gridCol w="597877"/>
              </a:tblGrid>
              <a:tr h="13115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472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47813" y="3068638"/>
            <a:ext cx="4572000" cy="203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1.	Sídlo Slavníkovců</a:t>
            </a:r>
          </a:p>
          <a:p>
            <a:r>
              <a:rPr lang="cs-CZ">
                <a:latin typeface="Calibri" pitchFamily="34" charset="0"/>
              </a:rPr>
              <a:t>2.	První historicky doložený vládce</a:t>
            </a:r>
          </a:p>
          <a:p>
            <a:r>
              <a:rPr lang="cs-CZ">
                <a:latin typeface="Calibri" pitchFamily="34" charset="0"/>
              </a:rPr>
              <a:t>3.	Oblast správy biskupa</a:t>
            </a:r>
          </a:p>
          <a:p>
            <a:r>
              <a:rPr lang="cs-CZ">
                <a:latin typeface="Calibri" pitchFamily="34" charset="0"/>
              </a:rPr>
              <a:t>4.	Dcera Boleslava I.</a:t>
            </a:r>
          </a:p>
          <a:p>
            <a:r>
              <a:rPr lang="cs-CZ">
                <a:latin typeface="Calibri" pitchFamily="34" charset="0"/>
              </a:rPr>
              <a:t>5.	První ražené mince na našem území</a:t>
            </a:r>
          </a:p>
          <a:p>
            <a:r>
              <a:rPr lang="cs-CZ">
                <a:latin typeface="Calibri" pitchFamily="34" charset="0"/>
              </a:rPr>
              <a:t>6.	Kostel s kruhovým půdorysem</a:t>
            </a:r>
          </a:p>
          <a:p>
            <a:r>
              <a:rPr lang="cs-CZ">
                <a:latin typeface="Calibri" pitchFamily="34" charset="0"/>
              </a:rPr>
              <a:t>7.	Konkurenti Přemyslovců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5495925"/>
            <a:ext cx="7772400" cy="593725"/>
          </a:xfrm>
        </p:spPr>
        <p:txBody>
          <a:bodyPr/>
          <a:lstStyle/>
          <a:p>
            <a:pPr algn="l" fontAlgn="auto">
              <a:spcAft>
                <a:spcPts val="0"/>
              </a:spcAft>
              <a:defRPr/>
            </a:pPr>
            <a:r>
              <a:rPr lang="cs-CZ" sz="3600" dirty="0">
                <a:solidFill>
                  <a:srgbClr val="C00000"/>
                </a:solidFill>
              </a:rPr>
              <a:t>r. 993 založen první mužský klášter</a:t>
            </a:r>
            <a:endParaRPr lang="cs-CZ" sz="3600" dirty="0"/>
          </a:p>
        </p:txBody>
      </p:sp>
      <p:sp>
        <p:nvSpPr>
          <p:cNvPr id="25602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304800" y="6096000"/>
            <a:ext cx="7772400" cy="609600"/>
          </a:xfrm>
        </p:spPr>
        <p:txBody>
          <a:bodyPr/>
          <a:lstStyle/>
          <a:p>
            <a:r>
              <a:rPr lang="cs-CZ" smtClean="0"/>
              <a:t>řád benediktinů – nositelé vzdělání a kultury </a:t>
            </a:r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sz="quarter" idx="13"/>
          </p:nvPr>
        </p:nvGraphicFramePr>
        <p:xfrm>
          <a:off x="250825" y="260350"/>
          <a:ext cx="7772400" cy="262572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97877"/>
                <a:gridCol w="597877"/>
                <a:gridCol w="597877"/>
                <a:gridCol w="597877"/>
                <a:gridCol w="597877"/>
                <a:gridCol w="597877"/>
                <a:gridCol w="597877"/>
                <a:gridCol w="597877"/>
                <a:gridCol w="597877"/>
                <a:gridCol w="597877"/>
                <a:gridCol w="597877"/>
                <a:gridCol w="597877"/>
                <a:gridCol w="597877"/>
              </a:tblGrid>
              <a:tr h="13115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B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Ř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E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É</a:t>
                      </a:r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4728"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V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N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O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V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25736" name="Obdélník 11"/>
          <p:cNvSpPr>
            <a:spLocks noChangeArrowheads="1"/>
          </p:cNvSpPr>
          <p:nvPr/>
        </p:nvSpPr>
        <p:spPr bwMode="auto">
          <a:xfrm>
            <a:off x="1547813" y="3068638"/>
            <a:ext cx="4572000" cy="203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1.	Sídlo Slavníkovců</a:t>
            </a:r>
          </a:p>
          <a:p>
            <a:r>
              <a:rPr lang="cs-CZ">
                <a:latin typeface="Calibri" pitchFamily="34" charset="0"/>
              </a:rPr>
              <a:t>2.	První historicky doložený vládce</a:t>
            </a:r>
          </a:p>
          <a:p>
            <a:r>
              <a:rPr lang="cs-CZ">
                <a:latin typeface="Calibri" pitchFamily="34" charset="0"/>
              </a:rPr>
              <a:t>3.	Oblast správy biskupa</a:t>
            </a:r>
          </a:p>
          <a:p>
            <a:r>
              <a:rPr lang="cs-CZ">
                <a:latin typeface="Calibri" pitchFamily="34" charset="0"/>
              </a:rPr>
              <a:t>4.	Dcera Boleslava I.</a:t>
            </a:r>
          </a:p>
          <a:p>
            <a:r>
              <a:rPr lang="cs-CZ">
                <a:latin typeface="Calibri" pitchFamily="34" charset="0"/>
              </a:rPr>
              <a:t>5.	První ražené mince na našem území</a:t>
            </a:r>
          </a:p>
          <a:p>
            <a:r>
              <a:rPr lang="cs-CZ">
                <a:latin typeface="Calibri" pitchFamily="34" charset="0"/>
              </a:rPr>
              <a:t>6.	Kostel s kruhovým půdorysem</a:t>
            </a:r>
          </a:p>
          <a:p>
            <a:r>
              <a:rPr lang="cs-CZ">
                <a:latin typeface="Calibri" pitchFamily="34" charset="0"/>
              </a:rPr>
              <a:t>7.	Konkurenti Přemyslovců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SLAVNÍKOVCI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smtClean="0"/>
              <a:t>mocný rod z východních Čech, konkurence Přemyslovců</a:t>
            </a:r>
          </a:p>
          <a:p>
            <a:r>
              <a:rPr lang="cs-CZ" sz="2800" smtClean="0"/>
              <a:t>sídlili na Libici (u Poděbrad)</a:t>
            </a:r>
          </a:p>
          <a:p>
            <a:r>
              <a:rPr lang="cs-CZ" sz="2800" b="1" smtClean="0">
                <a:solidFill>
                  <a:srgbClr val="C00000"/>
                </a:solidFill>
              </a:rPr>
              <a:t>28. září 995 přepadla přemyslovská družina Libici, povraždili všechny přítomné Slavníkovce         	zánik panství Slavníkovců</a:t>
            </a:r>
          </a:p>
          <a:p>
            <a:r>
              <a:rPr lang="cs-CZ" sz="2800" smtClean="0"/>
              <a:t>zachránili se bratři Vojtěch, Soběslav a Radim</a:t>
            </a:r>
          </a:p>
          <a:p>
            <a:r>
              <a:rPr lang="cs-CZ" sz="2800" smtClean="0"/>
              <a:t>odchází do Hnězdna</a:t>
            </a:r>
          </a:p>
        </p:txBody>
      </p:sp>
      <p:sp>
        <p:nvSpPr>
          <p:cNvPr id="5" name="Šipka doprava 4"/>
          <p:cNvSpPr/>
          <p:nvPr/>
        </p:nvSpPr>
        <p:spPr>
          <a:xfrm>
            <a:off x="1042988" y="4076700"/>
            <a:ext cx="330200" cy="2428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vatý Vojtěch 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557338"/>
            <a:ext cx="4619625" cy="4568825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pocházel </a:t>
            </a:r>
            <a:r>
              <a:rPr lang="cs-CZ" dirty="0"/>
              <a:t>z rodu Slavníkovců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byl </a:t>
            </a:r>
            <a:r>
              <a:rPr lang="cs-CZ" dirty="0"/>
              <a:t>velmi vzdělaný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r. </a:t>
            </a:r>
            <a:r>
              <a:rPr lang="cs-CZ" dirty="0"/>
              <a:t>982 zvolen druhým pražským biskupem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v</a:t>
            </a:r>
            <a:r>
              <a:rPr lang="cs-CZ" dirty="0" smtClean="0"/>
              <a:t>ýznamná </a:t>
            </a:r>
            <a:r>
              <a:rPr lang="cs-CZ" dirty="0"/>
              <a:t>evropská postava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podporoval </a:t>
            </a:r>
            <a:r>
              <a:rPr lang="cs-CZ" dirty="0"/>
              <a:t>vzdělanost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r. </a:t>
            </a:r>
            <a:r>
              <a:rPr lang="cs-CZ" dirty="0"/>
              <a:t>995 odchází do Polska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r. </a:t>
            </a:r>
            <a:r>
              <a:rPr lang="cs-CZ" dirty="0"/>
              <a:t>997 </a:t>
            </a:r>
            <a:r>
              <a:rPr lang="cs-CZ"/>
              <a:t>zabit </a:t>
            </a:r>
            <a:r>
              <a:rPr lang="cs-CZ" smtClean="0"/>
              <a:t>během </a:t>
            </a:r>
            <a:r>
              <a:rPr lang="cs-CZ" dirty="0"/>
              <a:t>misie u pohanských Prusů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prohlášen </a:t>
            </a:r>
            <a:r>
              <a:rPr lang="cs-CZ" dirty="0"/>
              <a:t>za svatého a jeho tělo  vykoupeno od Prusů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pohřben </a:t>
            </a:r>
            <a:r>
              <a:rPr lang="cs-CZ" dirty="0"/>
              <a:t>v Hnězdně, které se stalo arcibiskupstvím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 </a:t>
            </a:r>
            <a:r>
              <a:rPr lang="cs-CZ" dirty="0"/>
              <a:t>11.století pozůstatky ukradnuty a převezeny do Prahy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219700" y="4221163"/>
            <a:ext cx="2641600" cy="330200"/>
          </a:xfrm>
        </p:spPr>
        <p:txBody>
          <a:bodyPr/>
          <a:lstStyle/>
          <a:p>
            <a:r>
              <a:rPr lang="cs-CZ" smtClean="0"/>
              <a:t>Svatý Vojtěch a Radim</a:t>
            </a: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4"/>
          </p:nvPr>
        </p:nvPicPr>
        <p:blipFill>
          <a:blip r:embed="rId3"/>
          <a:srcRect/>
          <a:stretch>
            <a:fillRect/>
          </a:stretch>
        </p:blipFill>
        <p:spPr>
          <a:xfrm>
            <a:off x="5219700" y="260350"/>
            <a:ext cx="2635250" cy="392112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11430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1. BOLESLAV I. UKRUTNÝ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dirty="0" smtClean="0"/>
              <a:t>sjednotil téměř celé Čechy, vybíral daně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dirty="0"/>
              <a:t>r</a:t>
            </a:r>
            <a:r>
              <a:rPr lang="cs-CZ" dirty="0" smtClean="0"/>
              <a:t>azil první mince – stříbrné denáry</a:t>
            </a:r>
          </a:p>
          <a:p>
            <a:pPr marL="11430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2. BOLESLAV II. POBOŽNÝ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dirty="0" smtClean="0"/>
              <a:t>r. 973 zřízeno v Praze biskupství, česká církev přestala být závislá na německém biskupovi</a:t>
            </a:r>
          </a:p>
          <a:p>
            <a:pPr marL="11430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3. ROD SLAVNÍKOVCŮ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dirty="0" smtClean="0"/>
              <a:t>sídlo Libice ve východních Čechách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dirty="0"/>
              <a:t>d</a:t>
            </a:r>
            <a:r>
              <a:rPr lang="cs-CZ" dirty="0" smtClean="0"/>
              <a:t>ruhý pražský biskup VOJTĚCH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dirty="0"/>
              <a:t>r</a:t>
            </a:r>
            <a:r>
              <a:rPr lang="cs-CZ" dirty="0" smtClean="0"/>
              <a:t>. 995 nechal Boleslav vyvraždit Slavníkovce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dirty="0">
                <a:solidFill>
                  <a:srgbClr val="FF0000"/>
                </a:solidFill>
              </a:rPr>
              <a:t>r</a:t>
            </a:r>
            <a:r>
              <a:rPr lang="cs-CZ" dirty="0" smtClean="0">
                <a:solidFill>
                  <a:srgbClr val="FF0000"/>
                </a:solidFill>
              </a:rPr>
              <a:t>od Přemyslovců sjednotil násilně český stát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323850" y="5564188"/>
            <a:ext cx="474663" cy="36036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2969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z="1800" smtClean="0">
                <a:solidFill>
                  <a:srgbClr val="FF0000"/>
                </a:solidFill>
              </a:rPr>
              <a:t>Ilustrace :</a:t>
            </a:r>
          </a:p>
          <a:p>
            <a:r>
              <a:rPr lang="cs-CZ" sz="1800" smtClean="0"/>
              <a:t>Volné dílo, </a:t>
            </a:r>
            <a:r>
              <a:rPr lang="cs-CZ" sz="1800" i="1" smtClean="0"/>
              <a:t>Http://cs.wikipedia.org</a:t>
            </a:r>
            <a:r>
              <a:rPr lang="cs-CZ" sz="1800" smtClean="0"/>
              <a:t> [online]. </a:t>
            </a:r>
            <a:r>
              <a:rPr lang="pl-PL" sz="1800" smtClean="0"/>
              <a:t>1. 9. 2008, 18:35</a:t>
            </a:r>
            <a:r>
              <a:rPr lang="cs-CZ" sz="1800" smtClean="0"/>
              <a:t> [</a:t>
            </a:r>
            <a:r>
              <a:rPr lang="pl-PL" sz="1800" smtClean="0"/>
              <a:t> </a:t>
            </a:r>
            <a:r>
              <a:rPr lang="cs-CZ" sz="1800" smtClean="0"/>
              <a:t>cit. 2011-11- O7] File:  Boleslav1 denar.jpg. Dostupné z WWW: &lt;http://cs.wikipedia.org/wiki/Soubor:Boleslav1_denar.jpg&gt;</a:t>
            </a:r>
          </a:p>
          <a:p>
            <a:r>
              <a:rPr lang="cs-CZ" sz="1800" smtClean="0"/>
              <a:t>Zp. </a:t>
            </a:r>
            <a:r>
              <a:rPr lang="cs-CZ" sz="1800" i="1" smtClean="0"/>
              <a:t>Http://cs.wikipedia.org</a:t>
            </a:r>
            <a:r>
              <a:rPr lang="cs-CZ" sz="1800" smtClean="0"/>
              <a:t> [online]. </a:t>
            </a:r>
            <a:r>
              <a:rPr lang="pl-PL" sz="1800" smtClean="0"/>
              <a:t>22. 4. 2006, 14:02</a:t>
            </a:r>
            <a:r>
              <a:rPr lang="cs-CZ" sz="1800" smtClean="0"/>
              <a:t> [</a:t>
            </a:r>
            <a:r>
              <a:rPr lang="pl-PL" sz="1800" smtClean="0"/>
              <a:t>	</a:t>
            </a:r>
            <a:r>
              <a:rPr lang="cs-CZ" sz="1800" smtClean="0"/>
              <a:t> cit. 2011-11- O7] File:Socha Svateho Vojtecha a Radima.jpg. Dostupné z WWW: &lt;http://cs.wikipedia.org/wiki/Soubor:Socha_Svateho_Vojtecha_a_Radima.jpg&gt;</a:t>
            </a:r>
            <a:endParaRPr lang="cs-CZ" sz="180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366</TotalTime>
  <Words>689</Words>
  <Application>Microsoft Office PowerPoint</Application>
  <PresentationFormat>Předvádění na obrazovce (4:3)</PresentationFormat>
  <Paragraphs>162</Paragraphs>
  <Slides>15</Slides>
  <Notes>15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20" baseType="lpstr">
      <vt:lpstr>Calibri</vt:lpstr>
      <vt:lpstr>Arial</vt:lpstr>
      <vt:lpstr>Cambria</vt:lpstr>
      <vt:lpstr>Algerian</vt:lpstr>
      <vt:lpstr>Sousedství</vt:lpstr>
      <vt:lpstr>Snímek 1</vt:lpstr>
      <vt:lpstr>anotace</vt:lpstr>
      <vt:lpstr>VLÁDA PŘEMYSLOVCŮ</vt:lpstr>
      <vt:lpstr>NÁSTUP BOLESLAVA </vt:lpstr>
      <vt:lpstr>NÁSTUP BOLESLAVA </vt:lpstr>
      <vt:lpstr>BOLESLAV I. UKRUTNÝ</vt:lpstr>
      <vt:lpstr>Stříbrný denár</vt:lpstr>
      <vt:lpstr>Boleslavovy děti</vt:lpstr>
      <vt:lpstr>církevní politika </vt:lpstr>
      <vt:lpstr>r. 993 založen první mužský klášter</vt:lpstr>
      <vt:lpstr>r. 993 založen první mužský klášter</vt:lpstr>
      <vt:lpstr>SLAVNÍKOVCI</vt:lpstr>
      <vt:lpstr>svatý Vojtěch </vt:lpstr>
      <vt:lpstr>Shrnutí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Zouhar</cp:lastModifiedBy>
  <cp:revision>74</cp:revision>
  <dcterms:created xsi:type="dcterms:W3CDTF">2011-11-07T14:53:34Z</dcterms:created>
  <dcterms:modified xsi:type="dcterms:W3CDTF">2011-11-09T08:58:31Z</dcterms:modified>
</cp:coreProperties>
</file>