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3" r:id="rId3"/>
    <p:sldId id="274" r:id="rId4"/>
    <p:sldId id="258" r:id="rId5"/>
    <p:sldId id="259" r:id="rId6"/>
    <p:sldId id="270" r:id="rId7"/>
    <p:sldId id="294" r:id="rId8"/>
    <p:sldId id="297" r:id="rId9"/>
    <p:sldId id="275" r:id="rId10"/>
    <p:sldId id="298" r:id="rId11"/>
    <p:sldId id="279" r:id="rId12"/>
    <p:sldId id="300" r:id="rId13"/>
    <p:sldId id="302" r:id="rId14"/>
    <p:sldId id="303" r:id="rId15"/>
    <p:sldId id="304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6D1D4-C34C-4C6E-B680-58649667C75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218F9-EC2C-4E87-85F8-7D8A73062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zena-in.cz/images/clankygalerie/foto_nahled_27524.jpg" TargetMode="External"/><Relationship Id="rId13" Type="http://schemas.openxmlformats.org/officeDocument/2006/relationships/hyperlink" Target="http://www.vzdelavani-zdravotniku.cz/sites/default/files/2012/demo-ekurzy/edukace-pacienta-s-nefrologickym-onemocnenim/files/24971e3f597388806190e2a634d287b6.jpg" TargetMode="External"/><Relationship Id="rId3" Type="http://schemas.openxmlformats.org/officeDocument/2006/relationships/hyperlink" Target="http://www.vedanasbavi.cz/obrazky/1352889364.jpg" TargetMode="External"/><Relationship Id="rId7" Type="http://schemas.openxmlformats.org/officeDocument/2006/relationships/hyperlink" Target="http://img.blesk.cz/img/1/gallery/177724_ledviny-mocovy-mechyr-moc.jpg" TargetMode="External"/><Relationship Id="rId12" Type="http://schemas.openxmlformats.org/officeDocument/2006/relationships/hyperlink" Target="http://files.hubnuti-zdravi-vyziva.webnode.cz/200000016-6c3c36d363/ledviny%20a%20voda_1.jpg" TargetMode="External"/><Relationship Id="rId2" Type="http://schemas.openxmlformats.org/officeDocument/2006/relationships/hyperlink" Target="http://www.elege.estranky.cz/img/mid/6/otaznik.jpg%20(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dnes.cz/10/093/cl6/PET36221f_ledviny.jpg" TargetMode="External"/><Relationship Id="rId11" Type="http://schemas.openxmlformats.org/officeDocument/2006/relationships/hyperlink" Target="http://www.nemjil.cz/data/structure/284-437/transplantace-ledvin-437.jpg" TargetMode="External"/><Relationship Id="rId5" Type="http://schemas.openxmlformats.org/officeDocument/2006/relationships/hyperlink" Target="http://www.beltina.cz/choroby_img/ledviny.gif" TargetMode="External"/><Relationship Id="rId15" Type="http://schemas.openxmlformats.org/officeDocument/2006/relationships/hyperlink" Target="http://www.dama.cz/2012/10/ledviny-480.jpg" TargetMode="External"/><Relationship Id="rId10" Type="http://schemas.openxmlformats.org/officeDocument/2006/relationships/hyperlink" Target="http://www.sdruzeni-alzbeta.cz/sites/default/files/ledviny.jpg" TargetMode="External"/><Relationship Id="rId4" Type="http://schemas.openxmlformats.org/officeDocument/2006/relationships/hyperlink" Target="http://static.medixa.prod.fishcms.cz/media/image/2-kuze.jpg" TargetMode="External"/><Relationship Id="rId9" Type="http://schemas.openxmlformats.org/officeDocument/2006/relationships/hyperlink" Target="http://wiki.rvp.cz/@api/deki/files/17829/=ledviny.jpg" TargetMode="External"/><Relationship Id="rId14" Type="http://schemas.openxmlformats.org/officeDocument/2006/relationships/hyperlink" Target="http://www.mojelekarna.cz/samolecba/img_produkty/stredni/leros-natur-ledviny-mocove-cesty-12735824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4800" b="1" dirty="0" smtClean="0">
                <a:solidFill>
                  <a:srgbClr val="FF0000"/>
                </a:solidFill>
              </a:rPr>
              <a:t>VYLUČOVACÍ SOUSTAVA</a:t>
            </a:r>
          </a:p>
          <a:p>
            <a:pPr marL="514350" indent="-514350"/>
            <a:endParaRPr lang="cs-CZ" sz="4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9161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2/35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3009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18.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30.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Vylučovací soustava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vylučování, močový měchýř močová trubice, ledviny, moč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VY_52_INOVACE_2/35_Lidský organismus; vylučovací soustava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  <a:p>
            <a:r>
              <a:rPr lang="cs-CZ" sz="2800" dirty="0" smtClean="0"/>
              <a:t>Následující výukový materiál je zaměřen na vylučování látek z těla.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</a:t>
            </a:r>
            <a:r>
              <a:rPr lang="cs-CZ" b="1" dirty="0" smtClean="0">
                <a:solidFill>
                  <a:srgbClr val="FF0000"/>
                </a:solidFill>
              </a:rPr>
              <a:t>stejnou</a:t>
            </a:r>
            <a:r>
              <a:rPr lang="cs-CZ" dirty="0" smtClean="0">
                <a:solidFill>
                  <a:srgbClr val="006600"/>
                </a:solidFill>
              </a:rPr>
              <a:t>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Na začátek se zamysli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Jak</a:t>
            </a:r>
            <a:r>
              <a:rPr lang="cs-CZ" b="1" dirty="0" smtClean="0">
                <a:solidFill>
                  <a:srgbClr val="002060"/>
                </a:solidFill>
              </a:rPr>
              <a:t> se z těla vylučuje oxid uhličitý? 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Co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se vylučuje z kůže, když je teplo? 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14338" name="Picture 2" descr="http://www.elege.estranky.cz/img/mid/6/otazni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005064"/>
            <a:ext cx="2808312" cy="26129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03848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Vylučování látek z těla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VYLUČOVÁNÍ</a:t>
            </a:r>
            <a:r>
              <a:rPr lang="cs-CZ" b="1" dirty="0" smtClean="0"/>
              <a:t> nežádoucích látek z těla zajišťuje</a:t>
            </a:r>
          </a:p>
          <a:p>
            <a:pPr>
              <a:buNone/>
            </a:pPr>
            <a:r>
              <a:rPr lang="cs-CZ" b="1" dirty="0" smtClean="0"/>
              <a:t>několik orgánů: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- PLÍCE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oxid uhličitý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</a:t>
            </a:r>
            <a:r>
              <a:rPr lang="cs-CZ" dirty="0" smtClean="0">
                <a:solidFill>
                  <a:schemeClr val="tx1"/>
                </a:solidFill>
              </a:rPr>
              <a:t>- KŮŽE                  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pot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</a:t>
            </a:r>
            <a:r>
              <a:rPr lang="cs-CZ" dirty="0" smtClean="0">
                <a:solidFill>
                  <a:schemeClr val="tx1"/>
                </a:solidFill>
              </a:rPr>
              <a:t>- LEDVINY     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moč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195736" y="3501008"/>
            <a:ext cx="172819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195736" y="4077072"/>
            <a:ext cx="172819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699792" y="4725144"/>
            <a:ext cx="172819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 descr="http://www.vedanasbavi.cz/obrazky/13528893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780928"/>
            <a:ext cx="1728192" cy="185163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84368" y="4293096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2294" name="Picture 6" descr="http://static.medixa.prod.fishcms.cz/media/image/2-kuz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5085184"/>
            <a:ext cx="3319197" cy="15567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100392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2296" name="Picture 8" descr="http://www.beltina.cz/choroby_img/ledviny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04664"/>
            <a:ext cx="1285875" cy="1714500"/>
          </a:xfrm>
          <a:prstGeom prst="rect">
            <a:avLst/>
          </a:prstGeom>
          <a:noFill/>
        </p:spPr>
      </p:pic>
      <p:pic>
        <p:nvPicPr>
          <p:cNvPr id="12298" name="Picture 10" descr="http://i.idnes.cz/10/093/cl6/PET36221f_ledvin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5013176"/>
            <a:ext cx="2520280" cy="169218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51520" y="6206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6381328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Prohlédni si obrázky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10242" name="Picture 2" descr="http://img.blesk.cz/img/1/gallery/177724_ledviny-mocovy-mechyr-mo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60"/>
            <a:ext cx="3362325" cy="42862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3528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4" name="Picture 4" descr="http://zena-in.cz/images/clankygalerie/foto_nahled_2752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268760"/>
            <a:ext cx="3528392" cy="53984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164288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1" name="Picture 8" descr="http://www.beltina.cz/choroby_img/ledviny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188640"/>
            <a:ext cx="1285875" cy="17145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812360" y="4046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1700808"/>
            <a:ext cx="360040" cy="507831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VYLUČOVACÍ SOUSTAVA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		</a:t>
            </a:r>
            <a:r>
              <a:rPr lang="cs-CZ" b="1" u="sng" dirty="0" smtClean="0">
                <a:solidFill>
                  <a:srgbClr val="C00000"/>
                </a:solidFill>
              </a:rPr>
              <a:t>Zapiš si: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Vylučovací soustavu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smtClean="0">
                <a:solidFill>
                  <a:schemeClr val="tx1"/>
                </a:solidFill>
              </a:rPr>
              <a:t>tvoří -  </a:t>
            </a:r>
            <a:r>
              <a:rPr lang="cs-CZ" b="1" dirty="0" smtClean="0">
                <a:solidFill>
                  <a:srgbClr val="7030A0"/>
                </a:solidFill>
              </a:rPr>
              <a:t>2 LEDVINY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    -  2 MOČOVODY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    - 1 MOČOVÝ MĚCHÝŘ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    - 1 MOČOVÁ TRUBICE</a:t>
            </a: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 lvl="1"/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pic>
        <p:nvPicPr>
          <p:cNvPr id="4" name="Picture 2" descr="http://wiki.rvp.cz/@api/deki/files/17829/=ledvi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88640"/>
            <a:ext cx="3924040" cy="280414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532440" y="25649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		</a:t>
            </a:r>
            <a:endParaRPr lang="cs-CZ" b="1" u="sng" dirty="0">
              <a:solidFill>
                <a:srgbClr val="C00000"/>
              </a:solidFill>
            </a:endParaRPr>
          </a:p>
        </p:txBody>
      </p:sp>
      <p:pic>
        <p:nvPicPr>
          <p:cNvPr id="9" name="Picture 4" descr="http://zena-in.cz/images/clankygalerie/foto_nahled_275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48680"/>
            <a:ext cx="3960440" cy="605947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1560" y="2492896"/>
            <a:ext cx="1026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LEDVINA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517232"/>
            <a:ext cx="1951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MOČOVÝ MĚCHÝŘ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2564904"/>
            <a:ext cx="1246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MOČOVOD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1" y="508518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MOČOVÁ TRUBICE</a:t>
            </a:r>
            <a:endParaRPr lang="cs-CZ" b="1" dirty="0"/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1691680" y="1916832"/>
            <a:ext cx="1944216" cy="792088"/>
          </a:xfrm>
          <a:prstGeom prst="straightConnector1">
            <a:avLst/>
          </a:prstGeom>
          <a:ln w="476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2" idx="3"/>
          </p:cNvCxnSpPr>
          <p:nvPr/>
        </p:nvCxnSpPr>
        <p:spPr>
          <a:xfrm flipV="1">
            <a:off x="2203273" y="4293096"/>
            <a:ext cx="2296719" cy="1408802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5076056" y="2708920"/>
            <a:ext cx="1872208" cy="72008"/>
          </a:xfrm>
          <a:prstGeom prst="straightConnector1">
            <a:avLst/>
          </a:prstGeom>
          <a:ln w="4762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4499992" y="4797152"/>
            <a:ext cx="2160240" cy="432048"/>
          </a:xfrm>
          <a:prstGeom prst="straightConnector1">
            <a:avLst/>
          </a:prstGeom>
          <a:ln w="476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LEDVINY </a:t>
            </a:r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Mají </a:t>
            </a:r>
            <a:r>
              <a:rPr lang="cs-CZ" b="1" dirty="0" smtClean="0">
                <a:solidFill>
                  <a:srgbClr val="FF0000"/>
                </a:solidFill>
              </a:rPr>
              <a:t>hnědočervenou</a:t>
            </a:r>
            <a:r>
              <a:rPr lang="cs-CZ" b="1" dirty="0" smtClean="0">
                <a:solidFill>
                  <a:schemeClr val="tx1"/>
                </a:solidFill>
              </a:rPr>
              <a:t> barvu.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Vytváří se v nich </a:t>
            </a:r>
            <a:r>
              <a:rPr lang="cs-CZ" b="1" dirty="0" smtClean="0">
                <a:solidFill>
                  <a:srgbClr val="FF0000"/>
                </a:solidFill>
              </a:rPr>
              <a:t>MOČ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Moč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vzniká z přebytečné vody a z nežádoucích látek z krve.</a:t>
            </a:r>
          </a:p>
          <a:p>
            <a:endParaRPr lang="cs-CZ" b="1" dirty="0" smtClean="0"/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340768"/>
            <a:ext cx="3923928" cy="5337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172400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Moč </a:t>
            </a:r>
            <a:r>
              <a:rPr lang="cs-CZ" b="1" dirty="0" smtClean="0">
                <a:solidFill>
                  <a:schemeClr val="tx1"/>
                </a:solidFill>
              </a:rPr>
              <a:t>z ledvin teče </a:t>
            </a:r>
            <a:r>
              <a:rPr lang="cs-CZ" b="1" dirty="0" smtClean="0">
                <a:solidFill>
                  <a:srgbClr val="FF0000"/>
                </a:solidFill>
              </a:rPr>
              <a:t>do močového měchýře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 močovém měchýři se moč </a:t>
            </a:r>
            <a:r>
              <a:rPr lang="cs-CZ" b="1" u="sng" dirty="0" smtClean="0">
                <a:solidFill>
                  <a:srgbClr val="C00000"/>
                </a:solidFill>
              </a:rPr>
              <a:t>shromažďuje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Do močového měchýře se vejde 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	asi </a:t>
            </a:r>
            <a:r>
              <a:rPr lang="cs-CZ" b="1" dirty="0" smtClean="0">
                <a:solidFill>
                  <a:srgbClr val="002060"/>
                </a:solidFill>
              </a:rPr>
              <a:t>600 – 12OO ml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Denně vymočíme 1,5 – 2 litry.</a:t>
            </a:r>
          </a:p>
          <a:p>
            <a:endParaRPr lang="cs-CZ" b="1" dirty="0" smtClean="0"/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pic>
        <p:nvPicPr>
          <p:cNvPr id="4098" name="Picture 2" descr="http://files.hubnuti-zdravi-vyziva.webnode.cz/200000016-6c3c36d363/ledviny%20a%20vod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4955" y="4261724"/>
            <a:ext cx="2919533" cy="23356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88424" y="6309320"/>
            <a:ext cx="63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Transplantace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ledviny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… je, když někomu daruju ledvinu ……</a:t>
            </a:r>
            <a:endParaRPr lang="cs-CZ" dirty="0" smtClean="0"/>
          </a:p>
        </p:txBody>
      </p:sp>
      <p:pic>
        <p:nvPicPr>
          <p:cNvPr id="2050" name="Picture 2" descr="http://www.nemjil.cz/data/structure/284-437/transplantace-ledvin-4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708920"/>
            <a:ext cx="3384376" cy="399343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868144" y="6309320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3794" name="Picture 2" descr="http://www.vzdelavani-zdravotniku.cz/sites/default/files/2012/demo-ekurzy/edukace-pacienta-s-nefrologickym-onemocnenim/files/24971e3f597388806190e2a634d287b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6345932" cy="634593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08304" y="620688"/>
            <a:ext cx="706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76470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TRANSPLANTACE LEDVIN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Něco navíc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34818" name="Picture 2" descr="http://www.mojelekarna.cz/samolecba/img_produkty/stredni/leros-natur-ledviny-mocove-cesty-12735824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2808312" cy="3727848"/>
          </a:xfrm>
          <a:prstGeom prst="rect">
            <a:avLst/>
          </a:prstGeom>
          <a:noFill/>
        </p:spPr>
      </p:pic>
      <p:pic>
        <p:nvPicPr>
          <p:cNvPr id="34820" name="Picture 4" descr="http://www.dama.cz//2012/10/ledviny-48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772816"/>
            <a:ext cx="4572000" cy="30480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03848" y="5157192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4437112"/>
            <a:ext cx="490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5301208"/>
            <a:ext cx="50405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PITNÝ REŽIM </a:t>
            </a:r>
            <a:r>
              <a:rPr lang="cs-CZ" sz="2400" b="1" dirty="0" smtClean="0"/>
              <a:t>A NEMOCI VYLUČOVACÍ SOUSTAVY</a:t>
            </a:r>
            <a:endParaRPr lang="cs-CZ" sz="2400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elege.estranky.cz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img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mid</a:t>
            </a:r>
            <a:r>
              <a:rPr lang="cs-CZ" sz="1600" dirty="0" smtClean="0">
                <a:hlinkClick r:id="rId2"/>
              </a:rPr>
              <a:t>/6/</a:t>
            </a:r>
            <a:r>
              <a:rPr lang="cs-CZ" sz="1600" dirty="0" err="1" smtClean="0">
                <a:hlinkClick r:id="rId2"/>
              </a:rPr>
              <a:t>otaznik.jpg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vedanasbavi.cz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obrazky</a:t>
            </a:r>
            <a:r>
              <a:rPr lang="cs-CZ" sz="1600" dirty="0" smtClean="0">
                <a:hlinkClick r:id="rId3"/>
              </a:rPr>
              <a:t>/1352889364.jpg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http://static.</a:t>
            </a:r>
            <a:r>
              <a:rPr lang="cs-CZ" sz="1600" dirty="0" err="1" smtClean="0">
                <a:hlinkClick r:id="rId4"/>
              </a:rPr>
              <a:t>medixa.prod.fishcms.cz</a:t>
            </a:r>
            <a:r>
              <a:rPr lang="cs-CZ" sz="1600" dirty="0" smtClean="0">
                <a:hlinkClick r:id="rId4"/>
              </a:rPr>
              <a:t>/media/image/2-</a:t>
            </a:r>
            <a:r>
              <a:rPr lang="cs-CZ" sz="1600" dirty="0" err="1" smtClean="0">
                <a:hlinkClick r:id="rId4"/>
              </a:rPr>
              <a:t>kuze.jpg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beltina.cz</a:t>
            </a:r>
            <a:r>
              <a:rPr lang="cs-CZ" sz="1600" dirty="0" smtClean="0">
                <a:hlinkClick r:id="rId5"/>
              </a:rPr>
              <a:t>/choroby_</a:t>
            </a:r>
            <a:r>
              <a:rPr lang="cs-CZ" sz="1600" dirty="0" err="1" smtClean="0">
                <a:hlinkClick r:id="rId5"/>
              </a:rPr>
              <a:t>img</a:t>
            </a:r>
            <a:r>
              <a:rPr lang="cs-CZ" sz="1600" dirty="0" smtClean="0">
                <a:hlinkClick r:id="rId5"/>
              </a:rPr>
              <a:t>/ledviny.</a:t>
            </a:r>
            <a:r>
              <a:rPr lang="cs-CZ" sz="1600" dirty="0" err="1" smtClean="0">
                <a:hlinkClick r:id="rId5"/>
              </a:rPr>
              <a:t>gif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http://i.</a:t>
            </a:r>
            <a:r>
              <a:rPr lang="cs-CZ" sz="1600" dirty="0" err="1" smtClean="0">
                <a:hlinkClick r:id="rId6"/>
              </a:rPr>
              <a:t>idnes.cz</a:t>
            </a:r>
            <a:r>
              <a:rPr lang="cs-CZ" sz="1600" dirty="0" smtClean="0">
                <a:hlinkClick r:id="rId6"/>
              </a:rPr>
              <a:t>/10/093/cl6/PET36221f_ledviny.</a:t>
            </a:r>
            <a:r>
              <a:rPr lang="cs-CZ" sz="1600" dirty="0" err="1" smtClean="0">
                <a:hlinkClick r:id="rId6"/>
              </a:rPr>
              <a:t>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http://img.blesk.cz/img/1/gallery/177724_ledviny-mocovy-mechyr-moc.jpg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http://zena-in.</a:t>
            </a:r>
            <a:r>
              <a:rPr lang="cs-CZ" sz="1600" dirty="0" err="1" smtClean="0">
                <a:hlinkClick r:id="rId8"/>
              </a:rPr>
              <a:t>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images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clankygalerie</a:t>
            </a:r>
            <a:r>
              <a:rPr lang="cs-CZ" sz="1600" dirty="0" smtClean="0">
                <a:hlinkClick r:id="rId8"/>
              </a:rPr>
              <a:t>/foto_</a:t>
            </a:r>
            <a:r>
              <a:rPr lang="cs-CZ" sz="1600" dirty="0" err="1" smtClean="0">
                <a:hlinkClick r:id="rId8"/>
              </a:rPr>
              <a:t>nahled</a:t>
            </a:r>
            <a:r>
              <a:rPr lang="cs-CZ" sz="1600" dirty="0" smtClean="0">
                <a:hlinkClick r:id="rId8"/>
              </a:rPr>
              <a:t>_27524.jpg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http://wiki.rvp.cz/@api/deki/files/17829/=ledviny.jpg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sdruzeni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alzbeta.cz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sites</a:t>
            </a:r>
            <a:r>
              <a:rPr lang="cs-CZ" sz="1600" dirty="0" smtClean="0">
                <a:hlinkClick r:id="rId10"/>
              </a:rPr>
              <a:t>/default/</a:t>
            </a:r>
            <a:r>
              <a:rPr lang="cs-CZ" sz="1600" dirty="0" err="1" smtClean="0">
                <a:hlinkClick r:id="rId10"/>
              </a:rPr>
              <a:t>files</a:t>
            </a:r>
            <a:r>
              <a:rPr lang="cs-CZ" sz="1600" dirty="0" smtClean="0">
                <a:hlinkClick r:id="rId10"/>
              </a:rPr>
              <a:t>/ledviny.</a:t>
            </a:r>
            <a:r>
              <a:rPr lang="cs-CZ" sz="1600" dirty="0" err="1" smtClean="0">
                <a:hlinkClick r:id="rId10"/>
              </a:rPr>
              <a:t>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nemjil.cz</a:t>
            </a:r>
            <a:r>
              <a:rPr lang="cs-CZ" sz="1600" dirty="0" smtClean="0">
                <a:hlinkClick r:id="rId11"/>
              </a:rPr>
              <a:t>/data/</a:t>
            </a:r>
            <a:r>
              <a:rPr lang="cs-CZ" sz="1600" dirty="0" err="1" smtClean="0">
                <a:hlinkClick r:id="rId11"/>
              </a:rPr>
              <a:t>structure</a:t>
            </a:r>
            <a:r>
              <a:rPr lang="cs-CZ" sz="1600" dirty="0" smtClean="0">
                <a:hlinkClick r:id="rId11"/>
              </a:rPr>
              <a:t>/284-437/transplantace-ledvin-437.jpg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http://files.hubnuti-zdravi-vyziva.webnode.cz/200000016-6c3c36d363/ledviny%20a%20voda_1.jpg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13"/>
              </a:rPr>
              <a:t>http://www.</a:t>
            </a:r>
            <a:r>
              <a:rPr lang="cs-CZ" sz="1600" dirty="0" err="1" smtClean="0">
                <a:hlinkClick r:id="rId13"/>
              </a:rPr>
              <a:t>vzdelavani</a:t>
            </a:r>
            <a:r>
              <a:rPr lang="cs-CZ" sz="1600" dirty="0" smtClean="0">
                <a:hlinkClick r:id="rId13"/>
              </a:rPr>
              <a:t>-</a:t>
            </a:r>
            <a:r>
              <a:rPr lang="cs-CZ" sz="1600" dirty="0" err="1" smtClean="0">
                <a:hlinkClick r:id="rId13"/>
              </a:rPr>
              <a:t>zdravotniku.cz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err="1" smtClean="0">
                <a:hlinkClick r:id="rId13"/>
              </a:rPr>
              <a:t>sites</a:t>
            </a:r>
            <a:r>
              <a:rPr lang="cs-CZ" sz="1600" dirty="0" smtClean="0">
                <a:hlinkClick r:id="rId13"/>
              </a:rPr>
              <a:t>/default/</a:t>
            </a:r>
            <a:r>
              <a:rPr lang="cs-CZ" sz="1600" dirty="0" err="1" smtClean="0">
                <a:hlinkClick r:id="rId13"/>
              </a:rPr>
              <a:t>files</a:t>
            </a:r>
            <a:r>
              <a:rPr lang="cs-CZ" sz="1600" dirty="0" smtClean="0">
                <a:hlinkClick r:id="rId13"/>
              </a:rPr>
              <a:t>/2012/demo-</a:t>
            </a:r>
            <a:r>
              <a:rPr lang="cs-CZ" sz="1600" dirty="0" err="1" smtClean="0">
                <a:hlinkClick r:id="rId13"/>
              </a:rPr>
              <a:t>ekurzy</a:t>
            </a:r>
            <a:r>
              <a:rPr lang="cs-CZ" sz="1600" dirty="0" smtClean="0">
                <a:hlinkClick r:id="rId13"/>
              </a:rPr>
              <a:t>/edukace-pacienta-s-</a:t>
            </a:r>
            <a:r>
              <a:rPr lang="cs-CZ" sz="1600" dirty="0" err="1" smtClean="0">
                <a:hlinkClick r:id="rId13"/>
              </a:rPr>
              <a:t>nefrologickym</a:t>
            </a:r>
            <a:r>
              <a:rPr lang="cs-CZ" sz="1600" dirty="0" smtClean="0">
                <a:hlinkClick r:id="rId13"/>
              </a:rPr>
              <a:t>-</a:t>
            </a:r>
            <a:r>
              <a:rPr lang="cs-CZ" sz="1600" dirty="0" err="1" smtClean="0">
                <a:hlinkClick r:id="rId13"/>
              </a:rPr>
              <a:t>onemocnenim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err="1" smtClean="0">
                <a:hlinkClick r:id="rId13"/>
              </a:rPr>
              <a:t>files</a:t>
            </a:r>
            <a:r>
              <a:rPr lang="cs-CZ" sz="1600" dirty="0" smtClean="0">
                <a:hlinkClick r:id="rId13"/>
              </a:rPr>
              <a:t>/24971e3f597388806190e2a634d287b6.jpg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14"/>
              </a:rPr>
              <a:t>http://www.</a:t>
            </a:r>
            <a:r>
              <a:rPr lang="cs-CZ" sz="1600" dirty="0" err="1" smtClean="0">
                <a:hlinkClick r:id="rId14"/>
              </a:rPr>
              <a:t>mojelekarna.cz</a:t>
            </a:r>
            <a:r>
              <a:rPr lang="cs-CZ" sz="1600" dirty="0" smtClean="0">
                <a:hlinkClick r:id="rId14"/>
              </a:rPr>
              <a:t>/</a:t>
            </a:r>
            <a:r>
              <a:rPr lang="cs-CZ" sz="1600" dirty="0" err="1" smtClean="0">
                <a:hlinkClick r:id="rId14"/>
              </a:rPr>
              <a:t>samolecba</a:t>
            </a:r>
            <a:r>
              <a:rPr lang="cs-CZ" sz="1600" dirty="0" smtClean="0">
                <a:hlinkClick r:id="rId14"/>
              </a:rPr>
              <a:t>/</a:t>
            </a:r>
            <a:r>
              <a:rPr lang="cs-CZ" sz="1600" dirty="0" err="1" smtClean="0">
                <a:hlinkClick r:id="rId14"/>
              </a:rPr>
              <a:t>img</a:t>
            </a:r>
            <a:r>
              <a:rPr lang="cs-CZ" sz="1600" dirty="0" smtClean="0">
                <a:hlinkClick r:id="rId14"/>
              </a:rPr>
              <a:t>_produkty/</a:t>
            </a:r>
            <a:r>
              <a:rPr lang="cs-CZ" sz="1600" dirty="0" err="1" smtClean="0">
                <a:hlinkClick r:id="rId14"/>
              </a:rPr>
              <a:t>stredni</a:t>
            </a:r>
            <a:r>
              <a:rPr lang="cs-CZ" sz="1600" dirty="0" smtClean="0">
                <a:hlinkClick r:id="rId14"/>
              </a:rPr>
              <a:t>/</a:t>
            </a:r>
            <a:r>
              <a:rPr lang="cs-CZ" sz="1600" dirty="0" err="1" smtClean="0">
                <a:hlinkClick r:id="rId14"/>
              </a:rPr>
              <a:t>leros</a:t>
            </a:r>
            <a:r>
              <a:rPr lang="cs-CZ" sz="1600" dirty="0" smtClean="0">
                <a:hlinkClick r:id="rId14"/>
              </a:rPr>
              <a:t>-</a:t>
            </a:r>
            <a:r>
              <a:rPr lang="cs-CZ" sz="1600" dirty="0" err="1" smtClean="0">
                <a:hlinkClick r:id="rId14"/>
              </a:rPr>
              <a:t>natur</a:t>
            </a:r>
            <a:r>
              <a:rPr lang="cs-CZ" sz="1600" dirty="0" smtClean="0">
                <a:hlinkClick r:id="rId14"/>
              </a:rPr>
              <a:t>-ledviny-</a:t>
            </a:r>
            <a:r>
              <a:rPr lang="cs-CZ" sz="1600" dirty="0" err="1" smtClean="0">
                <a:hlinkClick r:id="rId14"/>
              </a:rPr>
              <a:t>mocove</a:t>
            </a:r>
            <a:r>
              <a:rPr lang="cs-CZ" sz="1600" dirty="0" smtClean="0">
                <a:hlinkClick r:id="rId14"/>
              </a:rPr>
              <a:t>-cesty-1273582402.jpg</a:t>
            </a:r>
            <a:r>
              <a:rPr lang="cs-CZ" sz="1600" dirty="0" smtClean="0"/>
              <a:t> (30. 1. 2012)</a:t>
            </a:r>
          </a:p>
          <a:p>
            <a:r>
              <a:rPr lang="cs-CZ" sz="1600" dirty="0" smtClean="0"/>
              <a:t>14) </a:t>
            </a:r>
            <a:r>
              <a:rPr lang="cs-CZ" sz="1600" dirty="0" smtClean="0">
                <a:hlinkClick r:id="rId15"/>
              </a:rPr>
              <a:t>http://www.</a:t>
            </a:r>
            <a:r>
              <a:rPr lang="cs-CZ" sz="1600" dirty="0" err="1" smtClean="0">
                <a:hlinkClick r:id="rId15"/>
              </a:rPr>
              <a:t>dama.cz</a:t>
            </a:r>
            <a:r>
              <a:rPr lang="cs-CZ" sz="1600" dirty="0" smtClean="0">
                <a:hlinkClick r:id="rId15"/>
              </a:rPr>
              <a:t>//2012/10/ledviny-480.jpg</a:t>
            </a:r>
            <a:r>
              <a:rPr lang="cs-CZ" sz="1600" dirty="0" smtClean="0"/>
              <a:t> (30. 1. 2012)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524</Words>
  <Application>Microsoft Office PowerPoint</Application>
  <PresentationFormat>Předvádění na obrazovce (4:3)</PresentationFormat>
  <Paragraphs>137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Na začátek se zamysli </vt:lpstr>
      <vt:lpstr>Vylučování látek z těla </vt:lpstr>
      <vt:lpstr>Prohlédni si obrázky</vt:lpstr>
      <vt:lpstr>  Zapiš si:</vt:lpstr>
      <vt:lpstr>  </vt:lpstr>
      <vt:lpstr>DO SEŠITU:</vt:lpstr>
      <vt:lpstr>DO SEŠITU:</vt:lpstr>
      <vt:lpstr>Transplantace ledviny</vt:lpstr>
      <vt:lpstr>Snímek 14</vt:lpstr>
      <vt:lpstr>Něco navíc  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85</cp:revision>
  <dcterms:created xsi:type="dcterms:W3CDTF">2012-12-29T09:34:39Z</dcterms:created>
  <dcterms:modified xsi:type="dcterms:W3CDTF">2013-04-07T11:50:00Z</dcterms:modified>
</cp:coreProperties>
</file>