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6" r:id="rId2"/>
    <p:sldId id="273" r:id="rId3"/>
    <p:sldId id="274" r:id="rId4"/>
    <p:sldId id="258" r:id="rId5"/>
    <p:sldId id="259" r:id="rId6"/>
    <p:sldId id="270" r:id="rId7"/>
    <p:sldId id="275" r:id="rId8"/>
    <p:sldId id="276" r:id="rId9"/>
    <p:sldId id="277" r:id="rId10"/>
    <p:sldId id="279" r:id="rId11"/>
    <p:sldId id="280" r:id="rId12"/>
    <p:sldId id="283" r:id="rId13"/>
    <p:sldId id="281" r:id="rId14"/>
    <p:sldId id="285" r:id="rId15"/>
    <p:sldId id="282" r:id="rId16"/>
    <p:sldId id="286" r:id="rId17"/>
    <p:sldId id="287" r:id="rId18"/>
    <p:sldId id="288" r:id="rId19"/>
    <p:sldId id="289" r:id="rId20"/>
    <p:sldId id="290" r:id="rId21"/>
    <p:sldId id="291" r:id="rId22"/>
    <p:sldId id="292" r:id="rId23"/>
    <p:sldId id="293" r:id="rId24"/>
    <p:sldId id="260" r:id="rId25"/>
    <p:sldId id="284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66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66D1D4-C34C-4C6E-B680-58649667C759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F218F9-EC2C-4E87-85F8-7D8A730629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F218F9-EC2C-4E87-85F8-7D8A7306299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ileplus.cz/novinky/i-mleko-ma-svuj-den" TargetMode="External"/><Relationship Id="rId13" Type="http://schemas.openxmlformats.org/officeDocument/2006/relationships/hyperlink" Target="http://www.vitalia.cz/clanky/napisy-na-potravinach-cukry-a-sacharidy-nejsou-totez/" TargetMode="External"/><Relationship Id="rId3" Type="http://schemas.openxmlformats.org/officeDocument/2006/relationships/hyperlink" Target="http://www.fotoaparat.cz/image/24632" TargetMode="External"/><Relationship Id="rId7" Type="http://schemas.openxmlformats.org/officeDocument/2006/relationships/hyperlink" Target="http://www.viviente.cz/vejce/" TargetMode="External"/><Relationship Id="rId12" Type="http://schemas.openxmlformats.org/officeDocument/2006/relationships/hyperlink" Target="http://pampeliskoveudoli.blogspot.cz/2011/11/bilkoviny.html" TargetMode="External"/><Relationship Id="rId2" Type="http://schemas.openxmlformats.org/officeDocument/2006/relationships/hyperlink" Target="http://blog.srt.sk/2010/08/bojujeme-s-nadvahou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kuchyne.dumazahrada.cz/clanky/vareni-a-stolovani/jake-maso-je-nejlepsi-na-gril-poradime-a-pridame-recept-20445.aspx" TargetMode="External"/><Relationship Id="rId11" Type="http://schemas.openxmlformats.org/officeDocument/2006/relationships/hyperlink" Target="http://zdrave-stravovanie.webnode.sk/nezdrave-stravovanie-a-nasledne-zdravotne-rizika/" TargetMode="External"/><Relationship Id="rId5" Type="http://schemas.openxmlformats.org/officeDocument/2006/relationships/hyperlink" Target="http://vyuka.zsjarose.cz/index.php?action=lesson_detail&amp;id=436" TargetMode="External"/><Relationship Id="rId10" Type="http://schemas.openxmlformats.org/officeDocument/2006/relationships/hyperlink" Target="http://www.zdravinasbavi.estranky.cz/fotoalbum/zdravi/zdrava-strava.html" TargetMode="External"/><Relationship Id="rId4" Type="http://schemas.openxmlformats.org/officeDocument/2006/relationships/hyperlink" Target="http://www.bydleni.cz/clanek/Brambory-jsou-dulezitou-slozkou-potravy" TargetMode="External"/><Relationship Id="rId9" Type="http://schemas.openxmlformats.org/officeDocument/2006/relationships/hyperlink" Target="http://www.agroweb.cz/zpravodajstvi/Klaus-vyzval-k-nakupu-ceskych-potravin__s43x61245.html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chemie.euweb.cz/smesi/smesi1.html" TargetMode="External"/><Relationship Id="rId2" Type="http://schemas.openxmlformats.org/officeDocument/2006/relationships/hyperlink" Target="http://www.ssss.cz/files/kpucebnice/p/pv/1/tuky2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nalyzatela.blogspot.cz/2012/04/voda-v-tele.html" TargetMode="External"/><Relationship Id="rId5" Type="http://schemas.openxmlformats.org/officeDocument/2006/relationships/hyperlink" Target="http://www.okozdravi.estranky.cz/clanky/clanky/voda-v-lidskem-organismu.-co-pit.html" TargetMode="External"/><Relationship Id="rId4" Type="http://schemas.openxmlformats.org/officeDocument/2006/relationships/hyperlink" Target="http://zelenepotraviny1.webnode.cz/news/co-je-to-ph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>LIDSKÝ ORGANISMUS</a:t>
            </a: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r>
              <a:rPr lang="cs-CZ" sz="4800" b="1" dirty="0" smtClean="0">
                <a:solidFill>
                  <a:srgbClr val="FF0000"/>
                </a:solidFill>
              </a:rPr>
              <a:t>Význam potravy, vody a vzduchu</a:t>
            </a:r>
          </a:p>
          <a:p>
            <a:pPr marL="514350" indent="-514350"/>
            <a:endParaRPr lang="cs-CZ" sz="4800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54759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2/28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868940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</a:t>
            </a:r>
            <a:r>
              <a:rPr lang="cs-CZ" sz="1400" dirty="0" smtClean="0">
                <a:latin typeface="Arial - 18"/>
              </a:rPr>
              <a:t>: 25. 2. 2013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5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26. 1. 2013 </a:t>
            </a:r>
            <a:endParaRPr lang="cs-CZ" sz="1400" dirty="0">
              <a:latin typeface="Arial - 18"/>
            </a:endParaRPr>
          </a:p>
        </p:txBody>
      </p:sp>
      <p:pic>
        <p:nvPicPr>
          <p:cNvPr id="9" name="Obrázek 8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71650" y="2479670"/>
            <a:ext cx="5737860" cy="954517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Lidský organismus</a:t>
            </a:r>
          </a:p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 - 51"/>
              </a:rPr>
              <a:t>Význam potravy, vody a vzduchu</a:t>
            </a:r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Mgr. Martina Kosová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5.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Přírodověda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organismus, lidské tělo, potrava, cukry, tuky, bílkoviny, vitamíny, voda, vzduch, energie  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VY_52_INOVACE_2/28_Lidský organismus; význam potravy, vody a vzduchu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Výukový materiál je určen žákům 5. třídy základní školy k předmětu Přírodověda.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a poznat jednotlivé části  a funkce lidského těla, jak vypadají jednotlivé orgány a jak se nazývají.</a:t>
            </a:r>
          </a:p>
          <a:p>
            <a:r>
              <a:rPr lang="cs-CZ" sz="2800" dirty="0" smtClean="0"/>
              <a:t>Následující výukový materiál je zaměřen na význam potravy, vody a vzduchu pro lidský organismus.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LIDSKÝ ORGANISMUS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>
              <a:solidFill>
                <a:srgbClr val="006600"/>
              </a:solidFill>
            </a:endParaRPr>
          </a:p>
          <a:p>
            <a:r>
              <a:rPr lang="cs-CZ" dirty="0" smtClean="0">
                <a:solidFill>
                  <a:srgbClr val="006600"/>
                </a:solidFill>
              </a:rPr>
              <a:t>Ačkoliv je každý člověk jiný, tak všichni lidé mají </a:t>
            </a:r>
            <a:r>
              <a:rPr lang="cs-CZ" dirty="0" smtClean="0">
                <a:solidFill>
                  <a:srgbClr val="FF0000"/>
                </a:solidFill>
              </a:rPr>
              <a:t>stejnou</a:t>
            </a:r>
            <a:r>
              <a:rPr lang="cs-CZ" dirty="0" smtClean="0">
                <a:solidFill>
                  <a:srgbClr val="006600"/>
                </a:solidFill>
              </a:rPr>
              <a:t> </a:t>
            </a:r>
            <a:r>
              <a:rPr lang="cs-CZ" b="1" u="sng" dirty="0" smtClean="0"/>
              <a:t>STAVBU TĚLA</a:t>
            </a:r>
            <a:r>
              <a:rPr lang="cs-CZ" dirty="0" smtClean="0">
                <a:solidFill>
                  <a:srgbClr val="006600"/>
                </a:solidFill>
              </a:rPr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Řekni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endParaRPr lang="cs-CZ" b="1" dirty="0" smtClean="0"/>
          </a:p>
          <a:p>
            <a:r>
              <a:rPr lang="cs-CZ" b="1" dirty="0" smtClean="0">
                <a:solidFill>
                  <a:srgbClr val="002060"/>
                </a:solidFill>
              </a:rPr>
              <a:t>Co všechno potřebuje člověk pro život?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Jaké podmínky?</a:t>
            </a:r>
            <a:endParaRPr lang="cs-CZ" b="1" dirty="0" smtClean="0">
              <a:solidFill>
                <a:srgbClr val="002060"/>
              </a:solidFill>
            </a:endParaRP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Jaké palivo? </a:t>
            </a:r>
          </a:p>
          <a:p>
            <a:pPr algn="ctr">
              <a:buNone/>
            </a:pPr>
            <a:endParaRPr lang="cs-CZ" b="1" dirty="0" smtClean="0"/>
          </a:p>
          <a:p>
            <a:endParaRPr lang="cs-CZ" dirty="0"/>
          </a:p>
        </p:txBody>
      </p:sp>
      <p:pic>
        <p:nvPicPr>
          <p:cNvPr id="13314" name="Picture 2" descr="http://blog.srt.sk/wp-content/uploads/potrav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068960"/>
            <a:ext cx="3312368" cy="331237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308304" y="58772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Zapiš si: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POTRAVA</a:t>
            </a:r>
          </a:p>
          <a:p>
            <a:pPr lvl="1">
              <a:buNone/>
            </a:pPr>
            <a:r>
              <a:rPr lang="cs-CZ" dirty="0" smtClean="0">
                <a:solidFill>
                  <a:srgbClr val="002060"/>
                </a:solidFill>
              </a:rPr>
              <a:t>= jídlo, strava</a:t>
            </a:r>
          </a:p>
          <a:p>
            <a:pPr lvl="1"/>
            <a:r>
              <a:rPr lang="cs-CZ" dirty="0" smtClean="0">
                <a:solidFill>
                  <a:srgbClr val="002060"/>
                </a:solidFill>
              </a:rPr>
              <a:t>Musíme jíst, abychom </a:t>
            </a:r>
            <a:r>
              <a:rPr lang="cs-CZ" b="1" dirty="0" smtClean="0">
                <a:solidFill>
                  <a:srgbClr val="FF0000"/>
                </a:solidFill>
              </a:rPr>
              <a:t>žili</a:t>
            </a:r>
            <a:r>
              <a:rPr lang="cs-CZ" dirty="0" smtClean="0">
                <a:solidFill>
                  <a:srgbClr val="002060"/>
                </a:solidFill>
              </a:rPr>
              <a:t>, abychom </a:t>
            </a:r>
            <a:r>
              <a:rPr lang="cs-CZ" b="1" dirty="0" smtClean="0">
                <a:solidFill>
                  <a:srgbClr val="FF0000"/>
                </a:solidFill>
              </a:rPr>
              <a:t>rostli</a:t>
            </a:r>
            <a:r>
              <a:rPr lang="cs-CZ" dirty="0" smtClean="0">
                <a:solidFill>
                  <a:srgbClr val="002060"/>
                </a:solidFill>
              </a:rPr>
              <a:t>, abychom </a:t>
            </a:r>
            <a:r>
              <a:rPr lang="cs-CZ" b="1" dirty="0" smtClean="0">
                <a:solidFill>
                  <a:srgbClr val="FF0000"/>
                </a:solidFill>
              </a:rPr>
              <a:t>měli sílu a ENERGII </a:t>
            </a:r>
            <a:r>
              <a:rPr lang="cs-CZ" dirty="0" smtClean="0">
                <a:solidFill>
                  <a:srgbClr val="002060"/>
                </a:solidFill>
              </a:rPr>
              <a:t>!!!</a:t>
            </a:r>
          </a:p>
          <a:p>
            <a:pPr lvl="1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1266" name="Picture 2" descr="http://www.fotoaparat.cz/images/0246/024632_bi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933056"/>
            <a:ext cx="4229121" cy="266434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244408" y="61653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764704"/>
            <a:ext cx="4038600" cy="5361459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ROSTLINNÉ SLOŽKY             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8200" y="764704"/>
            <a:ext cx="4038600" cy="5361459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ŽIVOČIŠNÉ SLOŽKY</a:t>
            </a:r>
            <a:endParaRPr lang="cs-CZ" b="1" dirty="0"/>
          </a:p>
        </p:txBody>
      </p:sp>
      <p:pic>
        <p:nvPicPr>
          <p:cNvPr id="10242" name="Picture 2" descr="http://cdn.bydleni.com/rimport/img/0904/brambory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268760"/>
            <a:ext cx="2762672" cy="207200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23528" y="13407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10244" name="Picture 4" descr="http://vyuka.zsjarose.cz/data/swic/lessons/81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2996952"/>
            <a:ext cx="2857500" cy="1905000"/>
          </a:xfrm>
          <a:prstGeom prst="rect">
            <a:avLst/>
          </a:prstGeom>
          <a:noFill/>
        </p:spPr>
      </p:pic>
      <p:pic>
        <p:nvPicPr>
          <p:cNvPr id="10246" name="Picture 6" descr="http://vyuka.zsjarose.cz/data/swic/lessons/81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797152"/>
            <a:ext cx="2857500" cy="190500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4067944" y="45091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528" y="48691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10250" name="Picture 10" descr="http://cms.tvujdum.cz/userdata/images/32616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1268760"/>
            <a:ext cx="3600400" cy="2550283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7668344" y="32129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10252" name="Picture 12" descr="http://www.viviente.cz/images/clanky/vejce-rozbit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3933056"/>
            <a:ext cx="1905000" cy="1905000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4860032" y="40050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10254" name="Picture 14" descr="http://www.bileplus.cz/files/pictures/mleko_nalevane-large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4437112"/>
            <a:ext cx="2095769" cy="2042326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8532440" y="60212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pic>
        <p:nvPicPr>
          <p:cNvPr id="10256" name="Picture 16" descr="http://www.agroweb.cz/files/image/Zpravodajstvi/a01foto2_750x599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43808" y="5157192"/>
            <a:ext cx="2130304" cy="1700808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4644008" y="6525344"/>
            <a:ext cx="445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Potrava musí být pestrá a vyvážená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Měla by obsahovat:</a:t>
            </a:r>
            <a:endParaRPr lang="cs-CZ" b="1" dirty="0" smtClean="0"/>
          </a:p>
          <a:p>
            <a:r>
              <a:rPr lang="cs-CZ" b="1" dirty="0" smtClean="0"/>
              <a:t>základní živiny </a:t>
            </a:r>
            <a:r>
              <a:rPr lang="cs-CZ" b="1" dirty="0" smtClean="0">
                <a:solidFill>
                  <a:srgbClr val="7030A0"/>
                </a:solidFill>
              </a:rPr>
              <a:t>–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7030A0"/>
                </a:solidFill>
              </a:rPr>
              <a:t>cukry (60%) </a:t>
            </a:r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</a:rPr>
              <a:t>                               - tuky (25%) </a:t>
            </a:r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</a:rPr>
              <a:t>                               - bílkoviny (15%)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K tomu ještě: </a:t>
            </a:r>
            <a:r>
              <a:rPr lang="cs-CZ" b="1" dirty="0" smtClean="0">
                <a:solidFill>
                  <a:srgbClr val="002060"/>
                </a:solidFill>
              </a:rPr>
              <a:t>vodu, minerální látky a vitaminy.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24328" y="5877272"/>
            <a:ext cx="373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VYJMENUJ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dirty="0" smtClean="0"/>
              <a:t>5 příkladů potravy,                                            která si myslíš,                                                      že </a:t>
            </a:r>
            <a:r>
              <a:rPr lang="cs-CZ" b="1" dirty="0" smtClean="0"/>
              <a:t>není zdravá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5 příkladů potravy, která si myslíš, že </a:t>
            </a:r>
            <a:r>
              <a:rPr lang="cs-CZ" b="1" dirty="0" smtClean="0"/>
              <a:t>zdravá je</a:t>
            </a:r>
          </a:p>
          <a:p>
            <a:endParaRPr lang="cs-CZ" dirty="0" smtClean="0"/>
          </a:p>
        </p:txBody>
      </p:sp>
      <p:pic>
        <p:nvPicPr>
          <p:cNvPr id="7170" name="Picture 2" descr="http://www.zdravinasbavi.estranky.cz/img/mid/24/zdrava-stra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4077072"/>
            <a:ext cx="3745351" cy="250775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24128" y="587960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pic>
        <p:nvPicPr>
          <p:cNvPr id="7172" name="Picture 4" descr="http://files.zdrave-stravovanie.webnode.sk/200000012-6613d670da/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1268760"/>
            <a:ext cx="4267200" cy="187642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100392" y="170080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KTERÉ POTRAVINY OBSAHUJÍ:</a:t>
            </a:r>
          </a:p>
          <a:p>
            <a:endParaRPr lang="cs-CZ" dirty="0" smtClean="0"/>
          </a:p>
          <a:p>
            <a:r>
              <a:rPr lang="cs-CZ" dirty="0" smtClean="0"/>
              <a:t>Hodně bílkovin? </a:t>
            </a:r>
          </a:p>
          <a:p>
            <a:endParaRPr lang="cs-CZ" dirty="0" smtClean="0"/>
          </a:p>
          <a:p>
            <a:r>
              <a:rPr lang="cs-CZ" dirty="0" smtClean="0"/>
              <a:t>Hodně cukru?</a:t>
            </a:r>
          </a:p>
          <a:p>
            <a:endParaRPr lang="cs-CZ" dirty="0" smtClean="0"/>
          </a:p>
          <a:p>
            <a:r>
              <a:rPr lang="cs-CZ" dirty="0" smtClean="0"/>
              <a:t>Hodně tuku?</a:t>
            </a:r>
          </a:p>
          <a:p>
            <a:endParaRPr lang="cs-CZ" dirty="0" smtClean="0"/>
          </a:p>
          <a:p>
            <a:r>
              <a:rPr lang="cs-CZ" dirty="0" smtClean="0"/>
              <a:t>Hodně vitamínů?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 descr="http://www.moje-fitness.cz/images/7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1124744"/>
            <a:ext cx="2857500" cy="22860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139952" y="1268760"/>
            <a:ext cx="562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pic>
        <p:nvPicPr>
          <p:cNvPr id="6148" name="Picture 4" descr="http://i.iinfo.cz/images/310/cukr-a-sacharidy-rychle-a-pomale-cukry-3-ori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3140967"/>
            <a:ext cx="3089388" cy="245758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388424" y="3212976"/>
            <a:ext cx="634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pic>
        <p:nvPicPr>
          <p:cNvPr id="6150" name="Picture 6" descr="http://www.ssss.cz/files/kpucebnice/images/pv/kopie/tuk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3284984"/>
            <a:ext cx="2808312" cy="198803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508104" y="3501008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Potrava by měla být vyvážená!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2770" name="Picture 2" descr="http://www.dianella.cz/images/graf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340768"/>
            <a:ext cx="9129358" cy="496855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3528" y="587727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PŘEMÝŠLEJ </a:t>
            </a:r>
            <a:r>
              <a:rPr lang="cs-CZ" b="1" dirty="0" smtClean="0">
                <a:solidFill>
                  <a:srgbClr val="C00000"/>
                </a:solidFill>
                <a:sym typeface="Wingdings" pitchFamily="2" charset="2"/>
              </a:rPr>
              <a:t>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do svého těla dostáváš vodu?</a:t>
            </a:r>
          </a:p>
          <a:p>
            <a:endParaRPr lang="cs-CZ" dirty="0" smtClean="0"/>
          </a:p>
          <a:p>
            <a:r>
              <a:rPr lang="cs-CZ" dirty="0" smtClean="0"/>
              <a:t>Z čeho je složen vzduch?</a:t>
            </a:r>
          </a:p>
          <a:p>
            <a:endParaRPr lang="cs-CZ" dirty="0" smtClean="0"/>
          </a:p>
          <a:p>
            <a:r>
              <a:rPr lang="cs-CZ" dirty="0" smtClean="0"/>
              <a:t>Která část vzduchu je potřebná k dýchání?</a:t>
            </a:r>
          </a:p>
          <a:p>
            <a:endParaRPr lang="cs-CZ" dirty="0" smtClean="0"/>
          </a:p>
          <a:p>
            <a:r>
              <a:rPr lang="cs-CZ" dirty="0" smtClean="0"/>
              <a:t>Proč je pobyt v lese zdravý?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</a:rPr>
              <a:t>SLOŽENÍ VZDUCHU</a:t>
            </a:r>
            <a:endParaRPr lang="cs-CZ" b="1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4818" name="Picture 2" descr="http://www.zschemie.euweb.cz/smesi/vzduch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020" y="2132856"/>
            <a:ext cx="9082980" cy="363319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532440" y="537321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Naše tělo přijímá z prostředí: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POTRAVU </a:t>
            </a:r>
          </a:p>
          <a:p>
            <a:pPr algn="ctr"/>
            <a:endParaRPr lang="cs-CZ" b="1" dirty="0" smtClean="0">
              <a:solidFill>
                <a:srgbClr val="0070C0"/>
              </a:solidFill>
            </a:endParaRPr>
          </a:p>
          <a:p>
            <a:pPr algn="ctr"/>
            <a:r>
              <a:rPr lang="cs-CZ" b="1" dirty="0" smtClean="0">
                <a:solidFill>
                  <a:srgbClr val="0070C0"/>
                </a:solidFill>
              </a:rPr>
              <a:t>VODU </a:t>
            </a:r>
          </a:p>
          <a:p>
            <a:pPr algn="ctr"/>
            <a:endParaRPr lang="cs-CZ" b="1" dirty="0" smtClean="0">
              <a:solidFill>
                <a:srgbClr val="0070C0"/>
              </a:solidFill>
            </a:endParaRPr>
          </a:p>
          <a:p>
            <a:pPr algn="ctr"/>
            <a:r>
              <a:rPr lang="cs-CZ" b="1" dirty="0" smtClean="0">
                <a:solidFill>
                  <a:srgbClr val="0070C0"/>
                </a:solidFill>
              </a:rPr>
              <a:t>VZDUCH</a:t>
            </a:r>
          </a:p>
          <a:p>
            <a:endParaRPr lang="cs-CZ" dirty="0" smtClean="0"/>
          </a:p>
          <a:p>
            <a:pPr algn="ctr"/>
            <a:r>
              <a:rPr lang="cs-CZ" b="1" dirty="0" smtClean="0"/>
              <a:t>Tyto složky jsou pro náš život nezbytné!!!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VODA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obsažena ve všech částech našeho těla.</a:t>
            </a:r>
            <a:endParaRPr lang="cs-CZ" dirty="0"/>
          </a:p>
        </p:txBody>
      </p:sp>
      <p:pic>
        <p:nvPicPr>
          <p:cNvPr id="35842" name="Picture 2" descr="http://files.zelenepotraviny1.webnode.cz/200000202-95554964eb/objem%20vod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132856"/>
            <a:ext cx="2683999" cy="450912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436096" y="6165304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pic>
        <p:nvPicPr>
          <p:cNvPr id="35844" name="Picture 4" descr="http://www.coffee-break.cz/img/LS-DobraVod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140968"/>
            <a:ext cx="2514600" cy="218122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555776" y="494116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pic>
        <p:nvPicPr>
          <p:cNvPr id="35846" name="Picture 6" descr="http://2.bp.blogspot.com/-z_ITn1ru3Ao/T3zHoVWgLMI/AAAAAAAABZ8/jBtjwS_RHyM/s1600/vod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2852936"/>
            <a:ext cx="2952328" cy="269646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388424" y="515719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19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VODA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- podílí se na </a:t>
            </a:r>
            <a:r>
              <a:rPr lang="cs-CZ" b="1" u="sng" dirty="0" smtClean="0">
                <a:solidFill>
                  <a:schemeClr val="tx2"/>
                </a:solidFill>
              </a:rPr>
              <a:t>termoregulaci těla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- průběh chemických procesů, důležité rozpouštědlo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- </a:t>
            </a:r>
            <a:r>
              <a:rPr lang="cs-CZ" b="1" u="sng" dirty="0" smtClean="0">
                <a:solidFill>
                  <a:schemeClr val="tx2"/>
                </a:solidFill>
              </a:rPr>
              <a:t>transport látek v těle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- </a:t>
            </a:r>
            <a:r>
              <a:rPr lang="cs-CZ" b="1" u="sng" dirty="0" smtClean="0">
                <a:solidFill>
                  <a:schemeClr val="tx2"/>
                </a:solidFill>
              </a:rPr>
              <a:t>ztráta asi 25% vody v těle vede ke smrti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BÍLKOVINY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živočišné bílkoviny</a:t>
            </a:r>
            <a:r>
              <a:rPr lang="cs-CZ" dirty="0" smtClean="0"/>
              <a:t>: v mase, vejcích, mléčných výrobcích</a:t>
            </a:r>
          </a:p>
          <a:p>
            <a:endParaRPr lang="cs-CZ" dirty="0" smtClean="0"/>
          </a:p>
          <a:p>
            <a:r>
              <a:rPr lang="cs-CZ" b="1" dirty="0" smtClean="0"/>
              <a:t>rostlinné bílkoviny</a:t>
            </a:r>
            <a:r>
              <a:rPr lang="cs-CZ" dirty="0" smtClean="0"/>
              <a:t>: v luštěninách – sója, čočka, hrách, fazole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CUKRY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sz="5900" dirty="0" smtClean="0"/>
              <a:t>= hlavní zdroj energie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škrob</a:t>
            </a:r>
            <a:r>
              <a:rPr lang="cs-CZ" dirty="0" smtClean="0"/>
              <a:t>: složitý cukr, v těle je štěpen, obsažen v mouce, bramborách, rýži</a:t>
            </a:r>
          </a:p>
          <a:p>
            <a:pPr>
              <a:buNone/>
            </a:pPr>
            <a:r>
              <a:rPr lang="cs-CZ" dirty="0" smtClean="0"/>
              <a:t> </a:t>
            </a:r>
            <a:br>
              <a:rPr lang="cs-CZ" dirty="0" smtClean="0"/>
            </a:br>
            <a:r>
              <a:rPr lang="cs-CZ" b="1" dirty="0" smtClean="0"/>
              <a:t>laktóza</a:t>
            </a:r>
            <a:r>
              <a:rPr lang="cs-CZ" dirty="0" smtClean="0"/>
              <a:t>: tzv. mléčný cukr – v mléčných výrobcích, mléce</a:t>
            </a:r>
          </a:p>
          <a:p>
            <a:pPr>
              <a:buNone/>
            </a:pPr>
            <a:r>
              <a:rPr lang="cs-CZ" dirty="0" smtClean="0"/>
              <a:t> </a:t>
            </a:r>
            <a:br>
              <a:rPr lang="cs-CZ" dirty="0" smtClean="0"/>
            </a:br>
            <a:r>
              <a:rPr lang="cs-CZ" b="1" dirty="0" smtClean="0"/>
              <a:t>sacharóza</a:t>
            </a:r>
            <a:r>
              <a:rPr lang="cs-CZ" dirty="0" smtClean="0"/>
              <a:t>: řepný cukr, sladidlo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fruktóza</a:t>
            </a:r>
            <a:r>
              <a:rPr lang="cs-CZ" dirty="0" smtClean="0"/>
              <a:t>: ovocný cukr – v ovoci, medu, melounech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glukóza</a:t>
            </a:r>
            <a:r>
              <a:rPr lang="cs-CZ" dirty="0" smtClean="0"/>
              <a:t>: jednoduchý cukr, vzniká štěpením složitých cukrů (např. škrobu), obsažen v krevní plazmě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glykogen</a:t>
            </a:r>
            <a:r>
              <a:rPr lang="cs-CZ" dirty="0" smtClean="0"/>
              <a:t>: přebytečná glukóza je uložena ve formě zásobní látky glykogenu v játrech, v případě poklesu hladiny cukru v krvi se změní zpět na glukózu (umělá výživa = glukóza v „</a:t>
            </a:r>
            <a:r>
              <a:rPr lang="cs-CZ" dirty="0" err="1" smtClean="0"/>
              <a:t>kapačkách</a:t>
            </a:r>
            <a:r>
              <a:rPr lang="cs-CZ" dirty="0" smtClean="0"/>
              <a:t>“)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celulóza</a:t>
            </a:r>
            <a:r>
              <a:rPr lang="cs-CZ" dirty="0" smtClean="0"/>
              <a:t>: rostlinný původ, součást nestravitelných vláknin (zelenina, obiloviny, ovoce, luštěniny – správná činnost střev)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TUKY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- </a:t>
            </a:r>
            <a:r>
              <a:rPr lang="cs-CZ" b="1" u="sng" dirty="0" smtClean="0"/>
              <a:t>nejvydatnější zdroj energie</a:t>
            </a:r>
          </a:p>
          <a:p>
            <a:pPr>
              <a:buFontTx/>
              <a:buChar char="-"/>
            </a:pPr>
            <a:r>
              <a:rPr lang="cs-CZ" dirty="0" smtClean="0"/>
              <a:t>zásoby v tukových tkáních, tělesná izolace</a:t>
            </a:r>
          </a:p>
          <a:p>
            <a:pPr>
              <a:buFontTx/>
              <a:buChar char="-"/>
            </a:pPr>
            <a:r>
              <a:rPr lang="cs-CZ" dirty="0" smtClean="0"/>
              <a:t>důležité pro příjem vitamínů v tucích –                 	                                                         A, D, E, K, </a:t>
            </a:r>
          </a:p>
          <a:p>
            <a:pPr>
              <a:buFontTx/>
              <a:buChar char="-"/>
            </a:pPr>
            <a:r>
              <a:rPr lang="cs-CZ" b="1" dirty="0" smtClean="0"/>
              <a:t>živočišné tuky</a:t>
            </a:r>
            <a:r>
              <a:rPr lang="cs-CZ" dirty="0" smtClean="0"/>
              <a:t>: obsaženy v másle, sádle</a:t>
            </a:r>
          </a:p>
          <a:p>
            <a:pPr>
              <a:buFontTx/>
              <a:buChar char="-"/>
            </a:pPr>
            <a:r>
              <a:rPr lang="cs-CZ" b="1" dirty="0" smtClean="0"/>
              <a:t>rostlinné tuky</a:t>
            </a:r>
            <a:r>
              <a:rPr lang="cs-CZ" dirty="0" smtClean="0"/>
              <a:t>: tj. rostlinné oleje (slunečnicový, olivový)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VITAMÍNY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- nezbytné pro zdravý vývoj organismu</a:t>
            </a:r>
          </a:p>
          <a:p>
            <a:pPr>
              <a:buNone/>
            </a:pPr>
            <a:r>
              <a:rPr lang="cs-CZ" dirty="0" smtClean="0"/>
              <a:t>- musíme je přijímat v potravě (tělo si je nedokáže vyrobit)</a:t>
            </a:r>
          </a:p>
          <a:p>
            <a:pPr>
              <a:buNone/>
            </a:pPr>
            <a:r>
              <a:rPr lang="cs-CZ" dirty="0" smtClean="0"/>
              <a:t>- účastní se chemických reakcí v těle</a:t>
            </a:r>
          </a:p>
          <a:p>
            <a:pPr>
              <a:buNone/>
            </a:pPr>
            <a:r>
              <a:rPr lang="cs-CZ" dirty="0" smtClean="0"/>
              <a:t>- zvýšená spotřeba vitamínů: nemoc, růst</a:t>
            </a:r>
          </a:p>
          <a:p>
            <a:pPr>
              <a:buNone/>
            </a:pPr>
            <a:r>
              <a:rPr lang="cs-CZ" b="1" dirty="0" smtClean="0"/>
              <a:t>Hypervitaminóza</a:t>
            </a:r>
            <a:r>
              <a:rPr lang="cs-CZ" dirty="0" smtClean="0"/>
              <a:t> = otrava vitamíny, předávkování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827584" y="476674"/>
          <a:ext cx="7848872" cy="5993682"/>
        </p:xfrm>
        <a:graphic>
          <a:graphicData uri="http://schemas.openxmlformats.org/drawingml/2006/table">
            <a:tbl>
              <a:tblPr/>
              <a:tblGrid>
                <a:gridCol w="1142795"/>
                <a:gridCol w="2235359"/>
                <a:gridCol w="2235359"/>
                <a:gridCol w="2235359"/>
              </a:tblGrid>
              <a:tr h="29968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Vitamin</a:t>
                      </a:r>
                      <a:endParaRPr lang="cs-CZ" sz="11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Význam pro tělo</a:t>
                      </a:r>
                      <a:endParaRPr lang="cs-CZ" sz="11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Projev nedostatku</a:t>
                      </a:r>
                      <a:endParaRPr lang="cs-CZ" sz="11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Zdroj vitaminu</a:t>
                      </a:r>
                      <a:endParaRPr lang="cs-CZ" sz="11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9905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správná funkce sítnice a sliznic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šeroslepost, snížená odolnost organismu, suchá kůže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mrkev, rajčata, špenát, mléko, žloutek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9936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vývoj kostí, růst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měknutí kostí, jejich deformace – křivice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rybí tuk, vejce, máslo, </a:t>
                      </a:r>
                      <a:b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</a:b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 kůži – UV zářením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9936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funkce pohlavních orgánů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porucha tvorby pohlavních hormonů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mléko, vejce, obilné klíčky, zelenina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29968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srážlivost krve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porucha srážlivosti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kapusta, špenát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9936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r>
                        <a:rPr lang="cs-CZ" sz="1200" b="1" baseline="-2500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metabolismus</a:t>
                      </a:r>
                      <a:b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</a:b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(součást enzymů)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únava, úbytek svalové tkáně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kvasnice, luštěniny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9936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r>
                        <a:rPr lang="cs-CZ" sz="1200" b="1" baseline="-2500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metabolismus</a:t>
                      </a:r>
                      <a:b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</a:b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(součást enzymů)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bolavé ústní koutky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kvasnice, obilí, vejce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9936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r>
                        <a:rPr lang="cs-CZ" sz="1200" b="1" baseline="-2500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metabolismus aminokyselin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poruchy krvetvorby, záněty kůže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kvasnice, obilí, luštěniny, maso, mléko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9936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r>
                        <a:rPr lang="cs-CZ" sz="1200" b="1" baseline="-2500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metabolismus, krvetvorba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poruchy krvetvorby, záněty sliznic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maso, vnitřnosti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89905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odolnost proti nachlazení, proti krvácení sliznic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únava, snížení obranyschopnosti, krvácení dásní, nemoc – kurděje</a:t>
                      </a:r>
                      <a:endParaRPr lang="cs-CZ" sz="1100" b="1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zelenina a ovoce (paprika, citrusy, rybíz, brambory)</a:t>
                      </a:r>
                      <a:endParaRPr lang="cs-CZ" sz="11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604448" y="6237312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VZDUCH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KYSLÍK </a:t>
            </a:r>
            <a:r>
              <a:rPr lang="cs-CZ" dirty="0" smtClean="0"/>
              <a:t>ze vzduchu se v těle využívá                   k uvolňování ENERGIE při různých činnostech- </a:t>
            </a:r>
          </a:p>
          <a:p>
            <a:pPr>
              <a:buNone/>
            </a:pPr>
            <a:r>
              <a:rPr lang="cs-CZ" dirty="0" smtClean="0"/>
              <a:t>        	- při pohybu</a:t>
            </a:r>
          </a:p>
          <a:p>
            <a:pPr>
              <a:buNone/>
            </a:pPr>
            <a:r>
              <a:rPr lang="cs-CZ" dirty="0" smtClean="0"/>
              <a:t>	      - při přenosu zpráv do mozku</a:t>
            </a:r>
          </a:p>
          <a:p>
            <a:pPr>
              <a:buNone/>
            </a:pPr>
            <a:r>
              <a:rPr lang="cs-CZ" dirty="0" smtClean="0"/>
              <a:t>	      - při přijímání či využívání potravy</a:t>
            </a:r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/>
          </a:bodyPr>
          <a:lstStyle/>
          <a:p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Kvasničková Danuše a kol. Od vesmíru k člověku;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Přírodověda pro 5.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Praha: Fortuna, 1996. ISBN 80-7168-348-5 </a:t>
            </a:r>
            <a:endParaRPr lang="cs-CZ" sz="1600" b="1" u="sng" dirty="0" smtClean="0"/>
          </a:p>
          <a:p>
            <a:endParaRPr lang="cs-CZ" sz="1600" b="1" u="sng" dirty="0" smtClean="0"/>
          </a:p>
          <a:p>
            <a:r>
              <a:rPr lang="cs-CZ" sz="1600" b="1" u="sng" dirty="0" smtClean="0"/>
              <a:t>OBRÁZKY:</a:t>
            </a:r>
          </a:p>
          <a:p>
            <a:r>
              <a:rPr lang="cs-CZ" sz="1600" dirty="0" smtClean="0"/>
              <a:t>1) </a:t>
            </a:r>
            <a:r>
              <a:rPr lang="cs-CZ" sz="1600" dirty="0" smtClean="0">
                <a:hlinkClick r:id="rId2"/>
              </a:rPr>
              <a:t>http://blog.</a:t>
            </a:r>
            <a:r>
              <a:rPr lang="cs-CZ" sz="1600" dirty="0" err="1" smtClean="0">
                <a:hlinkClick r:id="rId2"/>
              </a:rPr>
              <a:t>srt.sk</a:t>
            </a:r>
            <a:r>
              <a:rPr lang="cs-CZ" sz="1600" dirty="0" smtClean="0">
                <a:hlinkClick r:id="rId2"/>
              </a:rPr>
              <a:t>/2010/08/bojujeme-s-</a:t>
            </a:r>
            <a:r>
              <a:rPr lang="cs-CZ" sz="1600" dirty="0" err="1" smtClean="0">
                <a:hlinkClick r:id="rId2"/>
              </a:rPr>
              <a:t>nadvahou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smtClean="0"/>
              <a:t>  (26. 1. 2013)</a:t>
            </a:r>
          </a:p>
          <a:p>
            <a:r>
              <a:rPr lang="cs-CZ" sz="1600" dirty="0" smtClean="0"/>
              <a:t>2) </a:t>
            </a:r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fotoaparat.cz</a:t>
            </a:r>
            <a:r>
              <a:rPr lang="cs-CZ" sz="1600" dirty="0" smtClean="0">
                <a:hlinkClick r:id="rId3"/>
              </a:rPr>
              <a:t>/image/24632</a:t>
            </a:r>
            <a:r>
              <a:rPr lang="cs-CZ" sz="1600" dirty="0" smtClean="0"/>
              <a:t>  (26. 1. 2013)</a:t>
            </a:r>
          </a:p>
          <a:p>
            <a:r>
              <a:rPr lang="cs-CZ" sz="1600" dirty="0" smtClean="0"/>
              <a:t>3) </a:t>
            </a:r>
            <a:r>
              <a:rPr lang="cs-CZ" sz="1600" dirty="0" smtClean="0">
                <a:hlinkClick r:id="rId4"/>
              </a:rPr>
              <a:t>http://www.bydleni.</a:t>
            </a:r>
            <a:r>
              <a:rPr lang="cs-CZ" sz="1600" dirty="0" err="1" smtClean="0">
                <a:hlinkClick r:id="rId4"/>
              </a:rPr>
              <a:t>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clanek</a:t>
            </a:r>
            <a:r>
              <a:rPr lang="cs-CZ" sz="1600" dirty="0" smtClean="0">
                <a:hlinkClick r:id="rId4"/>
              </a:rPr>
              <a:t>/Brambory-jsou-</a:t>
            </a:r>
            <a:r>
              <a:rPr lang="cs-CZ" sz="1600" dirty="0" err="1" smtClean="0">
                <a:hlinkClick r:id="rId4"/>
              </a:rPr>
              <a:t>dulezitou</a:t>
            </a:r>
            <a:r>
              <a:rPr lang="cs-CZ" sz="1600" dirty="0" smtClean="0">
                <a:hlinkClick r:id="rId4"/>
              </a:rPr>
              <a:t>-</a:t>
            </a:r>
            <a:r>
              <a:rPr lang="cs-CZ" sz="1600" dirty="0" err="1" smtClean="0">
                <a:hlinkClick r:id="rId4"/>
              </a:rPr>
              <a:t>slozkou</a:t>
            </a:r>
            <a:r>
              <a:rPr lang="cs-CZ" sz="1600" dirty="0" smtClean="0">
                <a:hlinkClick r:id="rId4"/>
              </a:rPr>
              <a:t>-potravy</a:t>
            </a:r>
            <a:r>
              <a:rPr lang="cs-CZ" sz="1600" dirty="0" smtClean="0"/>
              <a:t>  (26. 1. 2013)</a:t>
            </a:r>
          </a:p>
          <a:p>
            <a:r>
              <a:rPr lang="cs-CZ" sz="1600" dirty="0" smtClean="0"/>
              <a:t>4, 5) </a:t>
            </a:r>
            <a:r>
              <a:rPr lang="cs-CZ" sz="1600" dirty="0" smtClean="0">
                <a:hlinkClick r:id="rId5"/>
              </a:rPr>
              <a:t>http://vyuka.zsjarose.cz/index.php?action=lesson_detail&amp;id=436</a:t>
            </a:r>
            <a:r>
              <a:rPr lang="cs-CZ" sz="1600" dirty="0" smtClean="0"/>
              <a:t>  (26. 1. 2013)</a:t>
            </a:r>
          </a:p>
          <a:p>
            <a:r>
              <a:rPr lang="cs-CZ" sz="1600" dirty="0" smtClean="0"/>
              <a:t>6) </a:t>
            </a:r>
            <a:r>
              <a:rPr lang="cs-CZ" sz="1600" dirty="0" smtClean="0">
                <a:hlinkClick r:id="rId6"/>
              </a:rPr>
              <a:t>http://kuchyne.dumazahrada.cz/clanky/vareni-a-stolovani/jake-maso-je-nejlepsi-na-gril-poradime-a-pridame-recept-20445.aspx</a:t>
            </a:r>
            <a:r>
              <a:rPr lang="cs-CZ" sz="1600" dirty="0" smtClean="0"/>
              <a:t>  (26. 1. 2013)</a:t>
            </a:r>
          </a:p>
          <a:p>
            <a:r>
              <a:rPr lang="cs-CZ" sz="1600" dirty="0" smtClean="0"/>
              <a:t>7) </a:t>
            </a:r>
            <a:r>
              <a:rPr lang="cs-CZ" sz="1600" dirty="0" smtClean="0">
                <a:hlinkClick r:id="rId7"/>
              </a:rPr>
              <a:t>http://www.</a:t>
            </a:r>
            <a:r>
              <a:rPr lang="cs-CZ" sz="1600" dirty="0" err="1" smtClean="0">
                <a:hlinkClick r:id="rId7"/>
              </a:rPr>
              <a:t>viviente.cz</a:t>
            </a:r>
            <a:r>
              <a:rPr lang="cs-CZ" sz="1600" dirty="0" smtClean="0">
                <a:hlinkClick r:id="rId7"/>
              </a:rPr>
              <a:t>/vejce/</a:t>
            </a:r>
            <a:r>
              <a:rPr lang="cs-CZ" sz="1600" dirty="0" smtClean="0"/>
              <a:t>  (26. 1. 2013)</a:t>
            </a:r>
          </a:p>
          <a:p>
            <a:r>
              <a:rPr lang="cs-CZ" sz="1600" dirty="0" smtClean="0"/>
              <a:t>8) </a:t>
            </a:r>
            <a:r>
              <a:rPr lang="cs-CZ" sz="1600" dirty="0" smtClean="0">
                <a:hlinkClick r:id="rId8"/>
              </a:rPr>
              <a:t>http://www.</a:t>
            </a:r>
            <a:r>
              <a:rPr lang="cs-CZ" sz="1600" dirty="0" err="1" smtClean="0">
                <a:hlinkClick r:id="rId8"/>
              </a:rPr>
              <a:t>bileplus.cz</a:t>
            </a:r>
            <a:r>
              <a:rPr lang="cs-CZ" sz="1600" dirty="0" smtClean="0">
                <a:hlinkClick r:id="rId8"/>
              </a:rPr>
              <a:t>/novinky/i-</a:t>
            </a:r>
            <a:r>
              <a:rPr lang="cs-CZ" sz="1600" dirty="0" err="1" smtClean="0">
                <a:hlinkClick r:id="rId8"/>
              </a:rPr>
              <a:t>mleko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ma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svuj</a:t>
            </a:r>
            <a:r>
              <a:rPr lang="cs-CZ" sz="1600" dirty="0" smtClean="0">
                <a:hlinkClick r:id="rId8"/>
              </a:rPr>
              <a:t>-den</a:t>
            </a:r>
            <a:r>
              <a:rPr lang="cs-CZ" sz="1600" dirty="0" smtClean="0"/>
              <a:t>  (26. 1. 2013)</a:t>
            </a:r>
          </a:p>
          <a:p>
            <a:r>
              <a:rPr lang="cs-CZ" sz="1600" dirty="0" smtClean="0"/>
              <a:t>9) </a:t>
            </a:r>
            <a:r>
              <a:rPr lang="cs-CZ" sz="1600" dirty="0" smtClean="0">
                <a:hlinkClick r:id="rId9"/>
              </a:rPr>
              <a:t>http://www.</a:t>
            </a:r>
            <a:r>
              <a:rPr lang="cs-CZ" sz="1600" dirty="0" err="1" smtClean="0">
                <a:hlinkClick r:id="rId9"/>
              </a:rPr>
              <a:t>agroweb.cz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zpravodajstvi</a:t>
            </a:r>
            <a:r>
              <a:rPr lang="cs-CZ" sz="1600" dirty="0" smtClean="0">
                <a:hlinkClick r:id="rId9"/>
              </a:rPr>
              <a:t>/Klaus-vyzval-k-</a:t>
            </a:r>
            <a:r>
              <a:rPr lang="cs-CZ" sz="1600" dirty="0" err="1" smtClean="0">
                <a:hlinkClick r:id="rId9"/>
              </a:rPr>
              <a:t>nakupu</a:t>
            </a:r>
            <a:r>
              <a:rPr lang="cs-CZ" sz="1600" dirty="0" smtClean="0">
                <a:hlinkClick r:id="rId9"/>
              </a:rPr>
              <a:t>-</a:t>
            </a:r>
            <a:r>
              <a:rPr lang="cs-CZ" sz="1600" dirty="0" err="1" smtClean="0">
                <a:hlinkClick r:id="rId9"/>
              </a:rPr>
              <a:t>ceskych</a:t>
            </a:r>
            <a:r>
              <a:rPr lang="cs-CZ" sz="1600" dirty="0" smtClean="0">
                <a:hlinkClick r:id="rId9"/>
              </a:rPr>
              <a:t>-potravin__s43x61245.html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10) </a:t>
            </a:r>
            <a:r>
              <a:rPr lang="cs-CZ" sz="1600" dirty="0" smtClean="0">
                <a:hlinkClick r:id="rId10"/>
              </a:rPr>
              <a:t>http://www.</a:t>
            </a:r>
            <a:r>
              <a:rPr lang="cs-CZ" sz="1600" dirty="0" err="1" smtClean="0">
                <a:hlinkClick r:id="rId10"/>
              </a:rPr>
              <a:t>zdravinasbavi.estranky.cz</a:t>
            </a:r>
            <a:r>
              <a:rPr lang="cs-CZ" sz="1600" dirty="0" smtClean="0">
                <a:hlinkClick r:id="rId10"/>
              </a:rPr>
              <a:t>/fotoalbum/</a:t>
            </a:r>
            <a:r>
              <a:rPr lang="cs-CZ" sz="1600" dirty="0" err="1" smtClean="0">
                <a:hlinkClick r:id="rId10"/>
              </a:rPr>
              <a:t>zdravi</a:t>
            </a:r>
            <a:r>
              <a:rPr lang="cs-CZ" sz="1600" dirty="0" smtClean="0">
                <a:hlinkClick r:id="rId10"/>
              </a:rPr>
              <a:t>/zdrava-strava.</a:t>
            </a:r>
            <a:r>
              <a:rPr lang="cs-CZ" sz="1600" dirty="0" err="1" smtClean="0">
                <a:hlinkClick r:id="rId10"/>
              </a:rPr>
              <a:t>html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11) </a:t>
            </a:r>
            <a:r>
              <a:rPr lang="cs-CZ" sz="1600" dirty="0" smtClean="0">
                <a:hlinkClick r:id="rId11"/>
              </a:rPr>
              <a:t>http://zdrave-stravovanie.webnode.sk/nezdrave-stravovanie-a-nasledne-zdravotne-rizika/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12, 13) </a:t>
            </a:r>
            <a:r>
              <a:rPr lang="cs-CZ" sz="1600" dirty="0" smtClean="0">
                <a:hlinkClick r:id="rId12"/>
              </a:rPr>
              <a:t>http://pampeliskoveudoli.blogspot.cz/2011/11/bilkoviny.html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14) </a:t>
            </a:r>
            <a:r>
              <a:rPr lang="cs-CZ" sz="1600" dirty="0" smtClean="0">
                <a:hlinkClick r:id="rId13"/>
              </a:rPr>
              <a:t>http://www.</a:t>
            </a:r>
            <a:r>
              <a:rPr lang="cs-CZ" sz="1600" dirty="0" err="1" smtClean="0">
                <a:hlinkClick r:id="rId13"/>
              </a:rPr>
              <a:t>vitalia.cz</a:t>
            </a:r>
            <a:r>
              <a:rPr lang="cs-CZ" sz="1600" dirty="0" smtClean="0">
                <a:hlinkClick r:id="rId13"/>
              </a:rPr>
              <a:t>/</a:t>
            </a:r>
            <a:r>
              <a:rPr lang="cs-CZ" sz="1600" dirty="0" err="1" smtClean="0">
                <a:hlinkClick r:id="rId13"/>
              </a:rPr>
              <a:t>clanky</a:t>
            </a:r>
            <a:r>
              <a:rPr lang="cs-CZ" sz="1600" dirty="0" smtClean="0">
                <a:hlinkClick r:id="rId13"/>
              </a:rPr>
              <a:t>/</a:t>
            </a:r>
            <a:r>
              <a:rPr lang="cs-CZ" sz="1600" dirty="0" err="1" smtClean="0">
                <a:hlinkClick r:id="rId13"/>
              </a:rPr>
              <a:t>napisy</a:t>
            </a:r>
            <a:r>
              <a:rPr lang="cs-CZ" sz="1600" dirty="0" smtClean="0">
                <a:hlinkClick r:id="rId13"/>
              </a:rPr>
              <a:t>-na-</a:t>
            </a:r>
            <a:r>
              <a:rPr lang="cs-CZ" sz="1600" dirty="0" err="1" smtClean="0">
                <a:hlinkClick r:id="rId13"/>
              </a:rPr>
              <a:t>potravinach</a:t>
            </a:r>
            <a:r>
              <a:rPr lang="cs-CZ" sz="1600" dirty="0" smtClean="0">
                <a:hlinkClick r:id="rId13"/>
              </a:rPr>
              <a:t>-cukry-a-sacharidy-nejsou-</a:t>
            </a:r>
            <a:r>
              <a:rPr lang="cs-CZ" sz="1600" dirty="0" err="1" smtClean="0">
                <a:hlinkClick r:id="rId13"/>
              </a:rPr>
              <a:t>totez</a:t>
            </a:r>
            <a:r>
              <a:rPr lang="cs-CZ" sz="1600" dirty="0" smtClean="0">
                <a:hlinkClick r:id="rId13"/>
              </a:rPr>
              <a:t>/</a:t>
            </a:r>
            <a:r>
              <a:rPr lang="cs-CZ" sz="1600" dirty="0" smtClean="0"/>
              <a:t>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r>
              <a:rPr lang="cs-CZ" sz="1600" dirty="0" smtClean="0"/>
              <a:t>15) </a:t>
            </a: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ssss.cz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files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kpucebnice</a:t>
            </a:r>
            <a:r>
              <a:rPr lang="cs-CZ" sz="1600" dirty="0" smtClean="0">
                <a:hlinkClick r:id="rId2"/>
              </a:rPr>
              <a:t>/p/</a:t>
            </a:r>
            <a:r>
              <a:rPr lang="cs-CZ" sz="1600" dirty="0" err="1" smtClean="0">
                <a:hlinkClick r:id="rId2"/>
              </a:rPr>
              <a:t>pv</a:t>
            </a:r>
            <a:r>
              <a:rPr lang="cs-CZ" sz="1600" dirty="0" smtClean="0">
                <a:hlinkClick r:id="rId2"/>
              </a:rPr>
              <a:t>/1/tuky2.htm</a:t>
            </a:r>
            <a:r>
              <a:rPr lang="cs-CZ" sz="1600" dirty="0" smtClean="0"/>
              <a:t>  </a:t>
            </a:r>
          </a:p>
          <a:p>
            <a:r>
              <a:rPr lang="cs-CZ" sz="1600" dirty="0" smtClean="0"/>
              <a:t>16) </a:t>
            </a:r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zschemie.euweb.cz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smesi</a:t>
            </a:r>
            <a:r>
              <a:rPr lang="cs-CZ" sz="1600" dirty="0" smtClean="0">
                <a:hlinkClick r:id="rId3"/>
              </a:rPr>
              <a:t>/smesi1.html</a:t>
            </a:r>
            <a:endParaRPr lang="cs-CZ" sz="1600" dirty="0" smtClean="0"/>
          </a:p>
          <a:p>
            <a:r>
              <a:rPr lang="cs-CZ" sz="1600" dirty="0" smtClean="0"/>
              <a:t>17) </a:t>
            </a:r>
            <a:r>
              <a:rPr lang="cs-CZ" sz="1600" dirty="0" smtClean="0">
                <a:hlinkClick r:id="rId4"/>
              </a:rPr>
              <a:t>http://zelenepotraviny1.webnode.cz/</a:t>
            </a:r>
            <a:r>
              <a:rPr lang="cs-CZ" sz="1600" dirty="0" err="1" smtClean="0">
                <a:hlinkClick r:id="rId4"/>
              </a:rPr>
              <a:t>news</a:t>
            </a:r>
            <a:r>
              <a:rPr lang="cs-CZ" sz="1600" dirty="0" smtClean="0">
                <a:hlinkClick r:id="rId4"/>
              </a:rPr>
              <a:t>/co-je-to-</a:t>
            </a:r>
            <a:r>
              <a:rPr lang="cs-CZ" sz="1600" dirty="0" err="1" smtClean="0">
                <a:hlinkClick r:id="rId4"/>
              </a:rPr>
              <a:t>ph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18) </a:t>
            </a:r>
            <a:r>
              <a:rPr lang="cs-CZ" sz="1600" dirty="0" smtClean="0">
                <a:hlinkClick r:id="rId5"/>
              </a:rPr>
              <a:t>http://www.</a:t>
            </a:r>
            <a:r>
              <a:rPr lang="cs-CZ" sz="1600" dirty="0" err="1" smtClean="0">
                <a:hlinkClick r:id="rId5"/>
              </a:rPr>
              <a:t>okozdravi.estranky.cz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clanky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clanky</a:t>
            </a:r>
            <a:r>
              <a:rPr lang="cs-CZ" sz="1600" dirty="0" smtClean="0">
                <a:hlinkClick r:id="rId5"/>
              </a:rPr>
              <a:t>/voda-v-</a:t>
            </a:r>
            <a:r>
              <a:rPr lang="cs-CZ" sz="1600" dirty="0" err="1" smtClean="0">
                <a:hlinkClick r:id="rId5"/>
              </a:rPr>
              <a:t>lidskem</a:t>
            </a:r>
            <a:r>
              <a:rPr lang="cs-CZ" sz="1600" dirty="0" smtClean="0">
                <a:hlinkClick r:id="rId5"/>
              </a:rPr>
              <a:t>-organismu.-co-pit.</a:t>
            </a:r>
            <a:r>
              <a:rPr lang="cs-CZ" sz="1600" dirty="0" err="1" smtClean="0">
                <a:hlinkClick r:id="rId5"/>
              </a:rPr>
              <a:t>html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19) </a:t>
            </a:r>
            <a:r>
              <a:rPr lang="cs-CZ" sz="1600" dirty="0" smtClean="0">
                <a:hlinkClick r:id="rId6"/>
              </a:rPr>
              <a:t>http://analyzatela.blogspot.cz/2012/04/voda-v-tele.html</a:t>
            </a:r>
            <a:r>
              <a:rPr lang="cs-CZ" sz="1600" dirty="0" smtClean="0"/>
              <a:t> </a:t>
            </a:r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406</TotalTime>
  <Words>875</Words>
  <Application>Microsoft Office PowerPoint</Application>
  <PresentationFormat>Předvádění na obrazovce (4:3)</PresentationFormat>
  <Paragraphs>218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sady Office</vt:lpstr>
      <vt:lpstr>LIDSKÝ ORGANISMUS</vt:lpstr>
      <vt:lpstr>Snímek 2</vt:lpstr>
      <vt:lpstr>Snímek 3</vt:lpstr>
      <vt:lpstr>ANOTACE</vt:lpstr>
      <vt:lpstr>LIDSKÝ ORGANISMUS</vt:lpstr>
      <vt:lpstr>Řekni </vt:lpstr>
      <vt:lpstr>Zapiš si:</vt:lpstr>
      <vt:lpstr> </vt:lpstr>
      <vt:lpstr>Potrava musí být pestrá a vyvážená</vt:lpstr>
      <vt:lpstr>VYJMENUJ</vt:lpstr>
      <vt:lpstr>Snímek 11</vt:lpstr>
      <vt:lpstr>Potrava by měla být vyvážená!</vt:lpstr>
      <vt:lpstr>PŘEMÝŠLEJ </vt:lpstr>
      <vt:lpstr>SLOŽENÍ VZDUCHU</vt:lpstr>
      <vt:lpstr>Naše tělo přijímá z prostředí: </vt:lpstr>
      <vt:lpstr>VODA</vt:lpstr>
      <vt:lpstr>VODA</vt:lpstr>
      <vt:lpstr>BÍLKOVINY</vt:lpstr>
      <vt:lpstr>CUKRY</vt:lpstr>
      <vt:lpstr>TUKY</vt:lpstr>
      <vt:lpstr>VITAMÍNY</vt:lpstr>
      <vt:lpstr>Snímek 22</vt:lpstr>
      <vt:lpstr>VZDUCH</vt:lpstr>
      <vt:lpstr>Zdroje</vt:lpstr>
      <vt:lpstr>Snímek 25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54</cp:revision>
  <dcterms:created xsi:type="dcterms:W3CDTF">2012-12-29T09:34:39Z</dcterms:created>
  <dcterms:modified xsi:type="dcterms:W3CDTF">2013-03-28T14:51:50Z</dcterms:modified>
</cp:coreProperties>
</file>