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6" r:id="rId2"/>
    <p:sldId id="272" r:id="rId3"/>
    <p:sldId id="258" r:id="rId4"/>
    <p:sldId id="259" r:id="rId5"/>
    <p:sldId id="260" r:id="rId6"/>
    <p:sldId id="271" r:id="rId7"/>
    <p:sldId id="261" r:id="rId8"/>
    <p:sldId id="262" r:id="rId9"/>
    <p:sldId id="263" r:id="rId10"/>
    <p:sldId id="264" r:id="rId11"/>
    <p:sldId id="265" r:id="rId12"/>
    <p:sldId id="266" r:id="rId13"/>
    <p:sldId id="25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4.5.2013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4.5.2013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4.5.2013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4.5.2013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4.5.2013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4.5.2013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71C1FBC9-A5C0-4B61-AA4C-81ACE24CDB64}" type="datetimeFigureOut">
              <a:rPr lang="cs-CZ" smtClean="0"/>
              <a:pPr/>
              <a:t>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hyperlink" Target="http://cs.wikipedia.org/wiki/S%C3%A1mo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3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253206038"/>
              </p:ext>
            </p:extLst>
          </p:nvPr>
        </p:nvGraphicFramePr>
        <p:xfrm>
          <a:off x="857224" y="2357430"/>
          <a:ext cx="7470799" cy="3709566"/>
        </p:xfrm>
        <a:graphic>
          <a:graphicData uri="http://schemas.openxmlformats.org/drawingml/2006/table">
            <a:tbl>
              <a:tblPr/>
              <a:tblGrid>
                <a:gridCol w="2683915"/>
                <a:gridCol w="4786884"/>
              </a:tblGrid>
              <a:tr h="3571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ZŠ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okres Kladno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Adresa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Komenského 305,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406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CZ.1.07/1.4.00/21.3655, Moderní škola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66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materiálu v sadě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VY_32_INOVACE_02_02_03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Dějepis 7. ročník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69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(název prezentace)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Slované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1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Blanka Zelenková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7788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popis (anotace)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Materiál doplňuje učebnici Dějepis pro 7.r., výklad učitele. Může sloužit jako strukturovaný zápis látky.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46154" y="500042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7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72330" y="428604"/>
            <a:ext cx="885202" cy="13514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Anotace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 marL="457200" indent="-457200">
              <a:buAutoNum type="arabicPeriod"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Materiál je určen pro práci na interaktivní tabuli a na PC.</a:t>
            </a:r>
          </a:p>
          <a:p>
            <a:pPr marL="457200" indent="-457200">
              <a:buAutoNum type="arabicPeriod"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Není časově náročný, lze upravit a nastavit dle potřeb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  žáků.</a:t>
            </a:r>
          </a:p>
          <a:p>
            <a:pPr marL="457200" indent="-457200">
              <a:buAutoNum type="arabicPeriod" startAt="3"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Zvolený způsob umožňuje využít materiál i k zápisu.</a:t>
            </a:r>
          </a:p>
          <a:p>
            <a:pPr marL="457200" indent="-457200">
              <a:buAutoNum type="arabicPeriod" startAt="3"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Snímek č. 5 je zařazen k aktivizaci, žáci roztřídí Slovany podle původu (využijí mezipředmětové vztahy ČJ). Následný snímek jim slouží jako kontrola.</a:t>
            </a:r>
          </a:p>
          <a:p>
            <a:pPr marL="457200" indent="-457200">
              <a:buAutoNum type="arabicPeriod" startAt="3"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 </a:t>
            </a:r>
            <a:r>
              <a:rPr lang="cs-CZ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dalších snímcích kliknutím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myší odkrývají druhy zaměstnání Slovanů  a na snímku č. 10 je třídí podle pohlaví.</a:t>
            </a: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AutoNum type="arabicPeriod" startAt="3"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4419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latin typeface="Arial Black" pitchFamily="34" charset="0"/>
              </a:rPr>
              <a:t>Odkud?     z východu </a:t>
            </a:r>
          </a:p>
          <a:p>
            <a:pPr marL="0" indent="0">
              <a:buNone/>
            </a:pPr>
            <a:endParaRPr lang="cs-CZ" sz="2800" dirty="0" smtClean="0">
              <a:latin typeface="Arial Black" pitchFamily="34" charset="0"/>
            </a:endParaRPr>
          </a:p>
          <a:p>
            <a:pPr marL="0" indent="0">
              <a:buNone/>
            </a:pPr>
            <a:r>
              <a:rPr lang="cs-CZ" sz="2800" dirty="0" smtClean="0">
                <a:latin typeface="Arial Black" pitchFamily="34" charset="0"/>
              </a:rPr>
              <a:t>Kdy?         v 6. a 7. století </a:t>
            </a:r>
          </a:p>
          <a:p>
            <a:pPr marL="0" indent="0">
              <a:buNone/>
            </a:pPr>
            <a:r>
              <a:rPr lang="cs-CZ" sz="2800" dirty="0" smtClean="0">
                <a:latin typeface="Arial Black" pitchFamily="34" charset="0"/>
              </a:rPr>
              <a:t>                 </a:t>
            </a:r>
            <a:r>
              <a:rPr lang="cs-CZ" sz="2800" dirty="0">
                <a:latin typeface="Arial Black" pitchFamily="34" charset="0"/>
              </a:rPr>
              <a:t>(</a:t>
            </a:r>
            <a:r>
              <a:rPr lang="cs-CZ" sz="2800" dirty="0" smtClean="0">
                <a:latin typeface="Arial Black" pitchFamily="34" charset="0"/>
              </a:rPr>
              <a:t>v době stěhování  národů)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1"/>
                </a:solidFill>
                <a:latin typeface="Arial Black" pitchFamily="34" charset="0"/>
              </a:rPr>
              <a:t/>
            </a:r>
            <a:br>
              <a:rPr lang="cs-CZ" dirty="0" smtClean="0">
                <a:solidFill>
                  <a:schemeClr val="tx1"/>
                </a:solidFill>
                <a:latin typeface="Arial Black" pitchFamily="34" charset="0"/>
              </a:rPr>
            </a:br>
            <a:r>
              <a:rPr lang="cs-CZ" dirty="0" smtClean="0">
                <a:solidFill>
                  <a:schemeClr val="tx1"/>
                </a:solidFill>
                <a:latin typeface="Arial Black" pitchFamily="34" charset="0"/>
              </a:rPr>
              <a:t>Slovanské </a:t>
            </a:r>
            <a:r>
              <a:rPr lang="cs-CZ" dirty="0">
                <a:solidFill>
                  <a:schemeClr val="tx1"/>
                </a:solidFill>
                <a:latin typeface="Arial Black" pitchFamily="34" charset="0"/>
              </a:rPr>
              <a:t>kmeny </a:t>
            </a:r>
            <a:br>
              <a:rPr lang="cs-CZ" dirty="0">
                <a:solidFill>
                  <a:schemeClr val="tx1"/>
                </a:solidFill>
                <a:latin typeface="Arial Black" pitchFamily="34" charset="0"/>
              </a:rPr>
            </a:b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4365104"/>
            <a:ext cx="5108474" cy="30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267794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2675467"/>
            <a:ext cx="8964487" cy="392917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latin typeface="Arial Black" pitchFamily="34" charset="0"/>
              </a:rPr>
              <a:t>Společná vlast Slovanů = </a:t>
            </a:r>
            <a:r>
              <a:rPr lang="cs-CZ" sz="2800" i="1" dirty="0" smtClean="0">
                <a:latin typeface="Arial Black" pitchFamily="34" charset="0"/>
              </a:rPr>
              <a:t>p r a v l a s t</a:t>
            </a:r>
          </a:p>
          <a:p>
            <a:endParaRPr lang="cs-CZ" sz="2800" dirty="0">
              <a:latin typeface="Arial Black" pitchFamily="34" charset="0"/>
            </a:endParaRPr>
          </a:p>
          <a:p>
            <a:pPr marL="0" indent="0">
              <a:buNone/>
            </a:pPr>
            <a:r>
              <a:rPr lang="cs-CZ" sz="2800" dirty="0" smtClean="0">
                <a:latin typeface="Arial Black" pitchFamily="34" charset="0"/>
              </a:rPr>
              <a:t>Postupovali 3 směry :     </a:t>
            </a:r>
          </a:p>
          <a:p>
            <a:pPr marL="0" indent="0">
              <a:buNone/>
            </a:pPr>
            <a:r>
              <a:rPr lang="cs-CZ" sz="2800" dirty="0">
                <a:latin typeface="Arial Black" pitchFamily="34" charset="0"/>
              </a:rPr>
              <a:t> </a:t>
            </a:r>
            <a:r>
              <a:rPr lang="cs-CZ" sz="2800" dirty="0" smtClean="0">
                <a:latin typeface="Arial Black" pitchFamily="34" charset="0"/>
              </a:rPr>
              <a:t>                                                         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5940152" y="3433703"/>
            <a:ext cx="1763688" cy="670931"/>
          </a:xfrm>
          <a:prstGeom prst="round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  <a:latin typeface="Arial Black" pitchFamily="34" charset="0"/>
            </a:endParaRPr>
          </a:p>
        </p:txBody>
      </p:sp>
      <p:sp>
        <p:nvSpPr>
          <p:cNvPr id="10" name="Šipka doprava 9"/>
          <p:cNvSpPr/>
          <p:nvPr/>
        </p:nvSpPr>
        <p:spPr>
          <a:xfrm flipV="1">
            <a:off x="5098139" y="4581128"/>
            <a:ext cx="432048" cy="7986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 flipV="1">
            <a:off x="5098139" y="3769168"/>
            <a:ext cx="432048" cy="10003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5940152" y="4336961"/>
            <a:ext cx="1763688" cy="648072"/>
          </a:xfrm>
          <a:prstGeom prst="round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prava 14"/>
          <p:cNvSpPr/>
          <p:nvPr/>
        </p:nvSpPr>
        <p:spPr>
          <a:xfrm>
            <a:off x="5098139" y="5611462"/>
            <a:ext cx="432048" cy="953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Zaoblený obdélník 16"/>
          <p:cNvSpPr/>
          <p:nvPr/>
        </p:nvSpPr>
        <p:spPr>
          <a:xfrm>
            <a:off x="5980870" y="5262852"/>
            <a:ext cx="1763688" cy="697221"/>
          </a:xfrm>
          <a:prstGeom prst="round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6017800" y="3620110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 Západ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029220" y="4399387"/>
            <a:ext cx="15178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 Jih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940152" y="5445224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Východ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2050" name="Picture 2" descr="C:\Documents and Settings\ADMIN\Local Settings\Temporary Internet Files\Content.IE5\OK9GPUIP\MP90044867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183392"/>
            <a:ext cx="3419460" cy="2275612"/>
          </a:xfrm>
          <a:prstGeom prst="roundRect">
            <a:avLst>
              <a:gd name="adj" fmla="val 16667"/>
            </a:avLst>
          </a:prstGeom>
          <a:ln>
            <a:solidFill>
              <a:srgbClr val="FF0000"/>
            </a:solidFill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11998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3" grpId="0" animBg="1"/>
      <p:bldP spid="17" grpId="0" animBg="1"/>
      <p:bldP spid="19" grpId="0"/>
      <p:bldP spid="20" grpId="0"/>
      <p:bldP spid="2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2675466"/>
            <a:ext cx="9036495" cy="399389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latin typeface="Arial Black" pitchFamily="34" charset="0"/>
              </a:rPr>
              <a:t>Rozděl Slovany podle původu:  </a:t>
            </a:r>
          </a:p>
          <a:p>
            <a:endParaRPr lang="cs-CZ" sz="2800" dirty="0">
              <a:latin typeface="Arial Black" pitchFamily="34" charset="0"/>
            </a:endParaRPr>
          </a:p>
          <a:p>
            <a:endParaRPr lang="cs-CZ" sz="2800" dirty="0" smtClean="0">
              <a:latin typeface="Arial Black" pitchFamily="34" charset="0"/>
            </a:endParaRPr>
          </a:p>
          <a:p>
            <a:pPr marL="0" indent="0">
              <a:buNone/>
            </a:pPr>
            <a:r>
              <a:rPr lang="cs-CZ" sz="2800" dirty="0" smtClean="0">
                <a:latin typeface="Arial Black" pitchFamily="34" charset="0"/>
              </a:rPr>
              <a:t>                                                                                                                                          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252" y="3212976"/>
            <a:ext cx="9144000" cy="720080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Arial Black" pitchFamily="34" charset="0"/>
              </a:rPr>
              <a:t>Češi-Poláci-Srbové-Rusové-Slováci-Chorvati-Slovinci</a:t>
            </a:r>
            <a:endParaRPr lang="cs-CZ" sz="2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73009748"/>
              </p:ext>
            </p:extLst>
          </p:nvPr>
        </p:nvGraphicFramePr>
        <p:xfrm>
          <a:off x="827586" y="4509120"/>
          <a:ext cx="7704855" cy="208823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68285"/>
                <a:gridCol w="2568285"/>
                <a:gridCol w="2568285"/>
              </a:tblGrid>
              <a:tr h="522058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 Black" pitchFamily="34" charset="0"/>
                        </a:rPr>
                        <a:t>    západní Slované</a:t>
                      </a:r>
                      <a:endParaRPr lang="cs-CZ" dirty="0">
                        <a:solidFill>
                          <a:schemeClr val="tx1"/>
                        </a:solidFill>
                        <a:latin typeface="Arial Black" pitchFamily="34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 Black" pitchFamily="34" charset="0"/>
                        </a:rPr>
                        <a:t>východní Slované</a:t>
                      </a:r>
                      <a:endParaRPr lang="cs-CZ" dirty="0">
                        <a:solidFill>
                          <a:schemeClr val="tx1"/>
                        </a:solidFill>
                        <a:latin typeface="Arial Black" pitchFamily="34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 Black" pitchFamily="34" charset="0"/>
                        </a:rPr>
                        <a:t>jižní Slované</a:t>
                      </a:r>
                      <a:endParaRPr lang="cs-CZ" dirty="0">
                        <a:solidFill>
                          <a:schemeClr val="tx1"/>
                        </a:solidFill>
                        <a:latin typeface="Arial Black" pitchFamily="34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156617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989490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2675466"/>
            <a:ext cx="9036495" cy="3993893"/>
          </a:xfrm>
        </p:spPr>
        <p:txBody>
          <a:bodyPr>
            <a:normAutofit/>
          </a:bodyPr>
          <a:lstStyle/>
          <a:p>
            <a:endParaRPr lang="cs-CZ" sz="2800" dirty="0">
              <a:latin typeface="Arial Black" pitchFamily="34" charset="0"/>
            </a:endParaRPr>
          </a:p>
          <a:p>
            <a:pPr marL="0" indent="0">
              <a:buNone/>
            </a:pPr>
            <a:endParaRPr lang="cs-CZ" sz="2800" dirty="0" smtClean="0">
              <a:latin typeface="Arial Black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tx1"/>
                </a:solidFill>
              </a:rPr>
              <a:t>Řešení:</a:t>
            </a:r>
            <a:endParaRPr lang="cs-CZ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20583091"/>
              </p:ext>
            </p:extLst>
          </p:nvPr>
        </p:nvGraphicFramePr>
        <p:xfrm>
          <a:off x="899592" y="2780928"/>
          <a:ext cx="7704855" cy="208823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68285"/>
                <a:gridCol w="2568285"/>
                <a:gridCol w="2568285"/>
              </a:tblGrid>
              <a:tr h="522058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 Black" pitchFamily="34" charset="0"/>
                        </a:rPr>
                        <a:t>    západní Slované</a:t>
                      </a:r>
                      <a:endParaRPr lang="cs-CZ" dirty="0">
                        <a:solidFill>
                          <a:schemeClr val="tx1"/>
                        </a:solidFill>
                        <a:latin typeface="Arial Black" pitchFamily="34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 Black" pitchFamily="34" charset="0"/>
                        </a:rPr>
                        <a:t>východní Slované</a:t>
                      </a:r>
                      <a:endParaRPr lang="cs-CZ" dirty="0">
                        <a:solidFill>
                          <a:schemeClr val="tx1"/>
                        </a:solidFill>
                        <a:latin typeface="Arial Black" pitchFamily="34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 Black" pitchFamily="34" charset="0"/>
                        </a:rPr>
                        <a:t>jižní Slované</a:t>
                      </a:r>
                      <a:endParaRPr lang="cs-CZ" dirty="0">
                        <a:solidFill>
                          <a:schemeClr val="tx1"/>
                        </a:solidFill>
                        <a:latin typeface="Arial Black" pitchFamily="34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1566174">
                <a:tc>
                  <a:txBody>
                    <a:bodyPr/>
                    <a:lstStyle/>
                    <a:p>
                      <a:r>
                        <a:rPr lang="cs-CZ" dirty="0" smtClean="0"/>
                        <a:t>      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 Black" pitchFamily="34" charset="0"/>
                        </a:rPr>
                        <a:t>Češi</a:t>
                      </a:r>
                    </a:p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 Black" pitchFamily="34" charset="0"/>
                        </a:rPr>
                        <a:t>    Poláci</a:t>
                      </a:r>
                    </a:p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 Black" pitchFamily="34" charset="0"/>
                        </a:rPr>
                        <a:t>    Slováci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 Black" pitchFamily="34" charset="0"/>
                        </a:rPr>
                        <a:t>Rusové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 Black" pitchFamily="34" charset="0"/>
                        </a:rPr>
                        <a:t>Srbové</a:t>
                      </a:r>
                    </a:p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 Black" pitchFamily="34" charset="0"/>
                        </a:rPr>
                        <a:t>  Chorvati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 Black" pitchFamily="34" charset="0"/>
                        </a:rPr>
                        <a:t>  Slovinci</a:t>
                      </a:r>
                      <a:endParaRPr lang="cs-CZ" sz="1800" dirty="0" smtClean="0"/>
                    </a:p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046158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675466"/>
            <a:ext cx="9396535" cy="428192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Zaměstnání  Slovanů              zemědělství :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800" dirty="0" smtClean="0"/>
              <a:t>                                      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1)  pěstování</a:t>
            </a:r>
          </a:p>
          <a:p>
            <a:pPr marL="0" indent="0">
              <a:buNone/>
            </a:pPr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800" dirty="0" smtClean="0"/>
              <a:t>                                      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2)  chov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dobytka</a:t>
            </a:r>
            <a:r>
              <a:rPr lang="cs-CZ" sz="2800" dirty="0" smtClean="0"/>
              <a:t>  </a:t>
            </a:r>
          </a:p>
          <a:p>
            <a:pPr marL="0" indent="0">
              <a:buNone/>
            </a:pPr>
            <a:r>
              <a:rPr lang="cs-CZ" sz="2800" dirty="0" smtClean="0"/>
              <a:t>          </a:t>
            </a:r>
          </a:p>
          <a:p>
            <a:pPr marL="0" indent="0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                               3) rybolov</a:t>
            </a:r>
            <a:r>
              <a:rPr lang="cs-CZ" sz="2800" dirty="0" smtClean="0"/>
              <a:t>                                                                        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Šipka doprava 3"/>
          <p:cNvSpPr/>
          <p:nvPr/>
        </p:nvSpPr>
        <p:spPr>
          <a:xfrm flipV="1">
            <a:off x="3310621" y="2651975"/>
            <a:ext cx="720080" cy="432048"/>
          </a:xfrm>
          <a:prstGeom prst="righ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1007604" y="3271839"/>
            <a:ext cx="600144" cy="360040"/>
          </a:xfrm>
          <a:prstGeom prst="right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1055648" y="4293096"/>
            <a:ext cx="552100" cy="360040"/>
          </a:xfrm>
          <a:prstGeom prst="righ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 flipV="1">
            <a:off x="959676" y="5301206"/>
            <a:ext cx="648072" cy="360041"/>
          </a:xfrm>
          <a:prstGeom prst="right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541074" y="3271839"/>
            <a:ext cx="1967415" cy="36004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3541074" y="4268353"/>
            <a:ext cx="2507475" cy="36004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3545339" y="5301207"/>
            <a:ext cx="1728192" cy="36004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 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4159479" y="2651975"/>
            <a:ext cx="2190715" cy="43204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867246"/>
            <a:ext cx="2691272" cy="1948511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3083" name="Picture 1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1712" y="2867999"/>
            <a:ext cx="2398720" cy="1785137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3085" name="Picture 1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0673" y="264811"/>
            <a:ext cx="2233295" cy="2228086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01188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0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0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675467"/>
            <a:ext cx="9143999" cy="3450696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 Více lidí - rozšiřování orné půdy           1) vypálením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                                                               2) přeměňováním  v pole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                                                               3) oséváním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Šipka doprava 3"/>
          <p:cNvSpPr/>
          <p:nvPr/>
        </p:nvSpPr>
        <p:spPr>
          <a:xfrm>
            <a:off x="4605622" y="2898477"/>
            <a:ext cx="720080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4605622" y="3717032"/>
            <a:ext cx="720080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4572000" y="4653136"/>
            <a:ext cx="753702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5325702" y="2680469"/>
            <a:ext cx="3547964" cy="223224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Klikni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7171" name="Picture 3" descr="C:\Documents and Settings\ADMIN\Local Settings\Temporary Internet Files\Content.IE5\OK9GPUIP\MP90040267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592456"/>
            <a:ext cx="3096344" cy="2599944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209150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675467"/>
            <a:ext cx="9143999" cy="34506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Rozvoj i řemesel              hrnčířství</a:t>
            </a:r>
          </a:p>
          <a:p>
            <a:pPr marL="0" indent="0">
              <a:buNone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                                        hutnictví</a:t>
            </a:r>
          </a:p>
          <a:p>
            <a:pPr marL="0" indent="0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                          </a:t>
            </a:r>
          </a:p>
          <a:p>
            <a:pPr marL="0" indent="0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                                          kovářství</a:t>
            </a: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Obdélník s odříznutým a zakulaceným jedním rohem 3"/>
          <p:cNvSpPr/>
          <p:nvPr/>
        </p:nvSpPr>
        <p:spPr>
          <a:xfrm>
            <a:off x="4085806" y="2761765"/>
            <a:ext cx="1926354" cy="360040"/>
          </a:xfrm>
          <a:prstGeom prst="snip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s odříznutým a zakulaceným jedním rohem 4"/>
          <p:cNvSpPr/>
          <p:nvPr/>
        </p:nvSpPr>
        <p:spPr>
          <a:xfrm>
            <a:off x="4177991" y="3749343"/>
            <a:ext cx="1872208" cy="360040"/>
          </a:xfrm>
          <a:prstGeom prst="snip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s odříznutým a zakulaceným jedním rohem 6"/>
          <p:cNvSpPr/>
          <p:nvPr/>
        </p:nvSpPr>
        <p:spPr>
          <a:xfrm>
            <a:off x="4139952" y="4747257"/>
            <a:ext cx="1872208" cy="360040"/>
          </a:xfrm>
          <a:prstGeom prst="snip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2987824" y="2699469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3035390" y="3678354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3089536" y="4698852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121" y="3559125"/>
            <a:ext cx="2376263" cy="2376263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313711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675466"/>
            <a:ext cx="9143999" cy="418253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Zaměstnání podle pohlaví: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54356157"/>
              </p:ext>
            </p:extLst>
          </p:nvPr>
        </p:nvGraphicFramePr>
        <p:xfrm>
          <a:off x="307283" y="3501008"/>
          <a:ext cx="8009133" cy="2880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51485"/>
                <a:gridCol w="4157648"/>
              </a:tblGrid>
              <a:tr h="644849">
                <a:tc>
                  <a:txBody>
                    <a:bodyPr/>
                    <a:lstStyle/>
                    <a:p>
                      <a:r>
                        <a:rPr lang="cs-CZ" sz="2800" i="0" dirty="0" smtClean="0">
                          <a:solidFill>
                            <a:schemeClr val="tx1"/>
                          </a:solidFill>
                          <a:latin typeface="Arial Black" pitchFamily="34" charset="0"/>
                        </a:rPr>
                        <a:t>   muži</a:t>
                      </a:r>
                      <a:endParaRPr lang="cs-CZ" sz="2800" i="0" dirty="0">
                        <a:solidFill>
                          <a:schemeClr val="tx1"/>
                        </a:solidFill>
                        <a:latin typeface="Arial Black" pitchFamily="34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tx1"/>
                          </a:solidFill>
                          <a:latin typeface="Arial Black" pitchFamily="34" charset="0"/>
                        </a:rPr>
                        <a:t>   ženy</a:t>
                      </a:r>
                      <a:endParaRPr lang="cs-CZ" sz="2800" dirty="0">
                        <a:solidFill>
                          <a:schemeClr val="tx1"/>
                        </a:solidFill>
                        <a:latin typeface="Arial Black" pitchFamily="34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2235471"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-boj</a:t>
                      </a:r>
                    </a:p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-lov</a:t>
                      </a:r>
                    </a:p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-práce</a:t>
                      </a:r>
                      <a:r>
                        <a:rPr lang="cs-CZ" sz="2800" baseline="0" dirty="0" smtClean="0">
                          <a:latin typeface="Arial" pitchFamily="34" charset="0"/>
                          <a:cs typeface="Arial" pitchFamily="34" charset="0"/>
                        </a:rPr>
                        <a:t> na poli</a:t>
                      </a:r>
                    </a:p>
                    <a:p>
                      <a:r>
                        <a:rPr lang="cs-CZ" sz="2800" baseline="0" dirty="0" smtClean="0">
                          <a:latin typeface="Arial" pitchFamily="34" charset="0"/>
                          <a:cs typeface="Arial" pitchFamily="34" charset="0"/>
                        </a:rPr>
                        <a:t>-chov dobytka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       -domácnost</a:t>
                      </a:r>
                    </a:p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       -příprava</a:t>
                      </a:r>
                      <a:r>
                        <a:rPr lang="cs-CZ" sz="2800" baseline="0" dirty="0" smtClean="0">
                          <a:latin typeface="Arial" pitchFamily="34" charset="0"/>
                          <a:cs typeface="Arial" pitchFamily="34" charset="0"/>
                        </a:rPr>
                        <a:t> pokrmů</a:t>
                      </a:r>
                    </a:p>
                    <a:p>
                      <a:r>
                        <a:rPr lang="cs-CZ" sz="2800" baseline="0" dirty="0" smtClean="0">
                          <a:latin typeface="Arial" pitchFamily="34" charset="0"/>
                          <a:cs typeface="Arial" pitchFamily="34" charset="0"/>
                        </a:rPr>
                        <a:t>       -mletí mouky</a:t>
                      </a:r>
                    </a:p>
                    <a:p>
                      <a:r>
                        <a:rPr lang="cs-CZ" sz="2800" baseline="0" dirty="0" smtClean="0">
                          <a:latin typeface="Arial" pitchFamily="34" charset="0"/>
                          <a:cs typeface="Arial" pitchFamily="34" charset="0"/>
                        </a:rPr>
                        <a:t>       -tkaní látek</a:t>
                      </a:r>
                    </a:p>
                    <a:p>
                      <a:endParaRPr lang="cs-CZ" dirty="0" smtClean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</a:tbl>
          </a:graphicData>
        </a:graphic>
      </p:graphicFrame>
      <p:sp>
        <p:nvSpPr>
          <p:cNvPr id="7" name="Zaoblený obdélník 6"/>
          <p:cNvSpPr/>
          <p:nvPr/>
        </p:nvSpPr>
        <p:spPr>
          <a:xfrm>
            <a:off x="403249" y="4221088"/>
            <a:ext cx="3611501" cy="1843389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4427984" y="4221087"/>
            <a:ext cx="3744416" cy="1843389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8109" y="1052736"/>
            <a:ext cx="2568227" cy="1944216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620688"/>
            <a:ext cx="2520281" cy="2016223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11405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675466"/>
            <a:ext cx="9143999" cy="418253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Opevněná sídla Slovanů =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hradiště</a:t>
            </a:r>
          </a:p>
          <a:p>
            <a:pPr marL="0" indent="0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                                                                 na kopci</a:t>
            </a:r>
          </a:p>
          <a:p>
            <a:pPr marL="0" indent="0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středisko obchodu                              </a:t>
            </a:r>
          </a:p>
          <a:p>
            <a:pPr marL="0" indent="0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                                                      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středisko správy</a:t>
            </a:r>
          </a:p>
          <a:p>
            <a:pPr marL="0" indent="0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                  obranný účel</a:t>
            </a:r>
          </a:p>
          <a:p>
            <a:pPr marL="0" indent="0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                                       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5758249" y="3064476"/>
            <a:ext cx="901983" cy="292516"/>
          </a:xfrm>
          <a:prstGeom prst="straightConnector1">
            <a:avLst/>
          </a:prstGeom>
          <a:ln w="762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5382090" y="3068960"/>
            <a:ext cx="1350150" cy="1224136"/>
          </a:xfrm>
          <a:prstGeom prst="straightConnector1">
            <a:avLst/>
          </a:prstGeom>
          <a:ln w="762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>
            <a:off x="2987824" y="3068960"/>
            <a:ext cx="1728192" cy="864096"/>
          </a:xfrm>
          <a:prstGeom prst="straightConnector1">
            <a:avLst/>
          </a:prstGeom>
          <a:ln w="762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>
            <a:off x="3563888" y="3068960"/>
            <a:ext cx="1584176" cy="1728192"/>
          </a:xfrm>
          <a:prstGeom prst="straightConnector1">
            <a:avLst/>
          </a:prstGeom>
          <a:ln w="762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907784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675467"/>
            <a:ext cx="9143999" cy="34506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Francký kupec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Sámo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+ družina           sjednotil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Slovany 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                            proti </a:t>
            </a:r>
            <a:r>
              <a:rPr lang="cs-CZ" sz="2800" dirty="0"/>
              <a:t>Avarům 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/>
              <a:t>                                    </a:t>
            </a:r>
            <a:r>
              <a:rPr lang="cs-CZ" dirty="0" smtClean="0"/>
              <a:t>     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Sámova říše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            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        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kmenový svaz</a:t>
            </a:r>
          </a:p>
          <a:p>
            <a:pPr marL="0" indent="0">
              <a:buNone/>
            </a:pP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5255009" y="2924944"/>
            <a:ext cx="757151" cy="0"/>
          </a:xfrm>
          <a:prstGeom prst="straightConnector1">
            <a:avLst/>
          </a:prstGeom>
          <a:ln w="762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H="1">
            <a:off x="3714359" y="3629149"/>
            <a:ext cx="1" cy="511612"/>
          </a:xfrm>
          <a:prstGeom prst="straightConnector1">
            <a:avLst/>
          </a:prstGeom>
          <a:ln w="762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Vývojový diagram: alternativní postup 8"/>
          <p:cNvSpPr/>
          <p:nvPr/>
        </p:nvSpPr>
        <p:spPr>
          <a:xfrm>
            <a:off x="2771800" y="4140761"/>
            <a:ext cx="2160240" cy="434041"/>
          </a:xfrm>
          <a:prstGeom prst="flowChartAlternateProcess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nice se šipkou 10"/>
          <p:cNvCxnSpPr/>
          <p:nvPr/>
        </p:nvCxnSpPr>
        <p:spPr>
          <a:xfrm>
            <a:off x="4139952" y="4581128"/>
            <a:ext cx="934848" cy="1080120"/>
          </a:xfrm>
          <a:prstGeom prst="straightConnector1">
            <a:avLst/>
          </a:prstGeom>
          <a:ln w="762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198" y="4632848"/>
            <a:ext cx="3373162" cy="161078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297738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43182"/>
            <a:ext cx="8229600" cy="348298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>
                <a:solidFill>
                  <a:schemeClr val="tx1"/>
                </a:solidFill>
                <a:hlinkClick r:id="rId2"/>
              </a:rPr>
              <a:t>http://</a:t>
            </a:r>
            <a:r>
              <a:rPr lang="cs-CZ" sz="2000" dirty="0" smtClean="0">
                <a:solidFill>
                  <a:schemeClr val="tx1"/>
                </a:solidFill>
                <a:hlinkClick r:id="rId2"/>
              </a:rPr>
              <a:t>cs.wikipedia.org/wiki/S%C3%A1mo</a:t>
            </a:r>
            <a:endParaRPr lang="cs-CZ" sz="2000" dirty="0">
              <a:solidFill>
                <a:schemeClr val="tx1"/>
              </a:solidFill>
            </a:endParaRPr>
          </a:p>
          <a:p>
            <a:pPr marL="0" lvl="0" indent="0">
              <a:buNone/>
            </a:pPr>
            <a:r>
              <a:rPr lang="cs-CZ" sz="2000" u="sng" dirty="0">
                <a:hlinkClick r:id="rId3"/>
              </a:rPr>
              <a:t>http://</a:t>
            </a:r>
            <a:r>
              <a:rPr lang="cs-CZ" sz="2000" u="sng" dirty="0" smtClean="0">
                <a:hlinkClick r:id="rId3"/>
              </a:rPr>
              <a:t>office.microsoft.com</a:t>
            </a:r>
            <a:endParaRPr lang="cs-CZ" sz="2000" u="sng" dirty="0" smtClean="0"/>
          </a:p>
          <a:p>
            <a:pPr marL="0" indent="0">
              <a:buNone/>
            </a:pPr>
            <a:r>
              <a:rPr lang="cs-CZ" sz="2000" dirty="0"/>
              <a:t>ČECHURA, Jaroslav a kol. </a:t>
            </a:r>
            <a:r>
              <a:rPr lang="cs-CZ" sz="2000" i="1" dirty="0"/>
              <a:t>Dějepis pro 7. ročník</a:t>
            </a:r>
            <a:r>
              <a:rPr lang="cs-CZ" sz="2000" dirty="0"/>
              <a:t>. Praha: SPN, 2004, ISBN 80-7235-275-X.</a:t>
            </a:r>
          </a:p>
          <a:p>
            <a:pPr marL="0" indent="0">
              <a:buNone/>
            </a:pPr>
            <a:r>
              <a:rPr lang="cs-CZ" sz="2000" dirty="0"/>
              <a:t> </a:t>
            </a:r>
          </a:p>
          <a:p>
            <a:pPr marL="0" indent="0">
              <a:buNone/>
            </a:pPr>
            <a:r>
              <a:rPr lang="cs-CZ" sz="2000" dirty="0"/>
              <a:t>VYKOUPIL, Libor. </a:t>
            </a:r>
            <a:r>
              <a:rPr lang="cs-CZ" sz="2000" i="1" dirty="0"/>
              <a:t>Dějepis - středověk a počátky novověku</a:t>
            </a:r>
            <a:r>
              <a:rPr lang="cs-CZ" sz="2000" dirty="0"/>
              <a:t>. Brno: Nová škola, 2008, ISBN 80-7289-089-1.</a:t>
            </a:r>
          </a:p>
          <a:p>
            <a:pPr marL="0" indent="0">
              <a:buNone/>
            </a:pPr>
            <a:r>
              <a:rPr lang="cs-CZ" sz="2000" dirty="0"/>
              <a:t> </a:t>
            </a:r>
          </a:p>
          <a:p>
            <a:pPr marL="0" lv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1500174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Použité zdroje:</a:t>
            </a:r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89030" y="357166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1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44384" y="357166"/>
            <a:ext cx="885202" cy="13514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295</TotalTime>
  <Words>373</Words>
  <Application>Microsoft Office PowerPoint</Application>
  <PresentationFormat>Předvádění na obrazovce (4:3)</PresentationFormat>
  <Paragraphs>108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Vlnění</vt:lpstr>
      <vt:lpstr>Prezentace aplikace PowerPoint</vt:lpstr>
      <vt:lpstr>Prezentace aplikace PowerPoint</vt:lpstr>
      <vt:lpstr> Slovanské kmeny  </vt:lpstr>
      <vt:lpstr>Prezentace aplikace PowerPoint</vt:lpstr>
      <vt:lpstr>Prezentace aplikace PowerPoint</vt:lpstr>
      <vt:lpstr>Řešení:</vt:lpstr>
      <vt:lpstr>Prezentace aplikace PowerPoint</vt:lpstr>
      <vt:lpstr>Prezentace aplikace PowerPoint</vt:lpstr>
      <vt:lpstr>Prezentace aplikace PowerPoint</vt:lpstr>
      <vt:lpstr>      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Paja</dc:creator>
  <cp:lastModifiedBy>ADMIN</cp:lastModifiedBy>
  <cp:revision>34</cp:revision>
  <dcterms:created xsi:type="dcterms:W3CDTF">2012-11-26T19:09:11Z</dcterms:created>
  <dcterms:modified xsi:type="dcterms:W3CDTF">2013-05-04T19:27:00Z</dcterms:modified>
</cp:coreProperties>
</file>