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73" r:id="rId3"/>
    <p:sldId id="274" r:id="rId4"/>
    <p:sldId id="258" r:id="rId5"/>
    <p:sldId id="259" r:id="rId6"/>
    <p:sldId id="270" r:id="rId7"/>
    <p:sldId id="290" r:id="rId8"/>
    <p:sldId id="288" r:id="rId9"/>
    <p:sldId id="289" r:id="rId10"/>
    <p:sldId id="295" r:id="rId11"/>
    <p:sldId id="286" r:id="rId12"/>
    <p:sldId id="275" r:id="rId13"/>
    <p:sldId id="276" r:id="rId14"/>
    <p:sldId id="279" r:id="rId15"/>
    <p:sldId id="291" r:id="rId16"/>
    <p:sldId id="280" r:id="rId17"/>
    <p:sldId id="294" r:id="rId18"/>
    <p:sldId id="287" r:id="rId19"/>
    <p:sldId id="281" r:id="rId20"/>
    <p:sldId id="26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66D1D4-C34C-4C6E-B680-58649667C759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F218F9-EC2C-4E87-85F8-7D8A730629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F218F9-EC2C-4E87-85F8-7D8A7306299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%C4%8Celist" TargetMode="External"/><Relationship Id="rId3" Type="http://schemas.openxmlformats.org/officeDocument/2006/relationships/hyperlink" Target="http://cs.wikipedia.org/wiki/Zubn%C3%AD_sklovina" TargetMode="External"/><Relationship Id="rId7" Type="http://schemas.openxmlformats.org/officeDocument/2006/relationships/hyperlink" Target="http://cs.wikipedia.org/w/index.php?title=Zubn%C3%AD_cement&amp;action=edit&amp;redlink=1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D%C3%A1se%C5%88" TargetMode="External"/><Relationship Id="rId5" Type="http://schemas.openxmlformats.org/officeDocument/2006/relationships/hyperlink" Target="http://cs.wikipedia.org/w/index.php?title=Zubn%C3%AD_d%C5%99e%C5%88&amp;action=edit&amp;redlink=1" TargetMode="External"/><Relationship Id="rId10" Type="http://schemas.openxmlformats.org/officeDocument/2006/relationships/hyperlink" Target="http://cs.wikipedia.org/wiki/Nerv" TargetMode="External"/><Relationship Id="rId4" Type="http://schemas.openxmlformats.org/officeDocument/2006/relationships/hyperlink" Target="http://cs.wikipedia.org/wiki/Zubovina" TargetMode="External"/><Relationship Id="rId9" Type="http://schemas.openxmlformats.org/officeDocument/2006/relationships/hyperlink" Target="http://cs.wikipedia.org/wiki/C%C3%A9va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enupodlegenu.cz/strevni-mikroflora-a-travici-soustava/" TargetMode="External"/><Relationship Id="rId3" Type="http://schemas.openxmlformats.org/officeDocument/2006/relationships/hyperlink" Target="http://cs.wikipedia.org/wiki/Soubor:Tooth_section_international.png" TargetMode="External"/><Relationship Id="rId7" Type="http://schemas.openxmlformats.org/officeDocument/2006/relationships/hyperlink" Target="http://cs.wikipedia.org/wiki/%C5%BDaludek" TargetMode="External"/><Relationship Id="rId2" Type="http://schemas.openxmlformats.org/officeDocument/2006/relationships/hyperlink" Target="http://cs.wikipedia.org/wiki/Soubor:Gray1002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Gray1224.png" TargetMode="External"/><Relationship Id="rId5" Type="http://schemas.openxmlformats.org/officeDocument/2006/relationships/hyperlink" Target="http://cs.wikipedia.org/wiki/Polibek" TargetMode="External"/><Relationship Id="rId10" Type="http://schemas.openxmlformats.org/officeDocument/2006/relationships/hyperlink" Target="http://cs.wikipedia.org/wiki/Soubor:Tractus_intestinalis_duodenum.svg" TargetMode="External"/><Relationship Id="rId4" Type="http://schemas.openxmlformats.org/officeDocument/2006/relationships/hyperlink" Target="http://cs.wikipedia.org/wiki/Soubor:Teeth_by_David_Shankbone.jpg" TargetMode="External"/><Relationship Id="rId9" Type="http://schemas.openxmlformats.org/officeDocument/2006/relationships/hyperlink" Target="http://cs.wikipedia.org/wiki/Soubor:Gray1046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LIDSKÝ ORGANISMUS</a:t>
            </a: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r>
              <a:rPr lang="cs-CZ" sz="4800" b="1" dirty="0" smtClean="0">
                <a:solidFill>
                  <a:srgbClr val="FF0000"/>
                </a:solidFill>
              </a:rPr>
              <a:t>TRÁVÍCÍ SOUSTAVA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33157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2/29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3372996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22. 2.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5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26. 1. 2013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Lidský organismus</a:t>
            </a:r>
          </a:p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 - 51"/>
              </a:rPr>
              <a:t>Trávící soustava</a:t>
            </a:r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Martina Kosová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5.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Přírodověda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510515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organismus, lidské tělo, trávící ústrojí, zuby, sliny, žaludek, tenké střevo, tlusté střevo, slinivka, játra, konečník, stolice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VY_52_INOVACE_2/29_Lidský organismus; trávící soustava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5. třídy základní školy k předmětu Přírodověda.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jednotlivé části  a funkce lidského těla, jak vypadají jednotlivé orgány a jak se nazývají.</a:t>
            </a:r>
          </a:p>
          <a:p>
            <a:r>
              <a:rPr lang="cs-CZ" sz="2800" dirty="0" smtClean="0"/>
              <a:t>Následující výukový materiál je zaměřen na stavbu a funkci trávícího ústrojí.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LIDSKÝ ORGANISMUS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>
              <a:solidFill>
                <a:srgbClr val="006600"/>
              </a:solidFill>
            </a:endParaRPr>
          </a:p>
          <a:p>
            <a:r>
              <a:rPr lang="cs-CZ" dirty="0" smtClean="0">
                <a:solidFill>
                  <a:srgbClr val="006600"/>
                </a:solidFill>
              </a:rPr>
              <a:t>Ačkoliv je každý člověk jiný, tak všichni lidé mají </a:t>
            </a:r>
            <a:r>
              <a:rPr lang="cs-CZ" dirty="0" smtClean="0">
                <a:solidFill>
                  <a:srgbClr val="FF0000"/>
                </a:solidFill>
              </a:rPr>
              <a:t>stejnou</a:t>
            </a:r>
            <a:r>
              <a:rPr lang="cs-CZ" dirty="0" smtClean="0">
                <a:solidFill>
                  <a:srgbClr val="006600"/>
                </a:solidFill>
              </a:rPr>
              <a:t> </a:t>
            </a:r>
            <a:r>
              <a:rPr lang="cs-CZ" b="1" u="sng" dirty="0" smtClean="0"/>
              <a:t>STAVBU TĚLA</a:t>
            </a:r>
            <a:r>
              <a:rPr lang="cs-CZ" dirty="0" smtClean="0">
                <a:solidFill>
                  <a:srgbClr val="006600"/>
                </a:solidFill>
              </a:rPr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TRÁVÍCÍ SOUSTAVA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endParaRPr lang="cs-CZ" b="1" dirty="0" smtClean="0"/>
          </a:p>
          <a:p>
            <a:r>
              <a:rPr lang="cs-CZ" b="1" dirty="0" smtClean="0">
                <a:solidFill>
                  <a:srgbClr val="002060"/>
                </a:solidFill>
              </a:rPr>
              <a:t>Stavba trávící soustavy je </a:t>
            </a:r>
            <a:r>
              <a:rPr lang="cs-CZ" b="1" u="sng" dirty="0" smtClean="0">
                <a:solidFill>
                  <a:srgbClr val="002060"/>
                </a:solidFill>
              </a:rPr>
              <a:t>u všech lidí stejná</a:t>
            </a:r>
            <a:r>
              <a:rPr lang="cs-CZ" b="1" dirty="0" smtClean="0">
                <a:solidFill>
                  <a:srgbClr val="002060"/>
                </a:solidFill>
              </a:rPr>
              <a:t>.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Zajišťuje </a:t>
            </a:r>
            <a:r>
              <a:rPr lang="cs-CZ" b="1" dirty="0" smtClean="0">
                <a:solidFill>
                  <a:srgbClr val="C00000"/>
                </a:solidFill>
              </a:rPr>
              <a:t>příjem</a:t>
            </a:r>
            <a:r>
              <a:rPr lang="cs-CZ" b="1" dirty="0" smtClean="0">
                <a:solidFill>
                  <a:srgbClr val="002060"/>
                </a:solidFill>
              </a:rPr>
              <a:t>, </a:t>
            </a:r>
            <a:r>
              <a:rPr lang="cs-CZ" b="1" dirty="0" smtClean="0">
                <a:solidFill>
                  <a:srgbClr val="C00000"/>
                </a:solidFill>
              </a:rPr>
              <a:t>zpracování</a:t>
            </a:r>
            <a:r>
              <a:rPr lang="cs-CZ" b="1" dirty="0" smtClean="0">
                <a:solidFill>
                  <a:srgbClr val="002060"/>
                </a:solidFill>
              </a:rPr>
              <a:t> a </a:t>
            </a:r>
            <a:r>
              <a:rPr lang="cs-CZ" b="1" dirty="0" smtClean="0">
                <a:solidFill>
                  <a:srgbClr val="C00000"/>
                </a:solidFill>
              </a:rPr>
              <a:t>využití</a:t>
            </a:r>
            <a:r>
              <a:rPr lang="cs-CZ" b="1" dirty="0" smtClean="0">
                <a:solidFill>
                  <a:srgbClr val="002060"/>
                </a:solidFill>
              </a:rPr>
              <a:t> potravy.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Začíná </a:t>
            </a:r>
            <a:r>
              <a:rPr lang="cs-CZ" b="1" u="sng" dirty="0" smtClean="0">
                <a:solidFill>
                  <a:srgbClr val="C00000"/>
                </a:solidFill>
              </a:rPr>
              <a:t>ústy</a:t>
            </a:r>
            <a:r>
              <a:rPr lang="cs-CZ" b="1" dirty="0" smtClean="0">
                <a:solidFill>
                  <a:srgbClr val="002060"/>
                </a:solidFill>
              </a:rPr>
              <a:t> a končí </a:t>
            </a:r>
            <a:r>
              <a:rPr lang="cs-CZ" b="1" u="sng" dirty="0" smtClean="0">
                <a:solidFill>
                  <a:srgbClr val="C00000"/>
                </a:solidFill>
              </a:rPr>
              <a:t>konečníkem</a:t>
            </a:r>
            <a:r>
              <a:rPr lang="cs-CZ" b="1" dirty="0" smtClean="0">
                <a:solidFill>
                  <a:srgbClr val="002060"/>
                </a:solidFill>
              </a:rPr>
              <a:t>.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TRÁVÍCÍ SOUSTAVA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796136" y="63093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15362" name="Picture 2" descr="travici-trakt-nahl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700808"/>
            <a:ext cx="7061770" cy="42370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http://upload.wikimedia.org/wikipedia/commons/thumb/7/7c/Digestive_system_diagram_cs.svg/250px-Digestive_system_diagram_cs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7" y="404664"/>
            <a:ext cx="4422455" cy="612068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460432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60212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692696"/>
            <a:ext cx="485775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1116013" y="188913"/>
            <a:ext cx="6408737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b="1" dirty="0">
                <a:solidFill>
                  <a:srgbClr val="C00000"/>
                </a:solidFill>
              </a:rPr>
              <a:t>POČET ZUBŮ – ZUBNÍ VZOREC</a:t>
            </a:r>
          </a:p>
        </p:txBody>
      </p:sp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1412875"/>
            <a:ext cx="3810000" cy="255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2124075" y="836613"/>
            <a:ext cx="5543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chemeClr val="bg1"/>
                </a:solidFill>
              </a:rPr>
              <a:t>Trvalý chrup – 32 zubů</a:t>
            </a:r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2124075" y="1412875"/>
            <a:ext cx="431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 smtClean="0"/>
              <a:t>1</a:t>
            </a:r>
            <a:endParaRPr lang="cs-CZ" b="1" dirty="0"/>
          </a:p>
        </p:txBody>
      </p:sp>
      <p:graphicFrame>
        <p:nvGraphicFramePr>
          <p:cNvPr id="25611" name="Group 11"/>
          <p:cNvGraphicFramePr>
            <a:graphicFrameLocks noGrp="1"/>
          </p:cNvGraphicFramePr>
          <p:nvPr/>
        </p:nvGraphicFramePr>
        <p:xfrm>
          <a:off x="1403350" y="4508500"/>
          <a:ext cx="6096000" cy="1728788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865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</a:rPr>
                        <a:t>3    2    1    2</a:t>
                      </a:r>
                    </a:p>
                  </a:txBody>
                  <a:tcPr horzOverflow="overflow">
                    <a:lnL cap="flat">
                      <a:noFill/>
                    </a:lnL>
                    <a:lnR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rgbClr val="6600FF"/>
                        </a:gs>
                        <a:gs pos="100000">
                          <a:srgbClr val="6600FF">
                            <a:gamma/>
                            <a:shade val="46275"/>
                            <a:invGamma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</a:rPr>
                        <a:t>     2    1    2    3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rgbClr val="6600FF"/>
                        </a:gs>
                        <a:gs pos="100000">
                          <a:srgbClr val="6600FF">
                            <a:gamma/>
                            <a:shade val="46275"/>
                            <a:invGamma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</a:tcPr>
                </a:tc>
              </a:tr>
              <a:tr h="863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</a:rPr>
                        <a:t>3    2    1    2</a:t>
                      </a:r>
                    </a:p>
                  </a:txBody>
                  <a:tcPr horzOverflow="overflow">
                    <a:lnL cap="flat">
                      <a:noFill/>
                    </a:lnL>
                    <a:lnR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rgbClr val="6600FF"/>
                        </a:gs>
                        <a:gs pos="100000">
                          <a:srgbClr val="6600FF">
                            <a:gamma/>
                            <a:shade val="46275"/>
                            <a:invGamma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</a:rPr>
                        <a:t>     2    1    2    3   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rgbClr val="6600FF"/>
                        </a:gs>
                        <a:gs pos="100000">
                          <a:srgbClr val="6600FF">
                            <a:gamma/>
                            <a:shade val="46275"/>
                            <a:invGamma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</a:tcPr>
                </a:tc>
              </a:tr>
            </a:tbl>
          </a:graphicData>
        </a:graphic>
      </p:graphicFrame>
      <p:sp>
        <p:nvSpPr>
          <p:cNvPr id="25626" name="Line 26"/>
          <p:cNvSpPr>
            <a:spLocks noChangeShapeType="1"/>
          </p:cNvSpPr>
          <p:nvPr/>
        </p:nvSpPr>
        <p:spPr bwMode="auto">
          <a:xfrm flipV="1">
            <a:off x="3708400" y="3789363"/>
            <a:ext cx="1727200" cy="863600"/>
          </a:xfrm>
          <a:prstGeom prst="line">
            <a:avLst/>
          </a:prstGeom>
          <a:noFill/>
          <a:ln w="28575">
            <a:solidFill>
              <a:srgbClr val="99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27" name="Line 27"/>
          <p:cNvSpPr>
            <a:spLocks noChangeShapeType="1"/>
          </p:cNvSpPr>
          <p:nvPr/>
        </p:nvSpPr>
        <p:spPr bwMode="auto">
          <a:xfrm flipV="1">
            <a:off x="3132138" y="3716338"/>
            <a:ext cx="1727200" cy="936625"/>
          </a:xfrm>
          <a:prstGeom prst="line">
            <a:avLst/>
          </a:prstGeom>
          <a:noFill/>
          <a:ln w="38100">
            <a:solidFill>
              <a:srgbClr val="99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28" name="Line 28"/>
          <p:cNvSpPr>
            <a:spLocks noChangeShapeType="1"/>
          </p:cNvSpPr>
          <p:nvPr/>
        </p:nvSpPr>
        <p:spPr bwMode="auto">
          <a:xfrm flipV="1">
            <a:off x="3995738" y="3716338"/>
            <a:ext cx="1800225" cy="863600"/>
          </a:xfrm>
          <a:prstGeom prst="line">
            <a:avLst/>
          </a:prstGeom>
          <a:noFill/>
          <a:ln w="28575">
            <a:solidFill>
              <a:srgbClr val="99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29" name="Line 29"/>
          <p:cNvSpPr>
            <a:spLocks noChangeShapeType="1"/>
          </p:cNvSpPr>
          <p:nvPr/>
        </p:nvSpPr>
        <p:spPr bwMode="auto">
          <a:xfrm flipV="1">
            <a:off x="2411413" y="3716338"/>
            <a:ext cx="2016125" cy="865187"/>
          </a:xfrm>
          <a:prstGeom prst="line">
            <a:avLst/>
          </a:prstGeom>
          <a:noFill/>
          <a:ln w="28575">
            <a:solidFill>
              <a:srgbClr val="99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30" name="Line 30"/>
          <p:cNvSpPr>
            <a:spLocks noChangeShapeType="1"/>
          </p:cNvSpPr>
          <p:nvPr/>
        </p:nvSpPr>
        <p:spPr bwMode="auto">
          <a:xfrm flipV="1">
            <a:off x="2411413" y="3573463"/>
            <a:ext cx="1728787" cy="1008062"/>
          </a:xfrm>
          <a:prstGeom prst="line">
            <a:avLst/>
          </a:prstGeom>
          <a:noFill/>
          <a:ln w="28575">
            <a:solidFill>
              <a:srgbClr val="99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31" name="Line 31"/>
          <p:cNvSpPr>
            <a:spLocks noChangeShapeType="1"/>
          </p:cNvSpPr>
          <p:nvPr/>
        </p:nvSpPr>
        <p:spPr bwMode="auto">
          <a:xfrm flipV="1">
            <a:off x="1692275" y="3644900"/>
            <a:ext cx="1727200" cy="1008063"/>
          </a:xfrm>
          <a:prstGeom prst="line">
            <a:avLst/>
          </a:prstGeom>
          <a:noFill/>
          <a:ln w="28575">
            <a:solidFill>
              <a:srgbClr val="99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32" name="Line 32"/>
          <p:cNvSpPr>
            <a:spLocks noChangeShapeType="1"/>
          </p:cNvSpPr>
          <p:nvPr/>
        </p:nvSpPr>
        <p:spPr bwMode="auto">
          <a:xfrm flipV="1">
            <a:off x="1547813" y="3716338"/>
            <a:ext cx="1368425" cy="936625"/>
          </a:xfrm>
          <a:prstGeom prst="line">
            <a:avLst/>
          </a:prstGeom>
          <a:noFill/>
          <a:ln w="28575">
            <a:solidFill>
              <a:srgbClr val="99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33" name="Line 33"/>
          <p:cNvSpPr>
            <a:spLocks noChangeShapeType="1"/>
          </p:cNvSpPr>
          <p:nvPr/>
        </p:nvSpPr>
        <p:spPr bwMode="auto">
          <a:xfrm flipV="1">
            <a:off x="1547813" y="3644900"/>
            <a:ext cx="863600" cy="936625"/>
          </a:xfrm>
          <a:prstGeom prst="line">
            <a:avLst/>
          </a:prstGeom>
          <a:noFill/>
          <a:ln w="28575">
            <a:solidFill>
              <a:srgbClr val="99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34" name="Line 34"/>
          <p:cNvSpPr>
            <a:spLocks noChangeShapeType="1"/>
          </p:cNvSpPr>
          <p:nvPr/>
        </p:nvSpPr>
        <p:spPr bwMode="auto">
          <a:xfrm>
            <a:off x="3708400" y="5734050"/>
            <a:ext cx="1368425" cy="719138"/>
          </a:xfrm>
          <a:prstGeom prst="line">
            <a:avLst/>
          </a:prstGeom>
          <a:noFill/>
          <a:ln w="9525">
            <a:solidFill>
              <a:srgbClr val="99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35" name="Line 35"/>
          <p:cNvSpPr>
            <a:spLocks noChangeShapeType="1"/>
          </p:cNvSpPr>
          <p:nvPr/>
        </p:nvSpPr>
        <p:spPr bwMode="auto">
          <a:xfrm>
            <a:off x="2987675" y="5734050"/>
            <a:ext cx="792163" cy="647700"/>
          </a:xfrm>
          <a:prstGeom prst="line">
            <a:avLst/>
          </a:prstGeom>
          <a:noFill/>
          <a:ln w="9525">
            <a:solidFill>
              <a:srgbClr val="99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36" name="Line 36"/>
          <p:cNvSpPr>
            <a:spLocks noChangeShapeType="1"/>
          </p:cNvSpPr>
          <p:nvPr/>
        </p:nvSpPr>
        <p:spPr bwMode="auto">
          <a:xfrm>
            <a:off x="2339975" y="5661025"/>
            <a:ext cx="0" cy="720725"/>
          </a:xfrm>
          <a:prstGeom prst="line">
            <a:avLst/>
          </a:prstGeom>
          <a:noFill/>
          <a:ln w="9525">
            <a:solidFill>
              <a:srgbClr val="99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37" name="Line 37"/>
          <p:cNvSpPr>
            <a:spLocks noChangeShapeType="1"/>
          </p:cNvSpPr>
          <p:nvPr/>
        </p:nvSpPr>
        <p:spPr bwMode="auto">
          <a:xfrm flipH="1">
            <a:off x="755650" y="5805488"/>
            <a:ext cx="792163" cy="215900"/>
          </a:xfrm>
          <a:prstGeom prst="line">
            <a:avLst/>
          </a:prstGeom>
          <a:noFill/>
          <a:ln w="9525">
            <a:solidFill>
              <a:srgbClr val="99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38" name="Text Box 38"/>
          <p:cNvSpPr txBox="1">
            <a:spLocks noChangeArrowheads="1"/>
          </p:cNvSpPr>
          <p:nvPr/>
        </p:nvSpPr>
        <p:spPr bwMode="auto">
          <a:xfrm>
            <a:off x="5148263" y="6308725"/>
            <a:ext cx="2447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chemeClr val="bg1"/>
                </a:solidFill>
              </a:rPr>
              <a:t>řezáky</a:t>
            </a:r>
          </a:p>
        </p:txBody>
      </p:sp>
      <p:sp>
        <p:nvSpPr>
          <p:cNvPr id="25639" name="Text Box 39"/>
          <p:cNvSpPr txBox="1">
            <a:spLocks noChangeArrowheads="1"/>
          </p:cNvSpPr>
          <p:nvPr/>
        </p:nvSpPr>
        <p:spPr bwMode="auto">
          <a:xfrm>
            <a:off x="3348038" y="6400800"/>
            <a:ext cx="1368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chemeClr val="bg1"/>
                </a:solidFill>
              </a:rPr>
              <a:t>špičák</a:t>
            </a:r>
          </a:p>
        </p:txBody>
      </p:sp>
      <p:sp>
        <p:nvSpPr>
          <p:cNvPr id="25640" name="Text Box 40"/>
          <p:cNvSpPr txBox="1">
            <a:spLocks noChangeArrowheads="1"/>
          </p:cNvSpPr>
          <p:nvPr/>
        </p:nvSpPr>
        <p:spPr bwMode="auto">
          <a:xfrm>
            <a:off x="1042988" y="6400800"/>
            <a:ext cx="23034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chemeClr val="bg1"/>
                </a:solidFill>
              </a:rPr>
              <a:t>třenové zuby</a:t>
            </a:r>
          </a:p>
        </p:txBody>
      </p:sp>
      <p:sp>
        <p:nvSpPr>
          <p:cNvPr id="25641" name="Text Box 41"/>
          <p:cNvSpPr txBox="1">
            <a:spLocks noChangeArrowheads="1"/>
          </p:cNvSpPr>
          <p:nvPr/>
        </p:nvSpPr>
        <p:spPr bwMode="auto">
          <a:xfrm>
            <a:off x="0" y="5949950"/>
            <a:ext cx="1403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chemeClr val="bg1"/>
                </a:solidFill>
              </a:rPr>
              <a:t>stoličky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5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Jak se nazývají části zubu?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55892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908050"/>
            <a:ext cx="47244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5508104" y="1582341"/>
            <a:ext cx="324036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Lidský zub - stolička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A </a:t>
            </a:r>
            <a:r>
              <a:rPr lang="cs-CZ" b="1" dirty="0" smtClean="0">
                <a:solidFill>
                  <a:schemeClr val="bg1"/>
                </a:solidFill>
              </a:rPr>
              <a:t>–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korunka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B </a:t>
            </a:r>
            <a:r>
              <a:rPr lang="cs-CZ" b="1" dirty="0" smtClean="0">
                <a:solidFill>
                  <a:schemeClr val="bg1"/>
                </a:solidFill>
              </a:rPr>
              <a:t>–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kořen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C </a:t>
            </a:r>
            <a:r>
              <a:rPr lang="cs-CZ" b="1" dirty="0" smtClean="0">
                <a:solidFill>
                  <a:schemeClr val="bg1"/>
                </a:solidFill>
              </a:rPr>
              <a:t>– krček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1.- </a:t>
            </a:r>
            <a:r>
              <a:rPr lang="cs-CZ" dirty="0" smtClean="0">
                <a:solidFill>
                  <a:schemeClr val="bg1"/>
                </a:solidFill>
                <a:hlinkClick r:id="rId3" tooltip="Zubní sklovina"/>
              </a:rPr>
              <a:t>zubní sklovina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2.- </a:t>
            </a:r>
            <a:r>
              <a:rPr lang="cs-CZ" dirty="0" smtClean="0">
                <a:solidFill>
                  <a:schemeClr val="bg1"/>
                </a:solidFill>
                <a:hlinkClick r:id="rId4" tooltip="Zubovina"/>
              </a:rPr>
              <a:t>zubovina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3.- </a:t>
            </a:r>
            <a:r>
              <a:rPr lang="cs-CZ" dirty="0" smtClean="0">
                <a:solidFill>
                  <a:schemeClr val="bg1"/>
                </a:solidFill>
                <a:hlinkClick r:id="rId5" tooltip="Zubní dřeň (stránka neexistuje)"/>
              </a:rPr>
              <a:t>zubní dřeň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4.- </a:t>
            </a:r>
            <a:r>
              <a:rPr lang="cs-CZ" dirty="0" smtClean="0">
                <a:solidFill>
                  <a:schemeClr val="bg1"/>
                </a:solidFill>
                <a:hlinkClick r:id="rId6" tooltip="Dáseň"/>
              </a:rPr>
              <a:t>dáseň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5.- </a:t>
            </a:r>
            <a:r>
              <a:rPr lang="cs-CZ" dirty="0" smtClean="0">
                <a:solidFill>
                  <a:schemeClr val="bg1"/>
                </a:solidFill>
                <a:hlinkClick r:id="rId7" tooltip="Zubní cement (stránka neexistuje)"/>
              </a:rPr>
              <a:t>zubní cement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6.- </a:t>
            </a:r>
            <a:r>
              <a:rPr lang="cs-CZ" dirty="0" smtClean="0">
                <a:solidFill>
                  <a:schemeClr val="bg1"/>
                </a:solidFill>
                <a:hlinkClick r:id="rId8" tooltip="Čelist"/>
              </a:rPr>
              <a:t>čelistní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hlink"/>
                </a:solidFill>
              </a:rPr>
              <a:t>kost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7.- </a:t>
            </a:r>
            <a:r>
              <a:rPr lang="cs-CZ" dirty="0" smtClean="0">
                <a:solidFill>
                  <a:schemeClr val="bg1"/>
                </a:solidFill>
                <a:hlinkClick r:id="rId9" tooltip="Céva"/>
              </a:rPr>
              <a:t>céva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8.- </a:t>
            </a:r>
            <a:r>
              <a:rPr lang="cs-CZ" dirty="0" smtClean="0">
                <a:solidFill>
                  <a:schemeClr val="bg1"/>
                </a:solidFill>
                <a:hlinkClick r:id="rId10" tooltip="Nerv"/>
              </a:rPr>
              <a:t>nerv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Zapiš si: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Potravu přijímáme </a:t>
            </a:r>
            <a:r>
              <a:rPr lang="cs-CZ" b="1" dirty="0" smtClean="0">
                <a:solidFill>
                  <a:srgbClr val="FF0000"/>
                </a:solidFill>
              </a:rPr>
              <a:t>ústy</a:t>
            </a:r>
            <a:r>
              <a:rPr lang="cs-CZ" b="1" dirty="0" smtClean="0">
                <a:solidFill>
                  <a:srgbClr val="002060"/>
                </a:solidFill>
              </a:rPr>
              <a:t>. </a:t>
            </a: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V ústech ji </a:t>
            </a:r>
            <a:r>
              <a:rPr lang="cs-CZ" b="1" dirty="0" smtClean="0">
                <a:solidFill>
                  <a:srgbClr val="FF0000"/>
                </a:solidFill>
              </a:rPr>
              <a:t>ZUBAMA</a:t>
            </a:r>
            <a:r>
              <a:rPr lang="cs-CZ" b="1" dirty="0" smtClean="0">
                <a:solidFill>
                  <a:srgbClr val="002060"/>
                </a:solidFill>
              </a:rPr>
              <a:t> rozkoušeme.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Sliny</a:t>
            </a:r>
            <a:r>
              <a:rPr lang="cs-CZ" b="1" dirty="0" smtClean="0">
                <a:solidFill>
                  <a:srgbClr val="002060"/>
                </a:solidFill>
              </a:rPr>
              <a:t> pomohou vytvořit                       </a:t>
            </a:r>
            <a:r>
              <a:rPr lang="cs-CZ" b="1" dirty="0" smtClean="0">
                <a:solidFill>
                  <a:srgbClr val="FF0000"/>
                </a:solidFill>
              </a:rPr>
              <a:t>sousto</a:t>
            </a:r>
            <a:r>
              <a:rPr lang="cs-CZ" b="1" dirty="0" smtClean="0">
                <a:solidFill>
                  <a:srgbClr val="002060"/>
                </a:solidFill>
              </a:rPr>
              <a:t>.</a:t>
            </a: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V ústech </a:t>
            </a:r>
            <a:r>
              <a:rPr lang="cs-CZ" b="1" dirty="0" smtClean="0">
                <a:solidFill>
                  <a:srgbClr val="C00000"/>
                </a:solidFill>
              </a:rPr>
              <a:t>ZAČÍNÁ ŠTĚPENÍ</a:t>
            </a:r>
            <a:r>
              <a:rPr lang="cs-CZ" b="1" dirty="0" smtClean="0">
                <a:solidFill>
                  <a:srgbClr val="002060"/>
                </a:solidFill>
              </a:rPr>
              <a:t>.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4788024" y="4005064"/>
            <a:ext cx="1584176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Prohlédni si obrázky: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5085184"/>
            <a:ext cx="805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9218" name="Picture 2" descr="http://upload.wikimedia.org/wikipedia/commons/thumb/8/82/Sexy-Kissable-Red-Lips_Happy-Girl.jpg/220px-Sexy-Kissable-Red-Lips_Happy-Gir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4941168"/>
            <a:ext cx="3960440" cy="174619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427984" y="5103768"/>
            <a:ext cx="1237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9220" name="Picture 4" descr="http://upload.wikimedia.org/wikipedia/commons/thumb/1/14/Teeth_by_David_Shankbone.jpg/800px-Teeth_by_David_Shankbon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475009"/>
            <a:ext cx="6876256" cy="34300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 SEŠITU: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 smtClean="0"/>
              <a:t>Spolknuté sousto jde </a:t>
            </a:r>
            <a:r>
              <a:rPr lang="cs-CZ" b="1" dirty="0" smtClean="0">
                <a:solidFill>
                  <a:srgbClr val="FF0000"/>
                </a:solidFill>
              </a:rPr>
              <a:t>JÍCNEM</a:t>
            </a:r>
            <a:r>
              <a:rPr lang="cs-CZ" dirty="0" smtClean="0"/>
              <a:t> do </a:t>
            </a:r>
            <a:r>
              <a:rPr lang="cs-CZ" b="1" dirty="0" smtClean="0">
                <a:solidFill>
                  <a:srgbClr val="FF0000"/>
                </a:solidFill>
              </a:rPr>
              <a:t>ŽALUDKU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V žaludku se potrava promíchá se </a:t>
            </a:r>
            <a:r>
              <a:rPr lang="cs-CZ" b="1" dirty="0" smtClean="0">
                <a:solidFill>
                  <a:srgbClr val="7030A0"/>
                </a:solidFill>
              </a:rPr>
              <a:t>ŽALUDEČNÍ ŠŤÁVOU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Potrava se tu rozkládá na jednodušší části.</a:t>
            </a:r>
          </a:p>
          <a:p>
            <a:endParaRPr lang="cs-CZ" b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ŽALUDEK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6021288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340768"/>
            <a:ext cx="5976143" cy="46199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dirty="0" smtClean="0"/>
              <a:t>Ze žaludku postupuje částečně rozložená potrava do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TENKÉHO STŘEVA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dirty="0" smtClean="0"/>
              <a:t>Dokončuje se tady rozklad látek z potravy.</a:t>
            </a:r>
          </a:p>
          <a:p>
            <a:endParaRPr lang="cs-CZ" b="1" dirty="0" smtClean="0"/>
          </a:p>
          <a:p>
            <a:r>
              <a:rPr lang="cs-CZ" b="1" dirty="0" smtClean="0"/>
              <a:t>Vzniklé </a:t>
            </a:r>
            <a:r>
              <a:rPr lang="cs-CZ" b="1" dirty="0" smtClean="0">
                <a:solidFill>
                  <a:srgbClr val="0070C0"/>
                </a:solidFill>
              </a:rPr>
              <a:t>jednoduché látky se </a:t>
            </a:r>
            <a:r>
              <a:rPr lang="cs-CZ" b="1" dirty="0" smtClean="0">
                <a:solidFill>
                  <a:srgbClr val="FF0000"/>
                </a:solidFill>
              </a:rPr>
              <a:t>tu vstřebávají do krve.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987824" y="1556792"/>
            <a:ext cx="1656184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4" y="389807"/>
            <a:ext cx="4103861" cy="6241182"/>
          </a:xfrm>
          <a:prstGeom prst="rect">
            <a:avLst/>
          </a:prstGeom>
          <a:solidFill>
            <a:schemeClr val="bg1"/>
          </a:solidFill>
          <a:ln w="9525">
            <a:solidFill>
              <a:schemeClr val="accent1"/>
            </a:solidFill>
            <a:miter lim="800000"/>
            <a:headEnd/>
            <a:tailEnd/>
          </a:ln>
          <a:effectLst/>
        </p:spPr>
      </p:pic>
      <p:sp>
        <p:nvSpPr>
          <p:cNvPr id="35846" name="Rectangle 6"/>
          <p:cNvSpPr>
            <a:spLocks noChangeArrowheads="1"/>
          </p:cNvSpPr>
          <p:nvPr/>
        </p:nvSpPr>
        <p:spPr bwMode="auto">
          <a:xfrm>
            <a:off x="5795963" y="17732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</a:pP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35849" name="Line 9"/>
          <p:cNvSpPr>
            <a:spLocks noChangeShapeType="1"/>
          </p:cNvSpPr>
          <p:nvPr/>
        </p:nvSpPr>
        <p:spPr bwMode="auto">
          <a:xfrm flipV="1">
            <a:off x="2484438" y="5229225"/>
            <a:ext cx="215900" cy="358775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5850" name="Text Box 10"/>
          <p:cNvSpPr txBox="1">
            <a:spLocks noChangeArrowheads="1"/>
          </p:cNvSpPr>
          <p:nvPr/>
        </p:nvSpPr>
        <p:spPr bwMode="auto">
          <a:xfrm>
            <a:off x="684213" y="5661025"/>
            <a:ext cx="25193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chemeClr val="bg1"/>
                </a:solidFill>
              </a:rPr>
              <a:t>Červovitý přívěsek - appendix</a:t>
            </a:r>
          </a:p>
        </p:txBody>
      </p:sp>
      <p:sp>
        <p:nvSpPr>
          <p:cNvPr id="35852" name="Line 12"/>
          <p:cNvSpPr>
            <a:spLocks noChangeShapeType="1"/>
          </p:cNvSpPr>
          <p:nvPr/>
        </p:nvSpPr>
        <p:spPr bwMode="auto">
          <a:xfrm>
            <a:off x="1116013" y="4941888"/>
            <a:ext cx="1584325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5853" name="Text Box 13"/>
          <p:cNvSpPr txBox="1">
            <a:spLocks noChangeArrowheads="1"/>
          </p:cNvSpPr>
          <p:nvPr/>
        </p:nvSpPr>
        <p:spPr bwMode="auto">
          <a:xfrm>
            <a:off x="107950" y="4641850"/>
            <a:ext cx="16557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chemeClr val="bg1"/>
                </a:solidFill>
              </a:rPr>
              <a:t>Slepé střevo</a:t>
            </a:r>
          </a:p>
        </p:txBody>
      </p:sp>
      <p:sp>
        <p:nvSpPr>
          <p:cNvPr id="35859" name="Text Box 19"/>
          <p:cNvSpPr txBox="1">
            <a:spLocks noChangeArrowheads="1"/>
          </p:cNvSpPr>
          <p:nvPr/>
        </p:nvSpPr>
        <p:spPr bwMode="auto">
          <a:xfrm>
            <a:off x="4859338" y="6237288"/>
            <a:ext cx="5032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>
                <a:solidFill>
                  <a:srgbClr val="FFFF00"/>
                </a:solidFill>
              </a:rPr>
              <a:t>11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58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8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8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58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dirty="0" smtClean="0"/>
              <a:t>Nevstřebané zbytky z tenkého střeva            jdou do                          	</a:t>
            </a:r>
            <a:r>
              <a:rPr lang="cs-CZ" b="1" dirty="0" smtClean="0">
                <a:solidFill>
                  <a:srgbClr val="FF0000"/>
                </a:solidFill>
              </a:rPr>
              <a:t>TLUSTÉHO STŘEVA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Tu se z nich </a:t>
            </a:r>
            <a:r>
              <a:rPr lang="cs-CZ" b="1" dirty="0" smtClean="0">
                <a:solidFill>
                  <a:srgbClr val="002060"/>
                </a:solidFill>
              </a:rPr>
              <a:t>odděluje voda a vrací se do krve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r>
              <a:rPr lang="cs-CZ" dirty="0" smtClean="0"/>
              <a:t>Ze zbylých látek se vytváří </a:t>
            </a:r>
            <a:r>
              <a:rPr lang="cs-CZ" b="1" u="sng" dirty="0" smtClean="0">
                <a:solidFill>
                  <a:srgbClr val="C00000"/>
                </a:solidFill>
              </a:rPr>
              <a:t>STOLICE</a:t>
            </a:r>
            <a:r>
              <a:rPr lang="cs-CZ" dirty="0" smtClean="0"/>
              <a:t>, která vychází z těla </a:t>
            </a:r>
            <a:r>
              <a:rPr lang="cs-CZ" dirty="0" smtClean="0">
                <a:solidFill>
                  <a:srgbClr val="FF0000"/>
                </a:solidFill>
              </a:rPr>
              <a:t>ven konečníkem</a:t>
            </a:r>
            <a:r>
              <a:rPr lang="cs-CZ" dirty="0" smtClean="0"/>
              <a:t>.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555776" y="1556792"/>
            <a:ext cx="2304256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PŘEMÝŠLEJ </a:t>
            </a:r>
            <a:r>
              <a:rPr lang="cs-CZ" b="1" dirty="0" smtClean="0">
                <a:solidFill>
                  <a:srgbClr val="C00000"/>
                </a:solidFill>
                <a:sym typeface="Wingdings" pitchFamily="2" charset="2"/>
              </a:rPr>
              <a:t>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jsi dnes jedl k snídani, k obědu, k večeři?</a:t>
            </a:r>
          </a:p>
          <a:p>
            <a:endParaRPr lang="cs-CZ" dirty="0" smtClean="0"/>
          </a:p>
          <a:p>
            <a:r>
              <a:rPr lang="cs-CZ" dirty="0" smtClean="0"/>
              <a:t>Kolikrát denně by ses měl najíst?</a:t>
            </a:r>
          </a:p>
          <a:p>
            <a:endParaRPr lang="cs-CZ" dirty="0" smtClean="0"/>
          </a:p>
          <a:p>
            <a:r>
              <a:rPr lang="cs-CZ" dirty="0" smtClean="0"/>
              <a:t>Co je to zácpa, průjem?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Kvasničková Danuše a kol. Od vesmíru k člověku;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Přírodověda pro 5.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Praha: Fortuna, 1996. ISBN 80-7168-348-5 </a:t>
            </a:r>
            <a:endParaRPr lang="cs-CZ" sz="1600" b="1" u="sng" dirty="0" smtClean="0"/>
          </a:p>
          <a:p>
            <a:endParaRPr lang="cs-CZ" sz="1600" b="1" u="sng" dirty="0" smtClean="0"/>
          </a:p>
          <a:p>
            <a:r>
              <a:rPr lang="cs-CZ" sz="1600" b="1" u="sng" dirty="0" smtClean="0"/>
              <a:t>OBRÁZKY:</a:t>
            </a:r>
          </a:p>
          <a:p>
            <a:r>
              <a:rPr lang="cs-CZ" sz="1600" dirty="0" smtClean="0"/>
              <a:t>1</a:t>
            </a:r>
            <a:r>
              <a:rPr lang="cs-CZ" sz="1600" dirty="0" smtClean="0"/>
              <a:t>)</a:t>
            </a:r>
            <a:r>
              <a:rPr lang="cs-CZ" sz="1600" dirty="0" smtClean="0">
                <a:solidFill>
                  <a:schemeClr val="hlink"/>
                </a:solidFill>
                <a:hlinkClick r:id="rId2"/>
              </a:rPr>
              <a:t> http://cs.wikipedia.org/wiki/Soubor:Gray1002.png</a:t>
            </a:r>
            <a:r>
              <a:rPr lang="cs-CZ" sz="1600" dirty="0" smtClean="0"/>
              <a:t>  </a:t>
            </a:r>
            <a:r>
              <a:rPr lang="cs-CZ" sz="1600" dirty="0" smtClean="0"/>
              <a:t>(26. 1. 2013)</a:t>
            </a:r>
          </a:p>
          <a:p>
            <a:r>
              <a:rPr lang="cs-CZ" sz="1600" dirty="0" smtClean="0"/>
              <a:t>3</a:t>
            </a:r>
            <a:r>
              <a:rPr lang="cs-CZ" sz="1600" dirty="0" smtClean="0"/>
              <a:t>)</a:t>
            </a:r>
            <a:r>
              <a:rPr lang="cs-CZ" sz="1600" dirty="0" smtClean="0">
                <a:solidFill>
                  <a:schemeClr val="hlink"/>
                </a:solidFill>
                <a:hlinkClick r:id="rId3"/>
              </a:rPr>
              <a:t> http://</a:t>
            </a:r>
            <a:r>
              <a:rPr lang="cs-CZ" sz="1600" dirty="0" smtClean="0">
                <a:solidFill>
                  <a:schemeClr val="hlink"/>
                </a:solidFill>
                <a:hlinkClick r:id="rId3"/>
              </a:rPr>
              <a:t>cs.wikipedia.org/wiki/Soubor:Tooth_section_international.png</a:t>
            </a:r>
            <a:r>
              <a:rPr lang="cs-CZ" sz="1600" dirty="0" smtClean="0"/>
              <a:t> (26</a:t>
            </a:r>
            <a:r>
              <a:rPr lang="cs-CZ" sz="1600" dirty="0" smtClean="0"/>
              <a:t>. 1. 2013</a:t>
            </a:r>
            <a:r>
              <a:rPr lang="cs-CZ" sz="1600" dirty="0" smtClean="0"/>
              <a:t>)</a:t>
            </a:r>
            <a:endParaRPr lang="cs-CZ" sz="1600" dirty="0" smtClean="0"/>
          </a:p>
          <a:p>
            <a:r>
              <a:rPr lang="cs-CZ" sz="1600" dirty="0" smtClean="0"/>
              <a:t>5</a:t>
            </a:r>
            <a:r>
              <a:rPr lang="cs-CZ" sz="1600" smtClean="0"/>
              <a:t>) </a:t>
            </a:r>
            <a:r>
              <a:rPr lang="cs-CZ" sz="1600" smtClean="0">
                <a:hlinkClick r:id="rId4"/>
              </a:rPr>
              <a:t>http</a:t>
            </a:r>
            <a:r>
              <a:rPr lang="cs-CZ" sz="1600" smtClean="0">
                <a:hlinkClick r:id="rId4"/>
              </a:rPr>
              <a:t>://</a:t>
            </a:r>
            <a:r>
              <a:rPr lang="cs-CZ" sz="1600" smtClean="0">
                <a:hlinkClick r:id="rId4"/>
              </a:rPr>
              <a:t>cs.wikipedia.org/wiki/Soubor:Teeth_by_David_Shankbone.jpg</a:t>
            </a:r>
            <a:r>
              <a:rPr lang="cs-CZ" sz="1600" smtClean="0"/>
              <a:t>  </a:t>
            </a:r>
            <a:r>
              <a:rPr lang="cs-CZ" sz="1600" dirty="0" smtClean="0"/>
              <a:t>(26. 1. 2013)</a:t>
            </a:r>
          </a:p>
          <a:p>
            <a:r>
              <a:rPr lang="cs-CZ" sz="1600" dirty="0" smtClean="0"/>
              <a:t>6</a:t>
            </a:r>
            <a:r>
              <a:rPr lang="cs-CZ" sz="1600" dirty="0" smtClean="0"/>
              <a:t>) </a:t>
            </a:r>
            <a:r>
              <a:rPr lang="cs-CZ" sz="1600" dirty="0" smtClean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cs.wikipedia.org/wiki/Polibek</a:t>
            </a:r>
            <a:r>
              <a:rPr lang="cs-CZ" sz="1600" dirty="0" smtClean="0"/>
              <a:t>  </a:t>
            </a:r>
            <a:r>
              <a:rPr lang="cs-CZ" sz="1600" dirty="0" smtClean="0"/>
              <a:t>(</a:t>
            </a:r>
            <a:r>
              <a:rPr lang="cs-CZ" sz="1600" dirty="0" smtClean="0"/>
              <a:t>26. 1. 2013)</a:t>
            </a:r>
          </a:p>
          <a:p>
            <a:r>
              <a:rPr lang="cs-CZ" sz="1600" dirty="0" smtClean="0"/>
              <a:t>7) </a:t>
            </a:r>
            <a:r>
              <a:rPr lang="cs-CZ" sz="1600" dirty="0" smtClean="0">
                <a:solidFill>
                  <a:schemeClr val="accent1"/>
                </a:solidFill>
                <a:hlinkClick r:id="rId6"/>
              </a:rPr>
              <a:t>http://cs.wikipedia.org/wiki/Soubor:Gray1224.png</a:t>
            </a:r>
            <a:r>
              <a:rPr lang="cs-CZ" sz="1600" dirty="0" smtClean="0"/>
              <a:t>(26</a:t>
            </a:r>
            <a:r>
              <a:rPr lang="cs-CZ" sz="1600" dirty="0" smtClean="0"/>
              <a:t>. 1. 2013)</a:t>
            </a:r>
          </a:p>
          <a:p>
            <a:r>
              <a:rPr lang="cs-CZ" sz="1600" dirty="0" smtClean="0"/>
              <a:t>8) </a:t>
            </a:r>
            <a:r>
              <a:rPr lang="cs-CZ" sz="1600" dirty="0" smtClean="0">
                <a:hlinkClick r:id="rId7"/>
              </a:rPr>
              <a:t>http://cs.wikipedia.org/wiki/%C5%BDaludek</a:t>
            </a:r>
            <a:r>
              <a:rPr lang="cs-CZ" sz="1600" dirty="0" smtClean="0"/>
              <a:t> (26. 1. 2013)</a:t>
            </a:r>
          </a:p>
          <a:p>
            <a:r>
              <a:rPr lang="cs-CZ" sz="1600" dirty="0" smtClean="0"/>
              <a:t>9) </a:t>
            </a:r>
            <a:r>
              <a:rPr lang="cs-CZ" sz="1600" dirty="0" smtClean="0">
                <a:hlinkClick r:id="rId8"/>
              </a:rPr>
              <a:t>http://www.</a:t>
            </a:r>
            <a:r>
              <a:rPr lang="cs-CZ" sz="1600" dirty="0" err="1" smtClean="0">
                <a:hlinkClick r:id="rId8"/>
              </a:rPr>
              <a:t>menupodlegenu.cz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strevni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mikroflora</a:t>
            </a:r>
            <a:r>
              <a:rPr lang="cs-CZ" sz="1600" dirty="0" smtClean="0">
                <a:hlinkClick r:id="rId8"/>
              </a:rPr>
              <a:t>-a-</a:t>
            </a:r>
            <a:r>
              <a:rPr lang="cs-CZ" sz="1600" dirty="0" err="1" smtClean="0">
                <a:hlinkClick r:id="rId8"/>
              </a:rPr>
              <a:t>travici</a:t>
            </a:r>
            <a:r>
              <a:rPr lang="cs-CZ" sz="1600" dirty="0" smtClean="0">
                <a:hlinkClick r:id="rId8"/>
              </a:rPr>
              <a:t>-soustava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smtClean="0"/>
              <a:t> (</a:t>
            </a:r>
            <a:r>
              <a:rPr lang="cs-CZ" sz="1600" dirty="0" smtClean="0"/>
              <a:t>26</a:t>
            </a:r>
            <a:r>
              <a:rPr lang="cs-CZ" sz="1600" dirty="0" smtClean="0"/>
              <a:t>. 1. 2013)</a:t>
            </a:r>
          </a:p>
          <a:p>
            <a:r>
              <a:rPr lang="cs-CZ" sz="1600" dirty="0" smtClean="0"/>
              <a:t>10) </a:t>
            </a:r>
            <a:r>
              <a:rPr lang="cs-CZ" sz="1600" dirty="0" smtClean="0">
                <a:solidFill>
                  <a:schemeClr val="accent1"/>
                </a:solidFill>
                <a:hlinkClick r:id="rId9"/>
              </a:rPr>
              <a:t>http://cs.wikipedia.org/wiki/Soubor:Gray1046.png</a:t>
            </a:r>
            <a:r>
              <a:rPr lang="cs-CZ" sz="1600" dirty="0" smtClean="0"/>
              <a:t> </a:t>
            </a:r>
            <a:r>
              <a:rPr lang="cs-CZ" sz="1600" dirty="0" smtClean="0"/>
              <a:t>(26. 1. 2013)</a:t>
            </a:r>
          </a:p>
          <a:p>
            <a:r>
              <a:rPr lang="cs-CZ" sz="1600" dirty="0" smtClean="0"/>
              <a:t>11) </a:t>
            </a:r>
            <a:r>
              <a:rPr lang="cs-CZ" sz="1600" dirty="0" smtClean="0">
                <a:solidFill>
                  <a:schemeClr val="accent1"/>
                </a:solidFill>
                <a:hlinkClick r:id="rId10"/>
              </a:rPr>
              <a:t>http://cs.wikipedia.org/wiki/Soubor:Tractus_intestinalis_duodenum.svg</a:t>
            </a:r>
            <a:r>
              <a:rPr lang="cs-CZ" sz="1600" dirty="0" smtClean="0"/>
              <a:t> </a:t>
            </a:r>
            <a:r>
              <a:rPr lang="cs-CZ" sz="1600" dirty="0" smtClean="0"/>
              <a:t>(26. 1. 2013)</a:t>
            </a:r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425</TotalTime>
  <Words>538</Words>
  <Application>Microsoft Office PowerPoint</Application>
  <PresentationFormat>Předvádění na obrazovce (4:3)</PresentationFormat>
  <Paragraphs>125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LIDSKÝ ORGANISMUS</vt:lpstr>
      <vt:lpstr>Snímek 2</vt:lpstr>
      <vt:lpstr>Snímek 3</vt:lpstr>
      <vt:lpstr>ANOTACE</vt:lpstr>
      <vt:lpstr>LIDSKÝ ORGANISMUS</vt:lpstr>
      <vt:lpstr>TRÁVÍCÍ SOUSTAVA </vt:lpstr>
      <vt:lpstr>TRÁVÍCÍ SOUSTAVA</vt:lpstr>
      <vt:lpstr>Snímek 8</vt:lpstr>
      <vt:lpstr>Snímek 9</vt:lpstr>
      <vt:lpstr>Snímek 10</vt:lpstr>
      <vt:lpstr>Jak se nazývají části zubu?</vt:lpstr>
      <vt:lpstr>Zapiš si:</vt:lpstr>
      <vt:lpstr>Prohlédni si obrázky: </vt:lpstr>
      <vt:lpstr>DO SEŠITU:</vt:lpstr>
      <vt:lpstr>ŽALUDEK</vt:lpstr>
      <vt:lpstr>Snímek 16</vt:lpstr>
      <vt:lpstr>Snímek 17</vt:lpstr>
      <vt:lpstr>Snímek 18</vt:lpstr>
      <vt:lpstr>PŘEMÝŠLEJ 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57</cp:revision>
  <dcterms:created xsi:type="dcterms:W3CDTF">2012-12-29T09:34:39Z</dcterms:created>
  <dcterms:modified xsi:type="dcterms:W3CDTF">2013-05-05T05:41:14Z</dcterms:modified>
</cp:coreProperties>
</file>