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73" r:id="rId3"/>
    <p:sldId id="274" r:id="rId4"/>
    <p:sldId id="258" r:id="rId5"/>
    <p:sldId id="259" r:id="rId6"/>
    <p:sldId id="289" r:id="rId7"/>
    <p:sldId id="270" r:id="rId8"/>
    <p:sldId id="290" r:id="rId9"/>
    <p:sldId id="275" r:id="rId10"/>
    <p:sldId id="283" r:id="rId11"/>
    <p:sldId id="292" r:id="rId12"/>
    <p:sldId id="281" r:id="rId13"/>
    <p:sldId id="293" r:id="rId14"/>
    <p:sldId id="285" r:id="rId15"/>
    <p:sldId id="287" r:id="rId16"/>
    <p:sldId id="294" r:id="rId17"/>
    <p:sldId id="296" r:id="rId18"/>
    <p:sldId id="299" r:id="rId19"/>
    <p:sldId id="300" r:id="rId20"/>
    <p:sldId id="301" r:id="rId21"/>
    <p:sldId id="304" r:id="rId22"/>
    <p:sldId id="305" r:id="rId23"/>
    <p:sldId id="306" r:id="rId24"/>
    <p:sldId id="307" r:id="rId25"/>
    <p:sldId id="260" r:id="rId26"/>
    <p:sldId id="295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6D1D4-C34C-4C6E-B680-58649667C759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F218F9-EC2C-4E87-85F8-7D8A730629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F218F9-EC2C-4E87-85F8-7D8A7306299E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D375A-2269-458D-A5FF-547ADC4B8BF2}" type="datetimeFigureOut">
              <a:rPr lang="cs-CZ" smtClean="0"/>
              <a:pPr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91C1E-D74B-467B-A111-DFF8D02AC29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Ucho" TargetMode="External"/><Relationship Id="rId3" Type="http://schemas.openxmlformats.org/officeDocument/2006/relationships/hyperlink" Target="http://cs.wikipedia.org/wiki/Sign%C3%A1ly_pro_chodce" TargetMode="External"/><Relationship Id="rId7" Type="http://schemas.openxmlformats.org/officeDocument/2006/relationships/hyperlink" Target="http://cs.wikipedia.org/wiki/Oko" TargetMode="External"/><Relationship Id="rId12" Type="http://schemas.openxmlformats.org/officeDocument/2006/relationships/hyperlink" Target="http://cs.wikipedia.org/wiki/Lidsk%C3%BD_mozek" TargetMode="External"/><Relationship Id="rId2" Type="http://schemas.openxmlformats.org/officeDocument/2006/relationships/hyperlink" Target="http://cs.wikipedia.org/wiki/V%C3%BDr_velk%C3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Nervous_system_diagram.png" TargetMode="External"/><Relationship Id="rId11" Type="http://schemas.openxmlformats.org/officeDocument/2006/relationships/hyperlink" Target="http://cs.wikipedia.org/wiki/Soubor:Palce.jpg" TargetMode="External"/><Relationship Id="rId5" Type="http://schemas.openxmlformats.org/officeDocument/2006/relationships/hyperlink" Target="http://cs.wikipedia.org/wiki/%C5%98%C3%ADzek" TargetMode="External"/><Relationship Id="rId10" Type="http://schemas.openxmlformats.org/officeDocument/2006/relationships/hyperlink" Target="http://cs.wikipedia.org/wiki/Nos" TargetMode="External"/><Relationship Id="rId4" Type="http://schemas.openxmlformats.org/officeDocument/2006/relationships/hyperlink" Target="http://cs.wikipedia.org/wiki/Chlorid_sodn%C3%BD" TargetMode="External"/><Relationship Id="rId9" Type="http://schemas.openxmlformats.org/officeDocument/2006/relationships/hyperlink" Target="http://cs.wikipedia.org/wiki/Ret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chematic_diagram_of_the_human_eye_cs.svg" TargetMode="External"/><Relationship Id="rId2" Type="http://schemas.openxmlformats.org/officeDocument/2006/relationships/hyperlink" Target="http://luzr.cz/rozsirene-zornick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Nevidom%C3%BD" TargetMode="External"/><Relationship Id="rId5" Type="http://schemas.openxmlformats.org/officeDocument/2006/relationships/hyperlink" Target="http://cs.wikipedia.org/wiki/Soubor:IBM_Thinkpad_R51.jpg" TargetMode="External"/><Relationship Id="rId4" Type="http://schemas.openxmlformats.org/officeDocument/2006/relationships/hyperlink" Target="http://en.wikipedia.org/wiki/Ea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latin typeface="Courier New" pitchFamily="49" charset="0"/>
                <a:cs typeface="Courier New" pitchFamily="49" charset="0"/>
              </a:rPr>
              <a:t>LIDSKÝ ORGANISMUS</a:t>
            </a:r>
            <a:endParaRPr lang="cs-CZ" b="1" u="sng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cs-CZ" sz="4800" b="1" dirty="0" smtClean="0">
                <a:solidFill>
                  <a:srgbClr val="FF0000"/>
                </a:solidFill>
              </a:rPr>
              <a:t>SMYSLY A NERVY</a:t>
            </a:r>
          </a:p>
          <a:p>
            <a:pPr marL="514350" indent="-514350"/>
            <a:endParaRPr lang="cs-CZ" sz="4800" b="1" dirty="0" smtClean="0">
              <a:solidFill>
                <a:srgbClr val="FF0000"/>
              </a:solidFill>
            </a:endParaRPr>
          </a:p>
          <a:p>
            <a:pPr marL="514350" indent="-514350"/>
            <a:endParaRPr lang="cs-CZ" sz="4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34877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11057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ovéPole 3"/>
          <p:cNvSpPr txBox="1"/>
          <p:nvPr/>
        </p:nvSpPr>
        <p:spPr>
          <a:xfrm>
            <a:off x="971550" y="4201951"/>
            <a:ext cx="11887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Šablona</a:t>
            </a:r>
            <a:r>
              <a:rPr lang="cs-CZ" sz="1100" dirty="0" smtClean="0">
                <a:latin typeface="Arial - 18"/>
              </a:rPr>
              <a:t>: </a:t>
            </a:r>
            <a:r>
              <a:rPr lang="cs-CZ" sz="1400" dirty="0" smtClean="0">
                <a:latin typeface="Arial - 18"/>
              </a:rPr>
              <a:t>V/2 </a:t>
            </a:r>
            <a:endParaRPr lang="cs-CZ" sz="1400" dirty="0">
              <a:latin typeface="Arial - 1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40630" y="4150075"/>
            <a:ext cx="1475586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Sada: 2/22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82980" y="4679210"/>
            <a:ext cx="3156972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Ověření ve výuce: 4. 2. 2013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86350" y="4689585"/>
            <a:ext cx="8686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Třída: 5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560820" y="4710336"/>
            <a:ext cx="168358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Datum: 13. 1. 2013 </a:t>
            </a:r>
            <a:endParaRPr lang="cs-CZ" sz="1400" dirty="0">
              <a:latin typeface="Arial - 18"/>
            </a:endParaRPr>
          </a:p>
        </p:txBody>
      </p:sp>
      <p:pic>
        <p:nvPicPr>
          <p:cNvPr id="9" name="Obrázek 8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71650" y="2479670"/>
            <a:ext cx="5737860" cy="95451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10" name="TextovéPole 9"/>
          <p:cNvSpPr txBox="1"/>
          <p:nvPr/>
        </p:nvSpPr>
        <p:spPr>
          <a:xfrm>
            <a:off x="1291590" y="546502"/>
            <a:ext cx="6697980" cy="94140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4000" dirty="0" smtClean="0">
                <a:solidFill>
                  <a:srgbClr val="FFFFFF"/>
                </a:solidFill>
                <a:latin typeface="Arial - 62"/>
              </a:rPr>
              <a:t>Výukový materiál  </a:t>
            </a:r>
            <a:endParaRPr lang="cs-CZ" sz="4000" dirty="0">
              <a:solidFill>
                <a:srgbClr val="FFFFFF"/>
              </a:solidFill>
              <a:latin typeface="Arial - 62"/>
            </a:endParaRPr>
          </a:p>
          <a:p>
            <a:pPr algn="ctr"/>
            <a:r>
              <a:rPr lang="cs-CZ" sz="1600" dirty="0" smtClean="0">
                <a:solidFill>
                  <a:srgbClr val="FFFFFF"/>
                </a:solidFill>
                <a:latin typeface="Arial - 25"/>
              </a:rPr>
              <a:t>zpracovaný v rámci projektu</a:t>
            </a:r>
            <a:endParaRPr lang="cs-CZ" sz="1600" dirty="0">
              <a:solidFill>
                <a:srgbClr val="FFFFFF"/>
              </a:solidFill>
              <a:latin typeface="Arial - 25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84580" y="3641691"/>
            <a:ext cx="463738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7"/>
              </a:rPr>
              <a:t>Pořadové číslo projektu: CZ.1.07/1.4.00/21.1131</a:t>
            </a:r>
            <a:endParaRPr lang="cs-CZ" sz="1400" b="1" dirty="0">
              <a:latin typeface="Arial - 17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982980" y="5197970"/>
            <a:ext cx="96012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Online:</a:t>
            </a:r>
            <a:endParaRPr lang="cs-CZ" sz="1400" dirty="0"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0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170" y="176378"/>
            <a:ext cx="8820302" cy="19575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ovéPole 2"/>
          <p:cNvSpPr txBox="1"/>
          <p:nvPr/>
        </p:nvSpPr>
        <p:spPr>
          <a:xfrm>
            <a:off x="388620" y="695138"/>
            <a:ext cx="8343900" cy="1203013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pPr algn="ctr"/>
            <a:r>
              <a:rPr lang="cs-CZ" sz="3300" dirty="0" smtClean="0">
                <a:solidFill>
                  <a:srgbClr val="FFFFFF"/>
                </a:solidFill>
                <a:latin typeface="Arial - 51"/>
              </a:rPr>
              <a:t>Lidský organismus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 - 51"/>
              </a:rPr>
              <a:t>Smysly a nervy</a:t>
            </a:r>
          </a:p>
          <a:p>
            <a:pPr algn="ctr"/>
            <a:endParaRPr lang="cs-CZ" sz="2000" dirty="0">
              <a:solidFill>
                <a:srgbClr val="FF0000"/>
              </a:solidFill>
              <a:latin typeface="Arial - 51"/>
            </a:endParaRPr>
          </a:p>
        </p:txBody>
      </p:sp>
      <p:pic>
        <p:nvPicPr>
          <p:cNvPr id="4" name="Obrázek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175913"/>
            <a:ext cx="8820302" cy="39072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ovéPole 4"/>
          <p:cNvSpPr txBox="1"/>
          <p:nvPr/>
        </p:nvSpPr>
        <p:spPr>
          <a:xfrm>
            <a:off x="502920" y="4440581"/>
            <a:ext cx="60853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Jméno autora: Mgr. Martina Kosová </a:t>
            </a:r>
            <a:endParaRPr lang="cs-CZ" sz="1400" dirty="0">
              <a:latin typeface="Arial - 1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8640" y="4876340"/>
            <a:ext cx="5623560" cy="510515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Škola: Základní škola Zaječí, okres Břeclav</a:t>
            </a:r>
          </a:p>
          <a:p>
            <a:r>
              <a:rPr lang="cs-CZ" sz="1400" dirty="0" smtClean="0">
                <a:latin typeface="Arial - 18"/>
              </a:rPr>
              <a:t>           Školní 402, 691 05 Zaječí, příspěvková organizace </a:t>
            </a:r>
            <a:endParaRPr lang="cs-CZ" sz="1400" dirty="0">
              <a:latin typeface="Arial - 1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2920" y="3361561"/>
            <a:ext cx="1028700" cy="295072"/>
          </a:xfrm>
          <a:prstGeom prst="rect">
            <a:avLst/>
          </a:prstGeom>
          <a:noFill/>
        </p:spPr>
        <p:txBody>
          <a:bodyPr vert="horz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Ročník: 5.</a:t>
            </a:r>
            <a:endParaRPr lang="cs-CZ" sz="1400" dirty="0">
              <a:latin typeface="Arial - 1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2920" y="2977679"/>
            <a:ext cx="3060968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7"/>
              </a:rPr>
              <a:t>Předmět:</a:t>
            </a:r>
            <a:r>
              <a:rPr lang="cs-CZ" sz="1400" b="1" dirty="0" smtClean="0">
                <a:solidFill>
                  <a:srgbClr val="66FF33"/>
                </a:solidFill>
                <a:latin typeface="Arial - 17"/>
              </a:rPr>
              <a:t> Přírodověda</a:t>
            </a:r>
            <a:r>
              <a:rPr lang="cs-CZ" sz="1100" dirty="0" smtClean="0">
                <a:solidFill>
                  <a:srgbClr val="00008B"/>
                </a:solidFill>
                <a:latin typeface="Arial - 17"/>
              </a:rPr>
              <a:t> </a:t>
            </a:r>
            <a:endParaRPr lang="cs-CZ" sz="1100" dirty="0">
              <a:solidFill>
                <a:srgbClr val="00008B"/>
              </a:solidFill>
              <a:latin typeface="Arial - 17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2920" y="3890696"/>
            <a:ext cx="8101528" cy="510515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dirty="0" smtClean="0">
                <a:latin typeface="Arial - 18"/>
              </a:rPr>
              <a:t>Klíčová slova: organismus, lidské tělo, orgán, smysly, hmat, sluch, čich, chuť, zrak, mozek, oči, uši, jazyk, mícha   </a:t>
            </a:r>
            <a:endParaRPr lang="cs-CZ" sz="1400" dirty="0">
              <a:latin typeface="Arial - 18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2920" y="2531546"/>
            <a:ext cx="7885504" cy="295072"/>
          </a:xfrm>
          <a:prstGeom prst="rect">
            <a:avLst/>
          </a:prstGeom>
          <a:noFill/>
        </p:spPr>
        <p:txBody>
          <a:bodyPr vert="horz" wrap="square" lIns="78858" tIns="39429" rIns="78858" bIns="39429" rtlCol="0">
            <a:spAutoFit/>
          </a:bodyPr>
          <a:lstStyle/>
          <a:p>
            <a:r>
              <a:rPr lang="cs-CZ" sz="1400" b="1" dirty="0" smtClean="0">
                <a:latin typeface="Arial - 18"/>
              </a:rPr>
              <a:t>Název: VY_52_INOVACE_2/22_Lidský organismus; smysly a nervy</a:t>
            </a:r>
            <a:endParaRPr lang="cs-CZ" sz="1400" dirty="0">
              <a:solidFill>
                <a:srgbClr val="00008B"/>
              </a:solidFill>
              <a:latin typeface="Arial - 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2502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 smtClean="0"/>
              <a:t>Výukový materiál je určen žákům 5. třídy základní školy k předmětu Přírodověda.</a:t>
            </a:r>
          </a:p>
          <a:p>
            <a:r>
              <a:rPr lang="cs-CZ" sz="2800" dirty="0" smtClean="0"/>
              <a:t>Cílem učebního materiálu je seznámit žáky s novými pojmy a pomoci jim si je osvojit. </a:t>
            </a:r>
          </a:p>
          <a:p>
            <a:r>
              <a:rPr lang="cs-CZ" sz="2800" dirty="0" smtClean="0"/>
              <a:t>Usnadnit jim si zapamatovat a poznat jednotlivé části  a funkce lidského těla, jak vypadají jednotlivé orgány a jak se nazývají.</a:t>
            </a:r>
          </a:p>
          <a:p>
            <a:r>
              <a:rPr lang="cs-CZ" sz="2800" dirty="0" smtClean="0"/>
              <a:t>Následující výukový materiál je zaměřen na smysly a nervy. Na popis stavby, činnosti a funkce nervové soustavy.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LIDSKÝ ORGANISMUS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>
              <a:solidFill>
                <a:srgbClr val="006600"/>
              </a:solidFill>
            </a:endParaRPr>
          </a:p>
          <a:p>
            <a:r>
              <a:rPr lang="cs-CZ" dirty="0" smtClean="0">
                <a:solidFill>
                  <a:srgbClr val="006600"/>
                </a:solidFill>
              </a:rPr>
              <a:t>Ačkoliv je každý člověk jiný, tak všichni lidé mají stejnou </a:t>
            </a:r>
            <a:r>
              <a:rPr lang="cs-CZ" b="1" u="sng" dirty="0" smtClean="0"/>
              <a:t>STAVBU TĚLA</a:t>
            </a:r>
            <a:r>
              <a:rPr lang="cs-CZ" dirty="0" smtClean="0">
                <a:solidFill>
                  <a:srgbClr val="006600"/>
                </a:solidFill>
              </a:rPr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PŘEMÝŠLEJ </a:t>
            </a:r>
            <a:r>
              <a:rPr lang="cs-CZ" b="1" dirty="0" smtClean="0">
                <a:solidFill>
                  <a:srgbClr val="C00000"/>
                </a:solidFill>
                <a:sym typeface="Wingdings" pitchFamily="2" charset="2"/>
              </a:rPr>
              <a:t>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Jak zjistíš, že můžeš na světelné          křižovatce přejít přes silnici? </a:t>
            </a:r>
          </a:p>
          <a:p>
            <a:endParaRPr lang="cs-CZ" dirty="0" smtClean="0"/>
          </a:p>
          <a:p>
            <a:r>
              <a:rPr lang="cs-CZ" dirty="0" smtClean="0"/>
              <a:t>Jak rozeznáš cukr od soli?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Jak se dozvíš, že maminka volá k obědu?      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884368" y="2636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48264" y="45811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483768" y="5445224"/>
            <a:ext cx="877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28674" name="Picture 2" descr="http://upload.wikimedia.org/wikipedia/commons/thumb/3/36/Zelen%C3%BD_pan%C3%A1%C4%8Dek_2.jpg/220px-Zelen%C3%BD_pan%C3%A1%C4%8Dek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32656"/>
            <a:ext cx="2095500" cy="2266951"/>
          </a:xfrm>
          <a:prstGeom prst="rect">
            <a:avLst/>
          </a:prstGeom>
          <a:noFill/>
        </p:spPr>
      </p:pic>
      <p:pic>
        <p:nvPicPr>
          <p:cNvPr id="28676" name="Picture 4" descr="Vzhl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140968"/>
            <a:ext cx="2300716" cy="1279773"/>
          </a:xfrm>
          <a:prstGeom prst="rect">
            <a:avLst/>
          </a:prstGeom>
          <a:noFill/>
        </p:spPr>
      </p:pic>
      <p:pic>
        <p:nvPicPr>
          <p:cNvPr id="28678" name="Picture 6" descr="http://upload.wikimedia.org/wikipedia/commons/thumb/a/ae/Wiener-Schnitzel02.jpg/220px-Wiener-Schnitzel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7" y="3933056"/>
            <a:ext cx="2361503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Přemýšlej !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006600"/>
              </a:solidFill>
            </a:endParaRPr>
          </a:p>
          <a:p>
            <a:r>
              <a:rPr lang="cs-CZ" b="1" dirty="0" smtClean="0">
                <a:solidFill>
                  <a:srgbClr val="006600"/>
                </a:solidFill>
              </a:rPr>
              <a:t>Proč rychle ucukneme rukou,                       když sáhneme na horká kamna?</a:t>
            </a:r>
          </a:p>
          <a:p>
            <a:pPr>
              <a:buNone/>
            </a:pPr>
            <a:endParaRPr lang="cs-CZ" b="1" dirty="0" smtClean="0"/>
          </a:p>
          <a:p>
            <a:endParaRPr lang="cs-CZ" sz="2800" dirty="0" smtClean="0"/>
          </a:p>
          <a:p>
            <a:r>
              <a:rPr lang="cs-CZ" b="1" dirty="0" smtClean="0"/>
              <a:t>Jak zjistíš, když ti zavážu oči, že povrch stolu je hladký a ne hrbolatý? </a:t>
            </a:r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	</a:t>
            </a:r>
          </a:p>
          <a:p>
            <a:pPr algn="ctr">
              <a:buNone/>
            </a:pPr>
            <a:endParaRPr lang="cs-CZ" dirty="0" smtClean="0">
              <a:solidFill>
                <a:srgbClr val="7030A0"/>
              </a:solidFill>
            </a:endParaRPr>
          </a:p>
          <a:p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b="1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2348880"/>
            <a:ext cx="661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pic>
        <p:nvPicPr>
          <p:cNvPr id="27650" name="Picture 2" descr="Výr velk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-1"/>
            <a:ext cx="2483768" cy="30228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NERVOVÁ SOUSTAVA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84168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25602" name="Picture 2" descr="http://upload.wikimedia.org/wikipedia/commons/thumb/b/ba/Nervous_system_diagram.png/363px-Nervous_system_diagra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152524"/>
            <a:ext cx="3457575" cy="5705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Zapiš si: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r>
              <a:rPr lang="cs-CZ" b="1" u="sng" dirty="0" smtClean="0">
                <a:solidFill>
                  <a:srgbClr val="002060"/>
                </a:solidFill>
              </a:rPr>
              <a:t>SMYSLOVÉ ORGÁNY </a:t>
            </a:r>
            <a:r>
              <a:rPr lang="cs-CZ" dirty="0" smtClean="0">
                <a:solidFill>
                  <a:srgbClr val="002060"/>
                </a:solidFill>
              </a:rPr>
              <a:t>zachycují podněty z okolí</a:t>
            </a:r>
            <a:endParaRPr lang="cs-CZ" u="sng" dirty="0" smtClean="0">
              <a:solidFill>
                <a:srgbClr val="002060"/>
              </a:solidFill>
            </a:endParaRPr>
          </a:p>
          <a:p>
            <a:pPr lvl="2"/>
            <a:r>
              <a:rPr lang="cs-CZ" dirty="0" smtClean="0">
                <a:solidFill>
                  <a:srgbClr val="002060"/>
                </a:solidFill>
              </a:rPr>
              <a:t>Oči</a:t>
            </a:r>
          </a:p>
          <a:p>
            <a:pPr lvl="2"/>
            <a:r>
              <a:rPr lang="cs-CZ" dirty="0" err="1" smtClean="0">
                <a:solidFill>
                  <a:srgbClr val="002060"/>
                </a:solidFill>
              </a:rPr>
              <a:t>Uči</a:t>
            </a:r>
            <a:endParaRPr lang="cs-CZ" dirty="0" smtClean="0">
              <a:solidFill>
                <a:srgbClr val="002060"/>
              </a:solidFill>
            </a:endParaRPr>
          </a:p>
          <a:p>
            <a:pPr lvl="2"/>
            <a:r>
              <a:rPr lang="cs-CZ" dirty="0" smtClean="0">
                <a:solidFill>
                  <a:srgbClr val="002060"/>
                </a:solidFill>
              </a:rPr>
              <a:t>Pusa</a:t>
            </a:r>
          </a:p>
          <a:p>
            <a:pPr lvl="2"/>
            <a:r>
              <a:rPr lang="cs-CZ" dirty="0" smtClean="0">
                <a:solidFill>
                  <a:srgbClr val="002060"/>
                </a:solidFill>
              </a:rPr>
              <a:t>Nos</a:t>
            </a:r>
          </a:p>
          <a:p>
            <a:pPr lvl="2"/>
            <a:r>
              <a:rPr lang="cs-CZ" dirty="0" smtClean="0">
                <a:solidFill>
                  <a:srgbClr val="002060"/>
                </a:solidFill>
              </a:rPr>
              <a:t>Ruce (hmat)</a:t>
            </a:r>
          </a:p>
          <a:p>
            <a:pPr lvl="2"/>
            <a:endParaRPr lang="cs-CZ" b="1" u="sng" dirty="0" smtClean="0">
              <a:solidFill>
                <a:srgbClr val="002060"/>
              </a:solidFill>
            </a:endParaRPr>
          </a:p>
          <a:p>
            <a:pPr lvl="1">
              <a:buNone/>
            </a:pPr>
            <a:endParaRPr lang="cs-CZ" sz="3200" b="1" u="sng" dirty="0" smtClean="0">
              <a:solidFill>
                <a:srgbClr val="002060"/>
              </a:solidFill>
            </a:endParaRPr>
          </a:p>
          <a:p>
            <a:pPr lvl="1">
              <a:buNone/>
            </a:pPr>
            <a:endParaRPr lang="cs-CZ" sz="3600" b="1" u="sng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884368" y="35730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7172" name="Picture 4" descr="http://upload.wikimedia.org/wikipedia/commons/thumb/b/b8/Ear.jpg/220px-E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636912"/>
            <a:ext cx="1774073" cy="278207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788024" y="50131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812360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43808" y="630932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532440" y="12687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pic>
        <p:nvPicPr>
          <p:cNvPr id="24578" name="Picture 2" descr="http://upload.wikimedia.org/wikipedia/commons/thumb/9/96/Pouty_lips.jpg/220px-Pouty_lip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509120"/>
            <a:ext cx="2815579" cy="1689349"/>
          </a:xfrm>
          <a:prstGeom prst="rect">
            <a:avLst/>
          </a:prstGeom>
          <a:noFill/>
        </p:spPr>
      </p:pic>
      <p:pic>
        <p:nvPicPr>
          <p:cNvPr id="24580" name="Picture 4" descr="http://upload.wikimedia.org/wikipedia/commons/thumb/f/fc/Neus1.jpg/200px-Neus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437112"/>
            <a:ext cx="1905000" cy="2247901"/>
          </a:xfrm>
          <a:prstGeom prst="rect">
            <a:avLst/>
          </a:prstGeom>
          <a:noFill/>
        </p:spPr>
      </p:pic>
      <p:pic>
        <p:nvPicPr>
          <p:cNvPr id="24582" name="Picture 6" descr="http://upload.wikimedia.org/wikipedia/commons/thumb/6/65/Eye_iris.jpg/220px-Eye_iri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2420888"/>
            <a:ext cx="2095500" cy="1400175"/>
          </a:xfrm>
          <a:prstGeom prst="rect">
            <a:avLst/>
          </a:prstGeom>
          <a:noFill/>
        </p:spPr>
      </p:pic>
      <p:pic>
        <p:nvPicPr>
          <p:cNvPr id="24584" name="Picture 8" descr="Soubor:Palc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3" y="46913"/>
            <a:ext cx="1800200" cy="14770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Nervy  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Zprávy, které zachytily SMYSLOVÉ ORGÁNY vedou </a:t>
            </a:r>
            <a:r>
              <a:rPr lang="cs-CZ" b="1" dirty="0" smtClean="0">
                <a:solidFill>
                  <a:srgbClr val="C00000"/>
                </a:solidFill>
              </a:rPr>
              <a:t>NERVY</a:t>
            </a:r>
            <a:r>
              <a:rPr lang="cs-CZ" dirty="0" smtClean="0"/>
              <a:t> do </a:t>
            </a:r>
            <a:r>
              <a:rPr lang="cs-CZ" b="1" dirty="0" smtClean="0">
                <a:solidFill>
                  <a:srgbClr val="C00000"/>
                </a:solidFill>
              </a:rPr>
              <a:t>MOZKU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rgbClr val="C00000"/>
                </a:solidFill>
              </a:rPr>
              <a:t>MÍCHY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MOZEK pak vyšle po nervech signál do svalů.</a:t>
            </a:r>
          </a:p>
          <a:p>
            <a:endParaRPr lang="cs-CZ" dirty="0" smtClean="0"/>
          </a:p>
          <a:p>
            <a:r>
              <a:rPr lang="cs-CZ" b="1" u="sng" dirty="0" smtClean="0">
                <a:solidFill>
                  <a:srgbClr val="FF0000"/>
                </a:solidFill>
              </a:rPr>
              <a:t>SÍTÍ NERVŮ JE PROTKÁNO CELÉ NAŠE TĚLO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NERVOVÁ SOUSTAVA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84168" y="6165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6" name="Picture 2" descr="http://upload.wikimedia.org/wikipedia/commons/thumb/b/ba/Nervous_system_diagram.png/363px-Nervous_system_diagra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152524"/>
            <a:ext cx="3457575" cy="5705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LIDSKÝ MOZEK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 descr="http://upload.wikimedia.org/wikipedia/commons/thumb/d/d4/Brain_090407.jpg/220px-Brain_0904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1" y="1751978"/>
            <a:ext cx="5976664" cy="488999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100392" y="423967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10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Přemýšlej !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endParaRPr lang="cs-CZ" b="1" dirty="0" smtClean="0">
              <a:solidFill>
                <a:srgbClr val="006600"/>
              </a:solidFill>
            </a:endParaRPr>
          </a:p>
          <a:p>
            <a:r>
              <a:rPr lang="cs-CZ" b="1" dirty="0" smtClean="0">
                <a:solidFill>
                  <a:srgbClr val="002060"/>
                </a:solidFill>
              </a:rPr>
              <a:t>Popiš, co se stane ve tvém těle,     </a:t>
            </a:r>
            <a:endParaRPr lang="cs-CZ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	</a:t>
            </a:r>
            <a:r>
              <a:rPr lang="cs-CZ" b="1" dirty="0" smtClean="0">
                <a:solidFill>
                  <a:srgbClr val="002060"/>
                </a:solidFill>
              </a:rPr>
              <a:t>když </a:t>
            </a:r>
            <a:r>
              <a:rPr lang="cs-CZ" b="1" dirty="0" smtClean="0">
                <a:solidFill>
                  <a:srgbClr val="002060"/>
                </a:solidFill>
              </a:rPr>
              <a:t>uvidíš na semaforu                                    červenou?</a:t>
            </a:r>
          </a:p>
          <a:p>
            <a:pPr>
              <a:buNone/>
            </a:pPr>
            <a:endParaRPr lang="cs-CZ" b="1" dirty="0" smtClean="0"/>
          </a:p>
          <a:p>
            <a:endParaRPr lang="cs-CZ" sz="2800" dirty="0" smtClean="0"/>
          </a:p>
          <a:p>
            <a:r>
              <a:rPr lang="cs-CZ" b="1" dirty="0" smtClean="0"/>
              <a:t>Co se stane, když se ti do oka dostane prach?</a:t>
            </a:r>
          </a:p>
          <a:p>
            <a:pPr>
              <a:buNone/>
            </a:pPr>
            <a:r>
              <a:rPr lang="cs-CZ" b="1" dirty="0" smtClean="0"/>
              <a:t>                  </a:t>
            </a:r>
            <a:r>
              <a:rPr lang="cs-CZ" dirty="0" smtClean="0">
                <a:solidFill>
                  <a:srgbClr val="C00000"/>
                </a:solidFill>
              </a:rPr>
              <a:t>Prach z očí stírají oční víčka při mrkání,  	        nebo slzy při podráždění oka.</a:t>
            </a:r>
            <a:r>
              <a:rPr lang="cs-CZ" b="1" dirty="0" smtClean="0">
                <a:solidFill>
                  <a:srgbClr val="C00000"/>
                </a:solidFill>
              </a:rPr>
              <a:t>      </a:t>
            </a:r>
          </a:p>
          <a:p>
            <a:pPr>
              <a:buNone/>
            </a:pPr>
            <a:r>
              <a:rPr lang="cs-CZ" b="1" dirty="0" smtClean="0"/>
              <a:t>	</a:t>
            </a:r>
          </a:p>
          <a:p>
            <a:pPr algn="ctr">
              <a:buNone/>
            </a:pPr>
            <a:endParaRPr lang="cs-CZ" dirty="0" smtClean="0">
              <a:solidFill>
                <a:srgbClr val="7030A0"/>
              </a:solidFill>
            </a:endParaRPr>
          </a:p>
          <a:p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cs-CZ" b="1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2348880"/>
            <a:ext cx="73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539552" y="5085184"/>
            <a:ext cx="13384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 descr="Výr velk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2370" y="-1"/>
            <a:ext cx="2521630" cy="3068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Nejvíce zpráv získáme z okolního prostředí …..</a:t>
            </a:r>
          </a:p>
          <a:p>
            <a:pPr algn="ctr">
              <a:buNone/>
            </a:pPr>
            <a:r>
              <a:rPr lang="cs-CZ" b="1" u="sng" dirty="0" smtClean="0"/>
              <a:t>OČIMA</a:t>
            </a:r>
          </a:p>
          <a:p>
            <a:pPr>
              <a:buNone/>
            </a:pPr>
            <a:endParaRPr lang="cs-CZ" dirty="0" smtClean="0"/>
          </a:p>
          <a:p>
            <a:r>
              <a:rPr lang="cs-CZ" i="1" dirty="0" smtClean="0">
                <a:solidFill>
                  <a:srgbClr val="C00000"/>
                </a:solidFill>
              </a:rPr>
              <a:t>Zprávy z očí jsou po </a:t>
            </a:r>
            <a:r>
              <a:rPr lang="cs-CZ" i="1" dirty="0" smtClean="0"/>
              <a:t>NERVECH</a:t>
            </a:r>
            <a:r>
              <a:rPr lang="cs-CZ" i="1" dirty="0" smtClean="0">
                <a:solidFill>
                  <a:srgbClr val="C00000"/>
                </a:solidFill>
              </a:rPr>
              <a:t> přenášeny       do </a:t>
            </a:r>
            <a:r>
              <a:rPr lang="cs-CZ" i="1" dirty="0" smtClean="0"/>
              <a:t>MOZKU</a:t>
            </a:r>
            <a:r>
              <a:rPr lang="cs-CZ" i="1" dirty="0" smtClean="0">
                <a:solidFill>
                  <a:srgbClr val="C00000"/>
                </a:solidFill>
              </a:rPr>
              <a:t> a z mozku po </a:t>
            </a:r>
            <a:r>
              <a:rPr lang="cs-CZ" i="1" dirty="0" smtClean="0"/>
              <a:t>NERVECH</a:t>
            </a:r>
            <a:r>
              <a:rPr lang="cs-CZ" i="1" dirty="0" smtClean="0">
                <a:solidFill>
                  <a:srgbClr val="C00000"/>
                </a:solidFill>
              </a:rPr>
              <a:t> třeba        do nohou nebo do rukou.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OČI = ZRAK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Jakou barvu mají tvoje oči?</a:t>
            </a:r>
          </a:p>
          <a:p>
            <a:endParaRPr lang="cs-CZ" dirty="0" smtClean="0"/>
          </a:p>
          <a:p>
            <a:r>
              <a:rPr lang="cs-CZ" b="1" dirty="0" smtClean="0"/>
              <a:t>Jakou barvu očí mají tví spolužáci?</a:t>
            </a:r>
          </a:p>
          <a:p>
            <a:endParaRPr lang="cs-CZ" b="1" dirty="0" smtClean="0"/>
          </a:p>
          <a:p>
            <a:r>
              <a:rPr lang="cs-CZ" dirty="0" smtClean="0"/>
              <a:t>Jaký je rozdíl mezi okem, když hledí do přímého slunce nebo je naopak v příšeří?</a:t>
            </a:r>
          </a:p>
          <a:p>
            <a:endParaRPr lang="cs-CZ" dirty="0" smtClean="0"/>
          </a:p>
          <a:p>
            <a:r>
              <a:rPr lang="cs-CZ" b="1" dirty="0" smtClean="0"/>
              <a:t>Bude zornice ve tvém oku větší v poledne, nebo při stmívání?</a:t>
            </a:r>
          </a:p>
          <a:p>
            <a:pPr>
              <a:buFont typeface="Wingdings" pitchFamily="2" charset="2"/>
              <a:buChar char="Ø"/>
            </a:pPr>
            <a:endParaRPr lang="cs-CZ" sz="2000" b="1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7030A0"/>
                </a:solidFill>
              </a:rPr>
              <a:t>Zornice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2770" name="Picture 2" descr="http://luzr.cz/wp-content/uploads/JZA36ee1e_ok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05" y="2204864"/>
            <a:ext cx="8957795" cy="295996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5536" y="4797152"/>
            <a:ext cx="914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VE TMĚ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47251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NA SVĚTLE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676456" y="4797152"/>
            <a:ext cx="562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OKO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460432" y="551723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pic>
        <p:nvPicPr>
          <p:cNvPr id="15362" name="Picture 2" descr="Soubor:Schematic diagram of the human eye cs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124744"/>
            <a:ext cx="5400600" cy="5485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Práce s učebnicí, obrázky na straně 54. </a:t>
            </a:r>
          </a:p>
          <a:p>
            <a:endParaRPr lang="cs-CZ" dirty="0" smtClean="0"/>
          </a:p>
          <a:p>
            <a:r>
              <a:rPr lang="cs-CZ" dirty="0" smtClean="0"/>
              <a:t>Nalepení obrázku do sešitu a popis oka.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UCHO = SLUCH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Proč je důležité udržovat si čisté uši?</a:t>
            </a:r>
          </a:p>
          <a:p>
            <a:endParaRPr lang="cs-CZ" dirty="0" smtClean="0"/>
          </a:p>
          <a:p>
            <a:r>
              <a:rPr lang="cs-CZ" b="1" dirty="0" smtClean="0"/>
              <a:t>Popiš, co se stane v tvém těle, když jdeš       po ulici a uslyšíš zahoukat auto?</a:t>
            </a:r>
          </a:p>
          <a:p>
            <a:endParaRPr lang="cs-CZ" b="1" dirty="0" smtClean="0"/>
          </a:p>
          <a:p>
            <a:r>
              <a:rPr lang="cs-CZ" dirty="0" smtClean="0"/>
              <a:t>Práce s učebnicí 		otázky na straně 54.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3707904" y="450912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STAVBA UCHA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9938" name="Picture 2" descr="http://upload.wikimedia.org/wikipedia/commons/thumb/d/d2/Anatomy_of_the_Human_Ear.svg/300px-Anatomy_of_the_Human_Ear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6912768" cy="51845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244408" y="638132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UCHO = SLUCH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b="1" dirty="0" smtClean="0"/>
          </a:p>
          <a:p>
            <a:r>
              <a:rPr lang="cs-CZ" dirty="0" smtClean="0"/>
              <a:t>Práce s učebnicí 	     obrázek na straně 54.</a:t>
            </a:r>
          </a:p>
          <a:p>
            <a:endParaRPr lang="cs-CZ" dirty="0" smtClean="0"/>
          </a:p>
          <a:p>
            <a:r>
              <a:rPr lang="cs-CZ" dirty="0" smtClean="0"/>
              <a:t>Otázky na straně 54.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3563888" y="22768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ZRAK a SLUCH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Když jsme často a dlouho v hlučném prostředí, </a:t>
            </a:r>
            <a:r>
              <a:rPr lang="cs-CZ" b="1" u="sng" dirty="0" smtClean="0">
                <a:solidFill>
                  <a:srgbClr val="002060"/>
                </a:solidFill>
              </a:rPr>
              <a:t>sluch se opotřebovává a zhoršuje.</a:t>
            </a:r>
          </a:p>
          <a:p>
            <a:endParaRPr lang="cs-CZ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POBYT V TICHÉM PROSTŘEDÍ JE PRO NAŠE UŠI ZDRAVÝ!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Pohled do zelené barvy je pro naše oči </a:t>
            </a:r>
            <a:r>
              <a:rPr lang="cs-CZ" b="1" dirty="0" smtClean="0">
                <a:solidFill>
                  <a:srgbClr val="002060"/>
                </a:solidFill>
              </a:rPr>
              <a:t>NEJZDRAVĚJŠÍ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ZRAK a SLUCH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naše oči </a:t>
            </a:r>
            <a:r>
              <a:rPr lang="cs-CZ" b="1" dirty="0" smtClean="0">
                <a:solidFill>
                  <a:srgbClr val="002060"/>
                </a:solidFill>
              </a:rPr>
              <a:t>NENÍ VŮBEC ZDRAVÉ</a:t>
            </a:r>
            <a:r>
              <a:rPr lang="cs-CZ" dirty="0" smtClean="0"/>
              <a:t>, když se dlouho díváme </a:t>
            </a:r>
            <a:r>
              <a:rPr lang="cs-CZ" b="1" dirty="0" smtClean="0"/>
              <a:t>na televizi</a:t>
            </a:r>
            <a:r>
              <a:rPr lang="cs-CZ" dirty="0" smtClean="0"/>
              <a:t>, </a:t>
            </a:r>
            <a:r>
              <a:rPr lang="cs-CZ" b="1" dirty="0" smtClean="0"/>
              <a:t>do počítače</a:t>
            </a:r>
            <a:r>
              <a:rPr lang="cs-CZ" dirty="0" smtClean="0"/>
              <a:t>, nebo když </a:t>
            </a:r>
            <a:r>
              <a:rPr lang="cs-CZ" b="1" dirty="0" smtClean="0"/>
              <a:t>čteme při špatném osvětlení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99992" y="630932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pic>
        <p:nvPicPr>
          <p:cNvPr id="5122" name="Picture 2" descr="Soubor:IBM Thinkpad R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429000"/>
            <a:ext cx="2915816" cy="27123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cs-CZ" b="1" dirty="0" smtClean="0"/>
              <a:t>K lidem s poškozeným zrakem nebo sluchem se máme VŽDY chovat OHLEDUPLNĚ a POMÁHAT jim.</a:t>
            </a:r>
          </a:p>
          <a:p>
            <a:endParaRPr lang="cs-CZ" b="1" dirty="0" smtClean="0"/>
          </a:p>
          <a:p>
            <a:endParaRPr lang="cs-CZ" b="1" dirty="0"/>
          </a:p>
        </p:txBody>
      </p:sp>
      <p:pic>
        <p:nvPicPr>
          <p:cNvPr id="48130" name="Picture 2" descr="http://www.tjzora.cz/vodaci/slepec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348880"/>
            <a:ext cx="2952328" cy="373712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619672" y="5301208"/>
            <a:ext cx="41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604448" y="2492896"/>
            <a:ext cx="53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22</a:t>
            </a:r>
            <a:endParaRPr lang="cs-CZ" dirty="0"/>
          </a:p>
        </p:txBody>
      </p:sp>
      <p:pic>
        <p:nvPicPr>
          <p:cNvPr id="4098" name="Picture 2" descr="Slepecká h&amp;uring;l je mezinárodním symbolem slepoty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501206"/>
            <a:ext cx="1233686" cy="53567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Kvasničková Danuše a kol. Od vesmíru k člověku; </a:t>
            </a:r>
            <a:r>
              <a:rPr lang="cs-CZ" sz="1600" i="1" dirty="0" smtClean="0">
                <a:solidFill>
                  <a:srgbClr val="000000"/>
                </a:solidFill>
                <a:latin typeface="Arial - 15"/>
              </a:rPr>
              <a:t>Přírodověda pro 5. ročník základní školy.</a:t>
            </a:r>
            <a:r>
              <a:rPr lang="cs-CZ" sz="1600" dirty="0" smtClean="0">
                <a:solidFill>
                  <a:srgbClr val="000000"/>
                </a:solidFill>
                <a:latin typeface="Arial - 15"/>
              </a:rPr>
              <a:t> 1. vydání. Praha: Fortuna, 1996. ISBN 80-7168-348-5 </a:t>
            </a:r>
            <a:endParaRPr lang="cs-CZ" sz="1600" b="1" u="sng" dirty="0" smtClean="0"/>
          </a:p>
          <a:p>
            <a:endParaRPr lang="cs-CZ" sz="1600" b="1" u="sng" dirty="0" smtClean="0"/>
          </a:p>
          <a:p>
            <a:r>
              <a:rPr lang="cs-CZ" sz="1600" b="1" u="sng" dirty="0" smtClean="0"/>
              <a:t>OBRÁZKY:</a:t>
            </a:r>
          </a:p>
          <a:p>
            <a:r>
              <a:rPr lang="cs-CZ" sz="1600" dirty="0" smtClean="0"/>
              <a:t>0) </a:t>
            </a:r>
            <a:r>
              <a:rPr lang="cs-CZ" sz="1600" dirty="0" smtClean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cs.wikipedia.org/wiki/V%C3%BDr_velk%C3%BD</a:t>
            </a:r>
            <a:r>
              <a:rPr lang="cs-CZ" sz="1600" dirty="0" smtClean="0"/>
              <a:t>  </a:t>
            </a:r>
            <a:r>
              <a:rPr lang="cs-CZ" sz="1600" dirty="0" smtClean="0"/>
              <a:t>(12. 1. 2013)</a:t>
            </a:r>
          </a:p>
          <a:p>
            <a:r>
              <a:rPr lang="cs-CZ" sz="1600" dirty="0" smtClean="0"/>
              <a:t>1) </a:t>
            </a:r>
            <a:r>
              <a:rPr lang="cs-CZ" sz="1600" dirty="0" smtClean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cs.wikipedia.org/wiki/Sign%C3%A1ly_pro_chodce</a:t>
            </a:r>
            <a:r>
              <a:rPr lang="cs-CZ" sz="1600" dirty="0" smtClean="0"/>
              <a:t>  </a:t>
            </a:r>
            <a:r>
              <a:rPr lang="cs-CZ" sz="1600" dirty="0" smtClean="0"/>
              <a:t>(13. 1. 2013)</a:t>
            </a:r>
          </a:p>
          <a:p>
            <a:r>
              <a:rPr lang="cs-CZ" sz="1600" dirty="0" smtClean="0"/>
              <a:t>2</a:t>
            </a:r>
            <a:r>
              <a:rPr lang="cs-CZ" sz="1600" dirty="0" smtClean="0"/>
              <a:t>) </a:t>
            </a:r>
            <a:r>
              <a:rPr lang="cs-CZ" sz="1600" dirty="0" smtClean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cs.wikipedia.org/wiki/Chlorid_sodn%C3%BD</a:t>
            </a:r>
            <a:r>
              <a:rPr lang="cs-CZ" sz="1600" dirty="0" smtClean="0"/>
              <a:t>  </a:t>
            </a:r>
            <a:r>
              <a:rPr lang="cs-CZ" sz="1600" dirty="0" smtClean="0"/>
              <a:t>(</a:t>
            </a:r>
            <a:r>
              <a:rPr lang="cs-CZ" sz="1600" dirty="0" smtClean="0"/>
              <a:t>13. 1. 2013)</a:t>
            </a:r>
          </a:p>
          <a:p>
            <a:r>
              <a:rPr lang="cs-CZ" sz="1600" dirty="0" smtClean="0"/>
              <a:t>3) </a:t>
            </a:r>
            <a:r>
              <a:rPr lang="cs-CZ" sz="1600" dirty="0" smtClean="0">
                <a:hlinkClick r:id="rId5"/>
              </a:rPr>
              <a:t>http://cs.wikipedia.org/wiki/%</a:t>
            </a:r>
            <a:r>
              <a:rPr lang="cs-CZ" sz="1600" dirty="0" smtClean="0">
                <a:hlinkClick r:id="rId5"/>
              </a:rPr>
              <a:t>C5%98%C3%ADzek</a:t>
            </a:r>
            <a:r>
              <a:rPr lang="cs-CZ" sz="1600" dirty="0" smtClean="0"/>
              <a:t>  </a:t>
            </a:r>
            <a:r>
              <a:rPr lang="cs-CZ" sz="1600" dirty="0" smtClean="0"/>
              <a:t>(13. 1. 2013)</a:t>
            </a:r>
          </a:p>
          <a:p>
            <a:r>
              <a:rPr lang="cs-CZ" sz="1600" dirty="0" smtClean="0"/>
              <a:t>4</a:t>
            </a:r>
            <a:r>
              <a:rPr lang="cs-CZ" sz="1600" dirty="0" smtClean="0"/>
              <a:t>) </a:t>
            </a:r>
            <a:r>
              <a:rPr lang="cs-CZ" sz="1600" dirty="0" smtClean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cs.wikipedia.org/wiki/Soubor:Nervous_system_diagram.png</a:t>
            </a:r>
            <a:r>
              <a:rPr lang="cs-CZ" sz="1600" dirty="0" smtClean="0"/>
              <a:t> </a:t>
            </a:r>
            <a:r>
              <a:rPr lang="cs-CZ" sz="1600" dirty="0" smtClean="0"/>
              <a:t>(13. 1. 2013)</a:t>
            </a:r>
          </a:p>
          <a:p>
            <a:r>
              <a:rPr lang="cs-CZ" sz="1600" dirty="0" smtClean="0"/>
              <a:t>5) </a:t>
            </a:r>
            <a:r>
              <a:rPr lang="cs-CZ" sz="1600" dirty="0" smtClean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cs.wikipedia.org/wiki/Oko</a:t>
            </a:r>
            <a:r>
              <a:rPr lang="cs-CZ" sz="1600" dirty="0" smtClean="0"/>
              <a:t>  </a:t>
            </a:r>
            <a:r>
              <a:rPr lang="cs-CZ" sz="1600" dirty="0" smtClean="0"/>
              <a:t>(13. 1. 2013)</a:t>
            </a:r>
          </a:p>
          <a:p>
            <a:r>
              <a:rPr lang="cs-CZ" sz="1600" dirty="0" smtClean="0"/>
              <a:t>6) </a:t>
            </a:r>
            <a:r>
              <a:rPr lang="cs-CZ" sz="1600" dirty="0" smtClean="0">
                <a:hlinkClick r:id="rId8"/>
              </a:rPr>
              <a:t>http://cs.wikipedia.org/wiki/Ucho</a:t>
            </a:r>
            <a:r>
              <a:rPr lang="cs-CZ" sz="1600" dirty="0" smtClean="0"/>
              <a:t> (13. 1. 2013)</a:t>
            </a:r>
          </a:p>
          <a:p>
            <a:r>
              <a:rPr lang="cs-CZ" sz="1600" dirty="0" smtClean="0"/>
              <a:t>7) </a:t>
            </a:r>
            <a:r>
              <a:rPr lang="cs-CZ" sz="1600" dirty="0" smtClean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cs.wikipedia.org/wiki/Ret</a:t>
            </a:r>
            <a:r>
              <a:rPr lang="cs-CZ" sz="1600" dirty="0" smtClean="0"/>
              <a:t> (</a:t>
            </a:r>
            <a:r>
              <a:rPr lang="cs-CZ" sz="1600" dirty="0" smtClean="0"/>
              <a:t>13</a:t>
            </a:r>
            <a:r>
              <a:rPr lang="cs-CZ" sz="1600" dirty="0" smtClean="0"/>
              <a:t>. 1. 2013)</a:t>
            </a:r>
          </a:p>
          <a:p>
            <a:r>
              <a:rPr lang="cs-CZ" sz="1600" dirty="0" smtClean="0"/>
              <a:t>8</a:t>
            </a:r>
            <a:r>
              <a:rPr lang="cs-CZ" sz="1600" dirty="0" smtClean="0"/>
              <a:t>) </a:t>
            </a:r>
            <a:r>
              <a:rPr lang="cs-CZ" sz="1600" dirty="0" smtClean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cs.wikipedia.org/wiki/Nos</a:t>
            </a:r>
            <a:r>
              <a:rPr lang="cs-CZ" sz="1600" dirty="0" smtClean="0"/>
              <a:t>   </a:t>
            </a:r>
            <a:r>
              <a:rPr lang="cs-CZ" sz="1600" dirty="0" smtClean="0"/>
              <a:t>(13. 1. 2013)</a:t>
            </a:r>
          </a:p>
          <a:p>
            <a:r>
              <a:rPr lang="cs-CZ" sz="1600" dirty="0" smtClean="0"/>
              <a:t>9) </a:t>
            </a:r>
            <a:r>
              <a:rPr lang="cs-CZ" sz="1600" dirty="0" smtClean="0">
                <a:hlinkClick r:id="rId11"/>
              </a:rPr>
              <a:t>http://</a:t>
            </a:r>
            <a:r>
              <a:rPr lang="cs-CZ" sz="1600" dirty="0" smtClean="0">
                <a:hlinkClick r:id="rId11"/>
              </a:rPr>
              <a:t>cs.wikipedia.org/wiki/Soubor:Palce.jpg</a:t>
            </a:r>
            <a:r>
              <a:rPr lang="cs-CZ" sz="1600" dirty="0" smtClean="0"/>
              <a:t>  </a:t>
            </a:r>
            <a:r>
              <a:rPr lang="cs-CZ" sz="1600" dirty="0" smtClean="0"/>
              <a:t>(13. 1. 2013)</a:t>
            </a:r>
          </a:p>
          <a:p>
            <a:r>
              <a:rPr lang="cs-CZ" sz="1600" dirty="0" smtClean="0"/>
              <a:t>10) </a:t>
            </a:r>
            <a:r>
              <a:rPr lang="cs-CZ" sz="1600" dirty="0" smtClean="0">
                <a:hlinkClick r:id="rId12"/>
              </a:rPr>
              <a:t>http://cs.wikipedia.org/wiki/Lidsk%C3%BD_mozek</a:t>
            </a:r>
            <a:r>
              <a:rPr lang="cs-CZ" sz="1600" dirty="0" smtClean="0"/>
              <a:t> (13. 1. 2013</a:t>
            </a:r>
            <a:r>
              <a:rPr lang="cs-CZ" sz="1600" dirty="0" smtClean="0"/>
              <a:t>)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12) </a:t>
            </a:r>
            <a:r>
              <a:rPr lang="cs-CZ" sz="1800" dirty="0" smtClean="0">
                <a:hlinkClick r:id="rId2"/>
              </a:rPr>
              <a:t>http://luzr.cz/rozsirene-zornicky/</a:t>
            </a:r>
            <a:r>
              <a:rPr lang="cs-CZ" sz="1800" dirty="0" smtClean="0"/>
              <a:t> (13. 1. 2013)</a:t>
            </a:r>
          </a:p>
          <a:p>
            <a:r>
              <a:rPr lang="cs-CZ" sz="1800" dirty="0" smtClean="0"/>
              <a:t>13) </a:t>
            </a:r>
            <a:r>
              <a:rPr lang="cs-CZ" sz="1800" dirty="0" smtClean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cs.wikipedia.org/wiki/Soubor:Schematic_diagram_of_the_human_eye_cs.svg</a:t>
            </a:r>
            <a:r>
              <a:rPr lang="cs-CZ" sz="1800" dirty="0" smtClean="0"/>
              <a:t>  </a:t>
            </a:r>
            <a:r>
              <a:rPr lang="cs-CZ" sz="1800" dirty="0" smtClean="0"/>
              <a:t>(13. 1. 2013)</a:t>
            </a:r>
          </a:p>
          <a:p>
            <a:r>
              <a:rPr lang="cs-CZ" sz="1800" dirty="0" smtClean="0"/>
              <a:t>16</a:t>
            </a:r>
            <a:r>
              <a:rPr lang="cs-CZ" sz="1800" dirty="0" smtClean="0"/>
              <a:t>) </a:t>
            </a:r>
            <a:r>
              <a:rPr lang="cs-CZ" sz="1800" dirty="0" smtClean="0">
                <a:hlinkClick r:id="rId4"/>
              </a:rPr>
              <a:t>http://en.wikipedia.org/wiki/Ear</a:t>
            </a:r>
            <a:r>
              <a:rPr lang="cs-CZ" sz="1800" dirty="0" smtClean="0"/>
              <a:t> (13. 1. 2013)</a:t>
            </a:r>
          </a:p>
          <a:p>
            <a:r>
              <a:rPr lang="cs-CZ" sz="1800" dirty="0" smtClean="0"/>
              <a:t>20</a:t>
            </a:r>
            <a:r>
              <a:rPr lang="cs-CZ" sz="1800" dirty="0" smtClean="0"/>
              <a:t>) </a:t>
            </a:r>
            <a:r>
              <a:rPr lang="cs-CZ" sz="1800" dirty="0" smtClean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cs.wikipedia.org/wiki/Soubor:IBM_Thinkpad_R51.jpg</a:t>
            </a:r>
            <a:r>
              <a:rPr lang="cs-CZ" sz="1800" dirty="0" smtClean="0"/>
              <a:t> (</a:t>
            </a:r>
            <a:r>
              <a:rPr lang="cs-CZ" sz="1800" dirty="0" smtClean="0"/>
              <a:t>13</a:t>
            </a:r>
            <a:r>
              <a:rPr lang="cs-CZ" sz="1800" dirty="0" smtClean="0"/>
              <a:t>. 1. 2013)</a:t>
            </a:r>
          </a:p>
          <a:p>
            <a:r>
              <a:rPr lang="cs-CZ" sz="1800" dirty="0" smtClean="0"/>
              <a:t>21, 22</a:t>
            </a:r>
            <a:r>
              <a:rPr lang="cs-CZ" sz="1800" dirty="0" smtClean="0"/>
              <a:t>) </a:t>
            </a:r>
            <a:r>
              <a:rPr lang="cs-CZ" sz="1800" dirty="0" smtClean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cs.wikipedia.org/wiki/Nevidom%C3%BD</a:t>
            </a:r>
            <a:r>
              <a:rPr lang="cs-CZ" sz="1800" dirty="0" smtClean="0"/>
              <a:t>   </a:t>
            </a:r>
            <a:r>
              <a:rPr lang="cs-CZ" sz="1800" dirty="0" smtClean="0"/>
              <a:t>(13. 1. 2013)</a:t>
            </a:r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799</Words>
  <Application>Microsoft Office PowerPoint</Application>
  <PresentationFormat>Předvádění na obrazovce (4:3)</PresentationFormat>
  <Paragraphs>183</Paragraphs>
  <Slides>26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LIDSKÝ ORGANISMUS</vt:lpstr>
      <vt:lpstr>Snímek 2</vt:lpstr>
      <vt:lpstr>Snímek 3</vt:lpstr>
      <vt:lpstr>ANOTACE</vt:lpstr>
      <vt:lpstr>LIDSKÝ ORGANISMUS</vt:lpstr>
      <vt:lpstr>PŘEMÝŠLEJ </vt:lpstr>
      <vt:lpstr>Přemýšlej ! </vt:lpstr>
      <vt:lpstr>NERVOVÁ SOUSTAVA</vt:lpstr>
      <vt:lpstr>Zapiš si:</vt:lpstr>
      <vt:lpstr>Nervy  </vt:lpstr>
      <vt:lpstr>NERVOVÁ SOUSTAVA</vt:lpstr>
      <vt:lpstr>LIDSKÝ MOZEK</vt:lpstr>
      <vt:lpstr>Přemýšlej ! </vt:lpstr>
      <vt:lpstr>Snímek 14</vt:lpstr>
      <vt:lpstr>OČI = ZRAK</vt:lpstr>
      <vt:lpstr>Zornice </vt:lpstr>
      <vt:lpstr>OKO</vt:lpstr>
      <vt:lpstr>Snímek 18</vt:lpstr>
      <vt:lpstr>UCHO = SLUCH</vt:lpstr>
      <vt:lpstr>STAVBA UCHA</vt:lpstr>
      <vt:lpstr>UCHO = SLUCH</vt:lpstr>
      <vt:lpstr>ZRAK a SLUCH</vt:lpstr>
      <vt:lpstr>ZRAK a SLUCH</vt:lpstr>
      <vt:lpstr>Snímek 24</vt:lpstr>
      <vt:lpstr>Zdroje</vt:lpstr>
      <vt:lpstr>Snímek 26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ROSTLINY A JEJICH ORGÁNY</dc:title>
  <dc:creator>Marťánek</dc:creator>
  <cp:lastModifiedBy>Marťánek</cp:lastModifiedBy>
  <cp:revision>89</cp:revision>
  <dcterms:created xsi:type="dcterms:W3CDTF">2012-12-29T09:34:39Z</dcterms:created>
  <dcterms:modified xsi:type="dcterms:W3CDTF">2013-05-05T06:13:25Z</dcterms:modified>
</cp:coreProperties>
</file>