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2" r:id="rId3"/>
    <p:sldId id="293" r:id="rId4"/>
    <p:sldId id="258" r:id="rId5"/>
    <p:sldId id="261" r:id="rId6"/>
    <p:sldId id="280" r:id="rId7"/>
    <p:sldId id="281" r:id="rId8"/>
    <p:sldId id="262" r:id="rId9"/>
    <p:sldId id="272" r:id="rId10"/>
    <p:sldId id="283" r:id="rId11"/>
    <p:sldId id="284" r:id="rId12"/>
    <p:sldId id="285" r:id="rId13"/>
    <p:sldId id="291" r:id="rId14"/>
    <p:sldId id="278" r:id="rId15"/>
    <p:sldId id="287" r:id="rId16"/>
    <p:sldId id="288" r:id="rId17"/>
    <p:sldId id="289" r:id="rId18"/>
    <p:sldId id="290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4175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4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1DE214-1D57-4A22-AFA9-8FA545CAF8C3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74F7BC7-F65E-43EF-BD76-9A71F137B9C6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LODYHA</a:t>
          </a:r>
          <a:endParaRPr lang="cs-CZ" dirty="0">
            <a:solidFill>
              <a:srgbClr val="FF0000"/>
            </a:solidFill>
          </a:endParaRPr>
        </a:p>
      </dgm:t>
    </dgm:pt>
    <dgm:pt modelId="{03A46301-E6AA-4A62-BDCE-FE52C4524FCB}" type="parTrans" cxnId="{8B1342E9-3ADE-49BD-B3F7-7FED1A927ECA}">
      <dgm:prSet/>
      <dgm:spPr/>
      <dgm:t>
        <a:bodyPr/>
        <a:lstStyle/>
        <a:p>
          <a:endParaRPr lang="cs-CZ"/>
        </a:p>
      </dgm:t>
    </dgm:pt>
    <dgm:pt modelId="{2F7240C6-DD3C-4123-B1A1-7E336B7C4994}" type="sibTrans" cxnId="{8B1342E9-3ADE-49BD-B3F7-7FED1A927ECA}">
      <dgm:prSet/>
      <dgm:spPr/>
      <dgm:t>
        <a:bodyPr/>
        <a:lstStyle/>
        <a:p>
          <a:endParaRPr lang="cs-CZ"/>
        </a:p>
      </dgm:t>
    </dgm:pt>
    <dgm:pt modelId="{F0DE94F0-E068-470B-A702-097D6A7CCEE6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STÉBLO</a:t>
          </a:r>
          <a:endParaRPr lang="cs-CZ" dirty="0">
            <a:solidFill>
              <a:srgbClr val="FF0000"/>
            </a:solidFill>
          </a:endParaRPr>
        </a:p>
      </dgm:t>
    </dgm:pt>
    <dgm:pt modelId="{BEA69829-D965-40D0-A89C-691C981F4A6D}" type="parTrans" cxnId="{D71512BE-F052-4481-BE36-4995CBC65080}">
      <dgm:prSet/>
      <dgm:spPr/>
      <dgm:t>
        <a:bodyPr/>
        <a:lstStyle/>
        <a:p>
          <a:endParaRPr lang="cs-CZ"/>
        </a:p>
      </dgm:t>
    </dgm:pt>
    <dgm:pt modelId="{109E0F7F-69D7-4A06-B60E-7CE34CDF5C02}" type="sibTrans" cxnId="{D71512BE-F052-4481-BE36-4995CBC65080}">
      <dgm:prSet/>
      <dgm:spPr/>
      <dgm:t>
        <a:bodyPr/>
        <a:lstStyle/>
        <a:p>
          <a:endParaRPr lang="cs-CZ"/>
        </a:p>
      </dgm:t>
    </dgm:pt>
    <dgm:pt modelId="{81E16C66-6301-4ABE-8E7A-D0F555D82CC4}">
      <dgm:prSet/>
      <dgm:spPr>
        <a:solidFill>
          <a:srgbClr val="FFC000"/>
        </a:solidFill>
      </dgm:spPr>
      <dgm:t>
        <a:bodyPr/>
        <a:lstStyle/>
        <a:p>
          <a:pPr rtl="0"/>
          <a:r>
            <a:rPr lang="cs-CZ" dirty="0" smtClean="0">
              <a:solidFill>
                <a:srgbClr val="FF0000"/>
              </a:solidFill>
            </a:rPr>
            <a:t>STVOL</a:t>
          </a:r>
          <a:endParaRPr lang="cs-CZ" dirty="0">
            <a:solidFill>
              <a:srgbClr val="FF0000"/>
            </a:solidFill>
          </a:endParaRPr>
        </a:p>
      </dgm:t>
    </dgm:pt>
    <dgm:pt modelId="{EDB3939C-BF86-4B13-A817-C43DE43AFA42}" type="parTrans" cxnId="{D6AEAC83-309C-48DE-892E-E320CD7D40BA}">
      <dgm:prSet/>
      <dgm:spPr/>
      <dgm:t>
        <a:bodyPr/>
        <a:lstStyle/>
        <a:p>
          <a:endParaRPr lang="cs-CZ"/>
        </a:p>
      </dgm:t>
    </dgm:pt>
    <dgm:pt modelId="{254908D2-859B-49F0-8776-9AB31EA1EDC3}" type="sibTrans" cxnId="{D6AEAC83-309C-48DE-892E-E320CD7D40BA}">
      <dgm:prSet/>
      <dgm:spPr/>
      <dgm:t>
        <a:bodyPr/>
        <a:lstStyle/>
        <a:p>
          <a:endParaRPr lang="cs-CZ"/>
        </a:p>
      </dgm:t>
    </dgm:pt>
    <dgm:pt modelId="{A25AA1F9-571D-4769-A7F0-CA2C6B488ADD}" type="pres">
      <dgm:prSet presAssocID="{D91DE214-1D57-4A22-AFA9-8FA545CAF8C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934D23-6D2E-44A8-BA3E-48A5F66066EE}" type="pres">
      <dgm:prSet presAssocID="{474F7BC7-F65E-43EF-BD76-9A71F137B9C6}" presName="composite" presStyleCnt="0"/>
      <dgm:spPr/>
    </dgm:pt>
    <dgm:pt modelId="{D10E37A7-FA63-4E48-88EA-5F35753C24C3}" type="pres">
      <dgm:prSet presAssocID="{474F7BC7-F65E-43EF-BD76-9A71F137B9C6}" presName="imgShp" presStyleLbl="fgImgPlace1" presStyleIdx="0" presStyleCnt="3"/>
      <dgm:spPr>
        <a:prstGeom prst="star5">
          <a:avLst/>
        </a:prstGeom>
      </dgm:spPr>
    </dgm:pt>
    <dgm:pt modelId="{28B4E3FB-514F-491A-B36F-801E862DC349}" type="pres">
      <dgm:prSet presAssocID="{474F7BC7-F65E-43EF-BD76-9A71F137B9C6}" presName="txShp" presStyleLbl="node1" presStyleIdx="0" presStyleCnt="3" custLinFactNeighborX="670" custLinFactNeighborY="25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8DFEA7-E63E-4384-98FE-4EE620838C9D}" type="pres">
      <dgm:prSet presAssocID="{2F7240C6-DD3C-4123-B1A1-7E336B7C4994}" presName="spacing" presStyleCnt="0"/>
      <dgm:spPr/>
    </dgm:pt>
    <dgm:pt modelId="{5AD7EDFA-18A4-47DA-AD5D-9C770740426F}" type="pres">
      <dgm:prSet presAssocID="{F0DE94F0-E068-470B-A702-097D6A7CCEE6}" presName="composite" presStyleCnt="0"/>
      <dgm:spPr/>
    </dgm:pt>
    <dgm:pt modelId="{2A44D8AC-E729-452C-830B-D96A194E66BA}" type="pres">
      <dgm:prSet presAssocID="{F0DE94F0-E068-470B-A702-097D6A7CCEE6}" presName="imgShp" presStyleLbl="fgImgPlace1" presStyleIdx="1" presStyleCnt="3"/>
      <dgm:spPr>
        <a:prstGeom prst="star5">
          <a:avLst/>
        </a:prstGeom>
      </dgm:spPr>
    </dgm:pt>
    <dgm:pt modelId="{9515CBC0-C0BF-4D2C-961A-F8A87CC51861}" type="pres">
      <dgm:prSet presAssocID="{F0DE94F0-E068-470B-A702-097D6A7CCEE6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B1D51E-9FD6-4C7B-A9F0-6D5AB39C7E25}" type="pres">
      <dgm:prSet presAssocID="{109E0F7F-69D7-4A06-B60E-7CE34CDF5C02}" presName="spacing" presStyleCnt="0"/>
      <dgm:spPr/>
    </dgm:pt>
    <dgm:pt modelId="{9F3F0200-1E92-4225-A889-610F847C4E64}" type="pres">
      <dgm:prSet presAssocID="{81E16C66-6301-4ABE-8E7A-D0F555D82CC4}" presName="composite" presStyleCnt="0"/>
      <dgm:spPr/>
    </dgm:pt>
    <dgm:pt modelId="{C91BEF35-1574-4680-A66B-C6566A2E5FEE}" type="pres">
      <dgm:prSet presAssocID="{81E16C66-6301-4ABE-8E7A-D0F555D82CC4}" presName="imgShp" presStyleLbl="fgImgPlace1" presStyleIdx="2" presStyleCnt="3"/>
      <dgm:spPr>
        <a:prstGeom prst="star5">
          <a:avLst/>
        </a:prstGeom>
      </dgm:spPr>
    </dgm:pt>
    <dgm:pt modelId="{16BB2872-30B6-41B9-BC45-E2BD4747A12F}" type="pres">
      <dgm:prSet presAssocID="{81E16C66-6301-4ABE-8E7A-D0F555D82CC4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41549E-603B-40FD-AFFD-E72F792FC8D1}" type="presOf" srcId="{81E16C66-6301-4ABE-8E7A-D0F555D82CC4}" destId="{16BB2872-30B6-41B9-BC45-E2BD4747A12F}" srcOrd="0" destOrd="0" presId="urn:microsoft.com/office/officeart/2005/8/layout/vList3"/>
    <dgm:cxn modelId="{60AE3F04-B7D9-450F-B47B-4BFFDD215075}" type="presOf" srcId="{F0DE94F0-E068-470B-A702-097D6A7CCEE6}" destId="{9515CBC0-C0BF-4D2C-961A-F8A87CC51861}" srcOrd="0" destOrd="0" presId="urn:microsoft.com/office/officeart/2005/8/layout/vList3"/>
    <dgm:cxn modelId="{D71512BE-F052-4481-BE36-4995CBC65080}" srcId="{D91DE214-1D57-4A22-AFA9-8FA545CAF8C3}" destId="{F0DE94F0-E068-470B-A702-097D6A7CCEE6}" srcOrd="1" destOrd="0" parTransId="{BEA69829-D965-40D0-A89C-691C981F4A6D}" sibTransId="{109E0F7F-69D7-4A06-B60E-7CE34CDF5C02}"/>
    <dgm:cxn modelId="{D9DB0281-10E1-44A6-9A6F-87AB94DC5775}" type="presOf" srcId="{D91DE214-1D57-4A22-AFA9-8FA545CAF8C3}" destId="{A25AA1F9-571D-4769-A7F0-CA2C6B488ADD}" srcOrd="0" destOrd="0" presId="urn:microsoft.com/office/officeart/2005/8/layout/vList3"/>
    <dgm:cxn modelId="{8B1342E9-3ADE-49BD-B3F7-7FED1A927ECA}" srcId="{D91DE214-1D57-4A22-AFA9-8FA545CAF8C3}" destId="{474F7BC7-F65E-43EF-BD76-9A71F137B9C6}" srcOrd="0" destOrd="0" parTransId="{03A46301-E6AA-4A62-BDCE-FE52C4524FCB}" sibTransId="{2F7240C6-DD3C-4123-B1A1-7E336B7C4994}"/>
    <dgm:cxn modelId="{D6AEAC83-309C-48DE-892E-E320CD7D40BA}" srcId="{D91DE214-1D57-4A22-AFA9-8FA545CAF8C3}" destId="{81E16C66-6301-4ABE-8E7A-D0F555D82CC4}" srcOrd="2" destOrd="0" parTransId="{EDB3939C-BF86-4B13-A817-C43DE43AFA42}" sibTransId="{254908D2-859B-49F0-8776-9AB31EA1EDC3}"/>
    <dgm:cxn modelId="{9D24D984-9409-40F1-91AB-82CB15E5AFBD}" type="presOf" srcId="{474F7BC7-F65E-43EF-BD76-9A71F137B9C6}" destId="{28B4E3FB-514F-491A-B36F-801E862DC349}" srcOrd="0" destOrd="0" presId="urn:microsoft.com/office/officeart/2005/8/layout/vList3"/>
    <dgm:cxn modelId="{6211122D-1C5D-4F28-9221-BBDB2F05AEEA}" type="presParOf" srcId="{A25AA1F9-571D-4769-A7F0-CA2C6B488ADD}" destId="{33934D23-6D2E-44A8-BA3E-48A5F66066EE}" srcOrd="0" destOrd="0" presId="urn:microsoft.com/office/officeart/2005/8/layout/vList3"/>
    <dgm:cxn modelId="{283C88EA-373B-44F0-98BF-2C8CBD94FA3C}" type="presParOf" srcId="{33934D23-6D2E-44A8-BA3E-48A5F66066EE}" destId="{D10E37A7-FA63-4E48-88EA-5F35753C24C3}" srcOrd="0" destOrd="0" presId="urn:microsoft.com/office/officeart/2005/8/layout/vList3"/>
    <dgm:cxn modelId="{D5349436-061E-45E4-BE93-FA5F8375E656}" type="presParOf" srcId="{33934D23-6D2E-44A8-BA3E-48A5F66066EE}" destId="{28B4E3FB-514F-491A-B36F-801E862DC349}" srcOrd="1" destOrd="0" presId="urn:microsoft.com/office/officeart/2005/8/layout/vList3"/>
    <dgm:cxn modelId="{687FF8A2-3235-4D14-8338-B14C78C365CB}" type="presParOf" srcId="{A25AA1F9-571D-4769-A7F0-CA2C6B488ADD}" destId="{3C8DFEA7-E63E-4384-98FE-4EE620838C9D}" srcOrd="1" destOrd="0" presId="urn:microsoft.com/office/officeart/2005/8/layout/vList3"/>
    <dgm:cxn modelId="{22D58322-FEA7-4383-8389-AD3A0E4372BB}" type="presParOf" srcId="{A25AA1F9-571D-4769-A7F0-CA2C6B488ADD}" destId="{5AD7EDFA-18A4-47DA-AD5D-9C770740426F}" srcOrd="2" destOrd="0" presId="urn:microsoft.com/office/officeart/2005/8/layout/vList3"/>
    <dgm:cxn modelId="{EE399C6A-CDAA-4C19-B011-6A5702EAABFB}" type="presParOf" srcId="{5AD7EDFA-18A4-47DA-AD5D-9C770740426F}" destId="{2A44D8AC-E729-452C-830B-D96A194E66BA}" srcOrd="0" destOrd="0" presId="urn:microsoft.com/office/officeart/2005/8/layout/vList3"/>
    <dgm:cxn modelId="{632F897E-6E16-4965-A917-2112D7EE9173}" type="presParOf" srcId="{5AD7EDFA-18A4-47DA-AD5D-9C770740426F}" destId="{9515CBC0-C0BF-4D2C-961A-F8A87CC51861}" srcOrd="1" destOrd="0" presId="urn:microsoft.com/office/officeart/2005/8/layout/vList3"/>
    <dgm:cxn modelId="{3BFFE54A-59BA-42E0-AE0A-DBB901B1AAE2}" type="presParOf" srcId="{A25AA1F9-571D-4769-A7F0-CA2C6B488ADD}" destId="{82B1D51E-9FD6-4C7B-A9F0-6D5AB39C7E25}" srcOrd="3" destOrd="0" presId="urn:microsoft.com/office/officeart/2005/8/layout/vList3"/>
    <dgm:cxn modelId="{3612B6FB-9BBD-4784-BD44-AE654CFB7741}" type="presParOf" srcId="{A25AA1F9-571D-4769-A7F0-CA2C6B488ADD}" destId="{9F3F0200-1E92-4225-A889-610F847C4E64}" srcOrd="4" destOrd="0" presId="urn:microsoft.com/office/officeart/2005/8/layout/vList3"/>
    <dgm:cxn modelId="{489AD60F-275C-4A2F-9C3B-0BCD735D0DB2}" type="presParOf" srcId="{9F3F0200-1E92-4225-A889-610F847C4E64}" destId="{C91BEF35-1574-4680-A66B-C6566A2E5FEE}" srcOrd="0" destOrd="0" presId="urn:microsoft.com/office/officeart/2005/8/layout/vList3"/>
    <dgm:cxn modelId="{20BFA10C-3D76-430E-A6AD-2C41D4F91DA9}" type="presParOf" srcId="{9F3F0200-1E92-4225-A889-610F847C4E64}" destId="{16BB2872-30B6-41B9-BC45-E2BD4747A12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8B4E3FB-514F-491A-B36F-801E862DC349}">
      <dsp:nvSpPr>
        <dsp:cNvPr id="0" name=""/>
        <dsp:cNvSpPr/>
      </dsp:nvSpPr>
      <dsp:spPr>
        <a:xfrm rot="10800000">
          <a:off x="1433390" y="27648"/>
          <a:ext cx="4549105" cy="1028335"/>
        </a:xfrm>
        <a:prstGeom prst="homePlat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3467" tIns="179070" rIns="334264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solidFill>
                <a:srgbClr val="FF0000"/>
              </a:solidFill>
            </a:rPr>
            <a:t>LODYHA</a:t>
          </a:r>
          <a:endParaRPr lang="cs-CZ" sz="4700" kern="1200" dirty="0">
            <a:solidFill>
              <a:srgbClr val="FF0000"/>
            </a:solidFill>
          </a:endParaRPr>
        </a:p>
      </dsp:txBody>
      <dsp:txXfrm rot="10800000">
        <a:off x="1433390" y="27648"/>
        <a:ext cx="4549105" cy="1028335"/>
      </dsp:txXfrm>
    </dsp:sp>
    <dsp:sp modelId="{D10E37A7-FA63-4E48-88EA-5F35753C24C3}">
      <dsp:nvSpPr>
        <dsp:cNvPr id="0" name=""/>
        <dsp:cNvSpPr/>
      </dsp:nvSpPr>
      <dsp:spPr>
        <a:xfrm>
          <a:off x="888743" y="1035"/>
          <a:ext cx="1028335" cy="1028335"/>
        </a:xfrm>
        <a:prstGeom prst="star5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15CBC0-C0BF-4D2C-961A-F8A87CC51861}">
      <dsp:nvSpPr>
        <dsp:cNvPr id="0" name=""/>
        <dsp:cNvSpPr/>
      </dsp:nvSpPr>
      <dsp:spPr>
        <a:xfrm rot="10800000">
          <a:off x="1402911" y="1336336"/>
          <a:ext cx="4549105" cy="1028335"/>
        </a:xfrm>
        <a:prstGeom prst="homePlat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3467" tIns="179070" rIns="334264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solidFill>
                <a:srgbClr val="FF0000"/>
              </a:solidFill>
            </a:rPr>
            <a:t>STÉBLO</a:t>
          </a:r>
          <a:endParaRPr lang="cs-CZ" sz="4700" kern="1200" dirty="0">
            <a:solidFill>
              <a:srgbClr val="FF0000"/>
            </a:solidFill>
          </a:endParaRPr>
        </a:p>
      </dsp:txBody>
      <dsp:txXfrm rot="10800000">
        <a:off x="1402911" y="1336336"/>
        <a:ext cx="4549105" cy="1028335"/>
      </dsp:txXfrm>
    </dsp:sp>
    <dsp:sp modelId="{2A44D8AC-E729-452C-830B-D96A194E66BA}">
      <dsp:nvSpPr>
        <dsp:cNvPr id="0" name=""/>
        <dsp:cNvSpPr/>
      </dsp:nvSpPr>
      <dsp:spPr>
        <a:xfrm>
          <a:off x="888743" y="1336336"/>
          <a:ext cx="1028335" cy="1028335"/>
        </a:xfrm>
        <a:prstGeom prst="star5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BB2872-30B6-41B9-BC45-E2BD4747A12F}">
      <dsp:nvSpPr>
        <dsp:cNvPr id="0" name=""/>
        <dsp:cNvSpPr/>
      </dsp:nvSpPr>
      <dsp:spPr>
        <a:xfrm rot="10800000">
          <a:off x="1402911" y="2671637"/>
          <a:ext cx="4549105" cy="1028335"/>
        </a:xfrm>
        <a:prstGeom prst="homePlat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3467" tIns="179070" rIns="334264" bIns="179070" numCol="1" spcCol="1270" anchor="ctr" anchorCtr="0">
          <a:noAutofit/>
        </a:bodyPr>
        <a:lstStyle/>
        <a:p>
          <a:pPr lvl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solidFill>
                <a:srgbClr val="FF0000"/>
              </a:solidFill>
            </a:rPr>
            <a:t>STVOL</a:t>
          </a:r>
          <a:endParaRPr lang="cs-CZ" sz="4700" kern="1200" dirty="0">
            <a:solidFill>
              <a:srgbClr val="FF0000"/>
            </a:solidFill>
          </a:endParaRPr>
        </a:p>
      </dsp:txBody>
      <dsp:txXfrm rot="10800000">
        <a:off x="1402911" y="2671637"/>
        <a:ext cx="4549105" cy="1028335"/>
      </dsp:txXfrm>
    </dsp:sp>
    <dsp:sp modelId="{C91BEF35-1574-4680-A66B-C6566A2E5FEE}">
      <dsp:nvSpPr>
        <dsp:cNvPr id="0" name=""/>
        <dsp:cNvSpPr/>
      </dsp:nvSpPr>
      <dsp:spPr>
        <a:xfrm>
          <a:off x="888743" y="2671637"/>
          <a:ext cx="1028335" cy="1028335"/>
        </a:xfrm>
        <a:prstGeom prst="star5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6FF33"/>
            </a:gs>
            <a:gs pos="50000">
              <a:srgbClr val="9CB86E"/>
            </a:gs>
            <a:gs pos="100000">
              <a:srgbClr val="156B13"/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orka" TargetMode="External"/><Relationship Id="rId3" Type="http://schemas.openxmlformats.org/officeDocument/2006/relationships/hyperlink" Target="http://www.tapetynaplochu.org/tapeta-na-plochu-1280x1024/1311/stonek-rostliny-v-detailu" TargetMode="External"/><Relationship Id="rId7" Type="http://schemas.openxmlformats.org/officeDocument/2006/relationships/hyperlink" Target="http://cs.wikipedia.org/wiki/Stonek" TargetMode="External"/><Relationship Id="rId12" Type="http://schemas.openxmlformats.org/officeDocument/2006/relationships/hyperlink" Target="http://jana-janishka.blog.cz/1110/vzpominka-na-hodinu-obcanky" TargetMode="External"/><Relationship Id="rId2" Type="http://schemas.openxmlformats.org/officeDocument/2006/relationships/hyperlink" Target="http://flora-and-fauna.blog.cz/1211/stavba-tela-rostl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Xyl%C3%A9m" TargetMode="External"/><Relationship Id="rId11" Type="http://schemas.openxmlformats.org/officeDocument/2006/relationships/hyperlink" Target="http://www.pixmac.cz/fotka/stonek+r%C5%AF%C5%BEe+s+trny/000079896249" TargetMode="External"/><Relationship Id="rId5" Type="http://schemas.openxmlformats.org/officeDocument/2006/relationships/hyperlink" Target="http://cs.wikipedia.org/wiki/Bambus" TargetMode="External"/><Relationship Id="rId10" Type="http://schemas.openxmlformats.org/officeDocument/2006/relationships/hyperlink" Target="http://www.freevectors.net/details/Bamboo+Stalk" TargetMode="External"/><Relationship Id="rId4" Type="http://schemas.openxmlformats.org/officeDocument/2006/relationships/hyperlink" Target="http://www.naturfoto.cz/pomnenka-uzkolista-fotografie-8423.html" TargetMode="External"/><Relationship Id="rId9" Type="http://schemas.openxmlformats.org/officeDocument/2006/relationships/hyperlink" Target="http://cs.wikipedia.org/wiki/Kakt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Biondi" pitchFamily="2" charset="0"/>
              </a:rPr>
              <a:t>ROSTLINY A JEJICH ORGÁNY</a:t>
            </a:r>
            <a:endParaRPr lang="cs-CZ" b="1" u="sng" dirty="0">
              <a:latin typeface="Biondi" pitchFamily="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514350" indent="-514350"/>
            <a:r>
              <a:rPr lang="cs-CZ" b="1" dirty="0" smtClean="0">
                <a:solidFill>
                  <a:srgbClr val="FF0000"/>
                </a:solidFill>
              </a:rPr>
              <a:t>STONEK</a:t>
            </a:r>
          </a:p>
          <a:p>
            <a:pPr marL="514350" indent="-514350"/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76361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2/12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322898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20. 3. 2013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218764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29. 12. 2012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Rostliny a jejich orgány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stonek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stonek, nadzemní orgán, lodyha, stvol, stéblo, uzlina, článek, kmen,borka, zásobní látky     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VY_52_INOVACE_2/12_Rostliny a jejich orgány; stonek</a:t>
            </a:r>
            <a:r>
              <a:rPr lang="cs-CZ" sz="1400" dirty="0" smtClean="0">
                <a:solidFill>
                  <a:srgbClr val="00008B"/>
                </a:solidFill>
                <a:latin typeface="Arial - 18"/>
              </a:rPr>
              <a:t> 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Materiál je určen žákům 4. třídy základní školy            k předmětu Přírodověda.</a:t>
            </a:r>
          </a:p>
          <a:p>
            <a:r>
              <a:rPr lang="cs-CZ" sz="2800" dirty="0" smtClean="0"/>
              <a:t>Cílem učebního materiálu je seznámit žáky s novými pojmy a pomoci jim si tzv. „botanickou abecedu“ osvojit. </a:t>
            </a:r>
          </a:p>
          <a:p>
            <a:r>
              <a:rPr lang="cs-CZ" sz="2800" dirty="0" smtClean="0"/>
              <a:t>Usnadnit jim si zapamatovat a poznat jednotlivé části těla rostlin, jak vypadají jednotlivé orgány a jak se nazývají.</a:t>
            </a:r>
          </a:p>
          <a:p>
            <a:r>
              <a:rPr lang="cs-CZ" sz="2800" dirty="0" smtClean="0"/>
              <a:t>Následující výukový materiál je zaměřen na téma stonek.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těla rostliny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</a:t>
            </a:r>
            <a:r>
              <a:rPr lang="cs-CZ" dirty="0" smtClean="0"/>
              <a:t>- KOŘEN</a:t>
            </a:r>
          </a:p>
          <a:p>
            <a:r>
              <a:rPr lang="cs-CZ" b="1" dirty="0" smtClean="0"/>
              <a:t>2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rgbClr val="FF0000"/>
                </a:solidFill>
              </a:rPr>
              <a:t>STONEK</a:t>
            </a:r>
          </a:p>
          <a:p>
            <a:r>
              <a:rPr lang="cs-CZ" b="1" dirty="0" smtClean="0"/>
              <a:t>3</a:t>
            </a:r>
            <a:r>
              <a:rPr lang="cs-CZ" dirty="0" smtClean="0"/>
              <a:t>- LIST</a:t>
            </a:r>
          </a:p>
          <a:p>
            <a:r>
              <a:rPr lang="cs-CZ" b="1" dirty="0" smtClean="0"/>
              <a:t>4</a:t>
            </a:r>
            <a:r>
              <a:rPr lang="cs-CZ" dirty="0" smtClean="0"/>
              <a:t>- KVĚT</a:t>
            </a:r>
          </a:p>
          <a:p>
            <a:r>
              <a:rPr lang="cs-CZ" b="1" dirty="0" smtClean="0"/>
              <a:t>5</a:t>
            </a:r>
            <a:r>
              <a:rPr lang="cs-CZ" dirty="0" smtClean="0"/>
              <a:t>- PLOD</a:t>
            </a:r>
            <a:endParaRPr lang="cs-CZ" dirty="0"/>
          </a:p>
        </p:txBody>
      </p:sp>
      <p:pic>
        <p:nvPicPr>
          <p:cNvPr id="17410" name="Picture 2" descr="http://files.pancelcino.webnode.cz/200000274-29e192adc2/popi%C5%A1%20raj%C4%8De_kv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268760"/>
            <a:ext cx="4536504" cy="522626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19872" y="5805264"/>
            <a:ext cx="51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STONEK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1506" name="Picture 2" descr="http://t3.gstatic.com/images?q=tbn:ANd9GcTSeSvdlPAlKwYBh_mZSKjKsAMwgGNpjzqG78qpSqfQgx2jfvBFkPytKtQlq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2390775" cy="1914525"/>
          </a:xfrm>
          <a:prstGeom prst="rect">
            <a:avLst/>
          </a:prstGeom>
          <a:noFill/>
        </p:spPr>
      </p:pic>
      <p:pic>
        <p:nvPicPr>
          <p:cNvPr id="21508" name="Picture 4" descr="Bamboo Stal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196752"/>
            <a:ext cx="4248472" cy="4248472"/>
          </a:xfrm>
          <a:prstGeom prst="rect">
            <a:avLst/>
          </a:prstGeom>
          <a:noFill/>
        </p:spPr>
      </p:pic>
      <p:pic>
        <p:nvPicPr>
          <p:cNvPr id="21510" name="Picture 6" descr="http://t0.gstatic.com/images?q=tbn:ANd9GcRdPLQPz8bd7qlUWFZ4OF98_7yVj7oMvv6vXJVqslsp7VRPg6GbsdA4J-1D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3356992"/>
            <a:ext cx="2186008" cy="3284984"/>
          </a:xfrm>
          <a:prstGeom prst="rect">
            <a:avLst/>
          </a:prstGeom>
          <a:noFill/>
        </p:spPr>
      </p:pic>
      <p:pic>
        <p:nvPicPr>
          <p:cNvPr id="21512" name="Picture 8" descr="https://encrypted-tbn2.gstatic.com/images?q=tbn:ANd9GcT96U7EMQyYt3yqCVOKZ_84k8-Rk-ppx2MDE_decIPCMbSZjRs_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573016"/>
            <a:ext cx="1524000" cy="2990850"/>
          </a:xfrm>
          <a:prstGeom prst="rect">
            <a:avLst/>
          </a:prstGeom>
          <a:noFill/>
        </p:spPr>
      </p:pic>
      <p:pic>
        <p:nvPicPr>
          <p:cNvPr id="21514" name="Picture 10" descr="https://encrypted-tbn0.gstatic.com/images?q=tbn:ANd9GcQKHlzz67u8_FnS6cHoVgdyfYW66nSRD9OOTA2a1s4Xqh52tUDg0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797152"/>
            <a:ext cx="1772816" cy="1772816"/>
          </a:xfrm>
          <a:prstGeom prst="rect">
            <a:avLst/>
          </a:prstGeom>
          <a:noFill/>
        </p:spPr>
      </p:pic>
      <p:pic>
        <p:nvPicPr>
          <p:cNvPr id="21516" name="Picture 12" descr="Stalk of a rose with prickle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941168"/>
            <a:ext cx="2010509" cy="158327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699792" y="263691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56376" y="17728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3645024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61653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STONEK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</a:t>
            </a:r>
            <a:r>
              <a:rPr lang="cs-CZ" b="1" u="sng" dirty="0" smtClean="0">
                <a:solidFill>
                  <a:srgbClr val="E94175"/>
                </a:solidFill>
              </a:rPr>
              <a:t>nadzemní</a:t>
            </a:r>
            <a:r>
              <a:rPr lang="cs-CZ" dirty="0" smtClean="0"/>
              <a:t> část rostliny.</a:t>
            </a:r>
          </a:p>
          <a:p>
            <a:endParaRPr lang="cs-CZ" dirty="0" smtClean="0"/>
          </a:p>
          <a:p>
            <a:r>
              <a:rPr lang="cs-CZ" dirty="0" smtClean="0"/>
              <a:t>Je </a:t>
            </a:r>
            <a:r>
              <a:rPr lang="cs-CZ" b="1" u="sng" dirty="0" smtClean="0">
                <a:solidFill>
                  <a:srgbClr val="E94175"/>
                </a:solidFill>
              </a:rPr>
              <a:t>článkovaný</a:t>
            </a:r>
            <a:r>
              <a:rPr lang="cs-CZ" dirty="0" smtClean="0"/>
              <a:t>.</a:t>
            </a:r>
          </a:p>
          <a:p>
            <a:endParaRPr lang="cs-CZ" b="1" u="sng" dirty="0" smtClean="0">
              <a:solidFill>
                <a:srgbClr val="E94175"/>
              </a:solidFill>
            </a:endParaRPr>
          </a:p>
          <a:p>
            <a:r>
              <a:rPr lang="cs-CZ" b="1" u="sng" dirty="0" smtClean="0">
                <a:solidFill>
                  <a:srgbClr val="E94175"/>
                </a:solidFill>
              </a:rPr>
              <a:t>Nese</a:t>
            </a:r>
            <a:r>
              <a:rPr lang="cs-CZ" dirty="0" smtClean="0"/>
              <a:t> listy a květy.</a:t>
            </a:r>
          </a:p>
          <a:p>
            <a:endParaRPr lang="cs-CZ" dirty="0" smtClean="0"/>
          </a:p>
          <a:p>
            <a:r>
              <a:rPr lang="cs-CZ" b="1" u="sng" dirty="0" smtClean="0">
                <a:solidFill>
                  <a:srgbClr val="E94175"/>
                </a:solidFill>
              </a:rPr>
              <a:t>Dopravuje</a:t>
            </a:r>
            <a:r>
              <a:rPr lang="cs-CZ" dirty="0" smtClean="0"/>
              <a:t> vodu, nerostné látky a živiny mezi listy a kořeny.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STONEK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1691680" y="2420888"/>
          <a:ext cx="6840760" cy="3701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6804248" cy="639762"/>
          </a:xfrm>
        </p:spPr>
        <p:txBody>
          <a:bodyPr>
            <a:noAutofit/>
          </a:bodyPr>
          <a:lstStyle/>
          <a:p>
            <a:pPr algn="ctr"/>
            <a:r>
              <a:rPr lang="cs-CZ" sz="3600" u="sng" dirty="0" smtClean="0"/>
              <a:t>Znáte základní tři typy stonku?</a:t>
            </a:r>
            <a:endParaRPr lang="cs-CZ" sz="36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10E37A7-FA63-4E48-88EA-5F35753C24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D10E37A7-FA63-4E48-88EA-5F35753C24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8B4E3FB-514F-491A-B36F-801E862DC3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graphicEl>
                                              <a:dgm id="{28B4E3FB-514F-491A-B36F-801E862DC3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A44D8AC-E729-452C-830B-D96A194E66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2A44D8AC-E729-452C-830B-D96A194E66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9515CBC0-C0BF-4D2C-961A-F8A87CC518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graphicEl>
                                              <a:dgm id="{9515CBC0-C0BF-4D2C-961A-F8A87CC518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91BEF35-1574-4680-A66B-C6566A2E5F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C91BEF35-1574-4680-A66B-C6566A2E5F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16BB2872-30B6-41B9-BC45-E2BD4747A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>
                                            <p:graphicEl>
                                              <a:dgm id="{16BB2872-30B6-41B9-BC45-E2BD4747A1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TYPY STONKU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LODYHA</a:t>
            </a:r>
            <a:r>
              <a:rPr lang="cs-CZ" dirty="0" smtClean="0"/>
              <a:t> = stonek s listy (kopretina, zvonek).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STÉBLO</a:t>
            </a:r>
            <a:r>
              <a:rPr lang="cs-CZ" dirty="0" smtClean="0"/>
              <a:t> = duté, článkované, s kolénky a přisedlými listy (trávy, obilí).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STVOL</a:t>
            </a:r>
            <a:r>
              <a:rPr lang="cs-CZ" dirty="0" smtClean="0"/>
              <a:t> = </a:t>
            </a:r>
            <a:r>
              <a:rPr lang="cs-CZ" smtClean="0"/>
              <a:t>bezlistý stonek (</a:t>
            </a:r>
            <a:r>
              <a:rPr lang="cs-CZ" dirty="0" smtClean="0"/>
              <a:t>pampeliška, sedmikráska).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Místo na stonku, ze kterého vyrůstají </a:t>
            </a:r>
          </a:p>
          <a:p>
            <a:pPr>
              <a:buNone/>
            </a:pPr>
            <a:r>
              <a:rPr lang="cs-CZ" dirty="0" smtClean="0"/>
              <a:t>listy se nazývá </a:t>
            </a:r>
            <a:r>
              <a:rPr lang="cs-CZ" b="1" dirty="0" smtClean="0">
                <a:solidFill>
                  <a:srgbClr val="FF0000"/>
                </a:solidFill>
              </a:rPr>
              <a:t>UZLINA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(u trav </a:t>
            </a:r>
            <a:r>
              <a:rPr lang="cs-CZ" b="1" dirty="0" smtClean="0">
                <a:solidFill>
                  <a:srgbClr val="FFFF00"/>
                </a:solidFill>
              </a:rPr>
              <a:t>kolénko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).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Mezi dvěma uzlinami je </a:t>
            </a:r>
            <a:r>
              <a:rPr lang="cs-CZ" b="1" dirty="0" smtClean="0">
                <a:solidFill>
                  <a:srgbClr val="FF0000"/>
                </a:solidFill>
              </a:rPr>
              <a:t>ČLÁNEK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Stonky mohou být </a:t>
            </a:r>
            <a:r>
              <a:rPr lang="cs-CZ" b="1" u="sng" dirty="0" smtClean="0"/>
              <a:t>duté</a:t>
            </a:r>
            <a:r>
              <a:rPr lang="cs-CZ" dirty="0" smtClean="0"/>
              <a:t> nebo </a:t>
            </a:r>
            <a:r>
              <a:rPr lang="cs-CZ" b="1" u="sng" dirty="0" smtClean="0"/>
              <a:t>plné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26" name="Picture 6" descr="http://upload.wikimedia.org/wikipedia/commons/thumb/0/0f/Casti_stonku.jpg/220px-Casti_ston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48500" y="692696"/>
            <a:ext cx="2095500" cy="2886076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H="1">
            <a:off x="2843808" y="3645024"/>
            <a:ext cx="100811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6300192" y="1916832"/>
            <a:ext cx="187220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7884368" y="2996952"/>
            <a:ext cx="576064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956376" y="908720"/>
            <a:ext cx="576064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676456" y="2780928"/>
            <a:ext cx="706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60212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172400" y="60212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11266" name="Picture 2" descr="Bambusový les v Kjótu, Japons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717032"/>
            <a:ext cx="1547700" cy="2327549"/>
          </a:xfrm>
          <a:prstGeom prst="rect">
            <a:avLst/>
          </a:prstGeom>
          <a:noFill/>
        </p:spPr>
      </p:pic>
      <p:pic>
        <p:nvPicPr>
          <p:cNvPr id="11268" name="Picture 4" descr="http://upload.wikimedia.org/wikipedia/commons/thumb/d/db/Celery_cross_section.jpg/320px-Celery_cross_sect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149080"/>
            <a:ext cx="3048000" cy="2286001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/>
          <p:nvPr/>
        </p:nvCxnSpPr>
        <p:spPr>
          <a:xfrm flipH="1">
            <a:off x="5940152" y="3645024"/>
            <a:ext cx="28803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Stromy mají stonek pouze v mládí. Časem tloustnou a dřevnatí             vzniká </a:t>
            </a:r>
            <a:r>
              <a:rPr lang="cs-CZ" b="1" dirty="0" smtClean="0">
                <a:solidFill>
                  <a:srgbClr val="FF0000"/>
                </a:solidFill>
              </a:rPr>
              <a:t>kmen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Na povrchu kmen odumírá a praská        </a:t>
            </a:r>
            <a:r>
              <a:rPr lang="cs-CZ" b="1" dirty="0" smtClean="0">
                <a:solidFill>
                  <a:srgbClr val="FF0000"/>
                </a:solidFill>
              </a:rPr>
              <a:t>borka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427984" y="1484784"/>
            <a:ext cx="864096" cy="2880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732240" y="2636912"/>
            <a:ext cx="648072" cy="43204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11560" y="42930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42" name="Picture 2" descr="http://upload.wikimedia.org/wikipedia/commons/thumb/1/1c/Boro.jpg/120px-Bor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429000"/>
            <a:ext cx="2979204" cy="1986136"/>
          </a:xfrm>
          <a:prstGeom prst="rect">
            <a:avLst/>
          </a:prstGeom>
          <a:noFill/>
        </p:spPr>
      </p:pic>
      <p:pic>
        <p:nvPicPr>
          <p:cNvPr id="10244" name="Picture 4" descr="http://upload.wikimedia.org/wikipedia/commons/thumb/2/2d/Liriodendron_bark_old_2.jpg/90px-Liriodendron_bark_old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429000"/>
            <a:ext cx="2232248" cy="2976333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308304" y="63093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některých stoncích jsou ukládány </a:t>
            </a:r>
            <a:r>
              <a:rPr lang="cs-CZ" b="1" dirty="0" smtClean="0">
                <a:solidFill>
                  <a:srgbClr val="FFFF00"/>
                </a:solidFill>
              </a:rPr>
              <a:t>zásobní látky.</a:t>
            </a:r>
          </a:p>
          <a:p>
            <a:r>
              <a:rPr lang="cs-CZ" dirty="0" smtClean="0"/>
              <a:t>Stonky některých rostlin jsou </a:t>
            </a:r>
            <a:r>
              <a:rPr lang="cs-CZ" b="1" u="sng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zásobárnou vody.</a:t>
            </a: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 </a:t>
            </a:r>
            <a:endParaRPr lang="cs-CZ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371703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9218" name="Picture 2" descr="Popis obrázku chyb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7" y="3429000"/>
            <a:ext cx="3141501" cy="31100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Stonky chřestu, hlízy bramboru a hlízy kedlubnu využíváme jako </a:t>
            </a:r>
            <a:r>
              <a:rPr lang="cs-CZ" b="1" u="sng" dirty="0" smtClean="0">
                <a:solidFill>
                  <a:srgbClr val="FF0000"/>
                </a:solidFill>
              </a:rPr>
              <a:t>potraviny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Vlákna ze stonku lnu a konopí se hojně uplatňují v </a:t>
            </a:r>
            <a:r>
              <a:rPr lang="cs-CZ" b="1" dirty="0" smtClean="0">
                <a:solidFill>
                  <a:srgbClr val="FF0000"/>
                </a:solidFill>
              </a:rPr>
              <a:t>textilním průmyslu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Stonky trav a jetelovin jsou </a:t>
            </a:r>
            <a:r>
              <a:rPr lang="cs-CZ" b="1" dirty="0" smtClean="0"/>
              <a:t>pícniny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PŘEMÝŠLEJ </a:t>
            </a:r>
            <a:r>
              <a:rPr lang="cs-CZ" b="1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všechny rostliny stejný stonek?</a:t>
            </a:r>
          </a:p>
          <a:p>
            <a:endParaRPr lang="cs-CZ" dirty="0" smtClean="0"/>
          </a:p>
          <a:p>
            <a:r>
              <a:rPr lang="cs-CZ" dirty="0" smtClean="0"/>
              <a:t>Které stonky využíváme jako potravinu?</a:t>
            </a:r>
          </a:p>
          <a:p>
            <a:endParaRPr lang="cs-CZ" dirty="0" smtClean="0"/>
          </a:p>
          <a:p>
            <a:r>
              <a:rPr lang="cs-CZ" dirty="0" smtClean="0"/>
              <a:t>Které stonky mohou přezimovat a které na podzim hynou?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ový popisek 7"/>
          <p:cNvSpPr/>
          <p:nvPr/>
        </p:nvSpPr>
        <p:spPr>
          <a:xfrm>
            <a:off x="4716016" y="188640"/>
            <a:ext cx="4176464" cy="165618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4038600" cy="3633267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    </a:t>
            </a:r>
            <a:r>
              <a:rPr lang="cs-CZ" dirty="0" smtClean="0"/>
              <a:t>Jak říkáme bylinám, které vytrvale každý rok na jaře raší, pak kvetou, přinesou plody, v zimě odpočívají a z jara zase vyraší, podobně jako stromy?</a:t>
            </a:r>
            <a:endParaRPr lang="cs-CZ" dirty="0"/>
          </a:p>
        </p:txBody>
      </p:sp>
      <p:pic>
        <p:nvPicPr>
          <p:cNvPr id="34818" name="Picture 2" descr="http://www.predskolaci.cz/wp-content/uploads/2009/09/ptak-sov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96752"/>
            <a:ext cx="3096344" cy="3419740"/>
          </a:xfrm>
          <a:prstGeom prst="rect">
            <a:avLst/>
          </a:prstGeom>
          <a:noFill/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5076056" y="274638"/>
            <a:ext cx="3610744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VYTRVALÉ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52737"/>
            <a:ext cx="4038600" cy="2664296"/>
          </a:xfrm>
        </p:spPr>
        <p:txBody>
          <a:bodyPr/>
          <a:lstStyle/>
          <a:p>
            <a:r>
              <a:rPr lang="cs-CZ" dirty="0" smtClean="0"/>
              <a:t>Jak říkáme bylinám, které na jaře vyklíčí, potom kvetou, přinesou plody a na podzim tentýž rok zahynou?</a:t>
            </a:r>
            <a:endParaRPr lang="cs-CZ" dirty="0"/>
          </a:p>
        </p:txBody>
      </p:sp>
      <p:pic>
        <p:nvPicPr>
          <p:cNvPr id="35842" name="Picture 2" descr="http://www.predskolaci.cz/wp-content/uploads/2009/09/ptak-sov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92896"/>
            <a:ext cx="3177877" cy="3509789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5076056" y="4077072"/>
            <a:ext cx="3528392" cy="165618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</a:rPr>
              <a:t>JEDNOLETÉ</a:t>
            </a:r>
            <a:endParaRPr lang="cs-CZ" sz="4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ový popisek 5"/>
          <p:cNvSpPr/>
          <p:nvPr/>
        </p:nvSpPr>
        <p:spPr>
          <a:xfrm>
            <a:off x="539552" y="4725144"/>
            <a:ext cx="3312368" cy="158417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97152"/>
            <a:ext cx="3322712" cy="12241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DVOULETÉ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9"/>
            <a:ext cx="4038600" cy="3384376"/>
          </a:xfrm>
        </p:spPr>
        <p:txBody>
          <a:bodyPr/>
          <a:lstStyle/>
          <a:p>
            <a:r>
              <a:rPr lang="cs-CZ" dirty="0" smtClean="0"/>
              <a:t>Jak říkáme bylinám, které jeden rok na jaře vyklíčí, celé léto rostou, přezimují v listech, druhý rok vykvetou, přinesou plody a pak zahynou?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6866" name="Picture 2" descr="http://www.predskolaci.cz/wp-content/uploads/2009/09/ptak-sov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700808"/>
            <a:ext cx="3569068" cy="39418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ový popisek 5"/>
          <p:cNvSpPr/>
          <p:nvPr/>
        </p:nvSpPr>
        <p:spPr>
          <a:xfrm>
            <a:off x="5148064" y="404664"/>
            <a:ext cx="3168352" cy="93610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274638"/>
            <a:ext cx="4042792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OZIMÉ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Jak říkáme bylinám, které vyklíčí na podzim, listy přečkají zimu, druhý rok na jaře vykvetou, potom přinesou plody a zahynou?</a:t>
            </a:r>
            <a:endParaRPr lang="cs-CZ" dirty="0"/>
          </a:p>
        </p:txBody>
      </p:sp>
      <p:pic>
        <p:nvPicPr>
          <p:cNvPr id="37890" name="Picture 2" descr="http://www.predskolaci.cz/wp-content/uploads/2009/09/ptak-sova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4032448" cy="44536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dirty="0" smtClean="0"/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http://flora-</a:t>
            </a:r>
            <a:r>
              <a:rPr lang="cs-CZ" sz="1600" dirty="0" err="1" smtClean="0">
                <a:hlinkClick r:id="rId2"/>
              </a:rPr>
              <a:t>and</a:t>
            </a:r>
            <a:r>
              <a:rPr lang="cs-CZ" sz="1600" dirty="0" smtClean="0">
                <a:hlinkClick r:id="rId2"/>
              </a:rPr>
              <a:t>-fauna.blog.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/1211/stavba-</a:t>
            </a:r>
            <a:r>
              <a:rPr lang="cs-CZ" sz="1600" dirty="0" err="1" smtClean="0">
                <a:hlinkClick r:id="rId2"/>
              </a:rPr>
              <a:t>tela</a:t>
            </a:r>
            <a:r>
              <a:rPr lang="cs-CZ" sz="1600" dirty="0" smtClean="0">
                <a:hlinkClick r:id="rId2"/>
              </a:rPr>
              <a:t>-rostlin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2, 4)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tapetynaplochu.org</a:t>
            </a:r>
            <a:r>
              <a:rPr lang="cs-CZ" sz="1600" dirty="0" smtClean="0">
                <a:hlinkClick r:id="rId3"/>
              </a:rPr>
              <a:t>/tapeta-na-plochu-1280x1024/1311/stonek-rostliny-v-detailu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naturfoto.cz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pomnenka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uzkolista</a:t>
            </a:r>
            <a:r>
              <a:rPr lang="cs-CZ" sz="1600" dirty="0" smtClean="0">
                <a:hlinkClick r:id="rId4"/>
              </a:rPr>
              <a:t>-fotografie-8423.html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5"/>
              </a:rPr>
              <a:t>http://cs.wikipedia.org/wiki/Bambus</a:t>
            </a:r>
            <a:r>
              <a:rPr lang="cs-CZ" sz="1600" dirty="0" smtClean="0"/>
              <a:t>  (29. 12. 2012)</a:t>
            </a:r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6"/>
              </a:rPr>
              <a:t>http://cs.wikipedia.org/wiki/Xyl%C3%A9m</a:t>
            </a:r>
            <a:r>
              <a:rPr lang="cs-CZ" sz="1600" dirty="0" smtClean="0"/>
              <a:t>  (29. 12. 2012)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7"/>
              </a:rPr>
              <a:t>http://cs.wikipedia.org/wiki/Stonek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14, 15) </a:t>
            </a:r>
            <a:r>
              <a:rPr lang="cs-CZ" sz="1600" dirty="0" smtClean="0">
                <a:hlinkClick r:id="rId8"/>
              </a:rPr>
              <a:t>http://cs.wikipedia.org/wiki/Borka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17) </a:t>
            </a:r>
            <a:r>
              <a:rPr lang="cs-CZ" sz="1600" dirty="0" smtClean="0">
                <a:hlinkClick r:id="rId9"/>
              </a:rPr>
              <a:t>http://cs.wikipedia.org/wiki/Kaktus</a:t>
            </a:r>
            <a:r>
              <a:rPr lang="cs-CZ" sz="1600" dirty="0" smtClean="0"/>
              <a:t>  (29. 12. 2012)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10"/>
              </a:rPr>
              <a:t>http://www.</a:t>
            </a:r>
            <a:r>
              <a:rPr lang="cs-CZ" sz="1600" dirty="0" err="1" smtClean="0">
                <a:hlinkClick r:id="rId10"/>
              </a:rPr>
              <a:t>freevectors.net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details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Bamboo</a:t>
            </a:r>
            <a:r>
              <a:rPr lang="cs-CZ" sz="1600" dirty="0" smtClean="0">
                <a:hlinkClick r:id="rId10"/>
              </a:rPr>
              <a:t>+</a:t>
            </a:r>
            <a:r>
              <a:rPr lang="cs-CZ" sz="1600" dirty="0" err="1" smtClean="0">
                <a:hlinkClick r:id="rId10"/>
              </a:rPr>
              <a:t>Stalk</a:t>
            </a:r>
            <a:r>
              <a:rPr lang="cs-CZ" sz="1600" dirty="0" smtClean="0"/>
              <a:t> (29. 12. 2012)</a:t>
            </a:r>
          </a:p>
          <a:p>
            <a:r>
              <a:rPr lang="cs-CZ" sz="1600" dirty="0" smtClean="0"/>
              <a:t>6, 7) </a:t>
            </a:r>
            <a:r>
              <a:rPr lang="cs-CZ" sz="1600" dirty="0" smtClean="0">
                <a:hlinkClick r:id="rId11"/>
              </a:rPr>
              <a:t>http://www.</a:t>
            </a:r>
            <a:r>
              <a:rPr lang="cs-CZ" sz="1600" dirty="0" err="1" smtClean="0">
                <a:hlinkClick r:id="rId11"/>
              </a:rPr>
              <a:t>pixmac.cz</a:t>
            </a:r>
            <a:r>
              <a:rPr lang="cs-CZ" sz="1600" dirty="0" smtClean="0">
                <a:hlinkClick r:id="rId11"/>
              </a:rPr>
              <a:t>/fotka/stonek+r%C5%AF%C5%</a:t>
            </a:r>
            <a:r>
              <a:rPr lang="cs-CZ" sz="1600" dirty="0" err="1" smtClean="0">
                <a:hlinkClick r:id="rId11"/>
              </a:rPr>
              <a:t>BEe</a:t>
            </a:r>
            <a:r>
              <a:rPr lang="cs-CZ" sz="1600" dirty="0" smtClean="0">
                <a:hlinkClick r:id="rId11"/>
              </a:rPr>
              <a:t>+s+trny/000079896249</a:t>
            </a:r>
            <a:r>
              <a:rPr lang="cs-CZ" sz="1600" dirty="0" smtClean="0"/>
              <a:t>              (29. 12. 2012)</a:t>
            </a:r>
          </a:p>
          <a:p>
            <a:r>
              <a:rPr lang="cs-CZ" sz="1600" dirty="0" smtClean="0"/>
              <a:t>19) </a:t>
            </a:r>
            <a:r>
              <a:rPr lang="cs-CZ" sz="1600" dirty="0" smtClean="0">
                <a:hlinkClick r:id="rId12"/>
              </a:rPr>
              <a:t>http://jana-janishka.blog.cz/1110/vzpominka-na-hodinu-obcanky</a:t>
            </a:r>
            <a:r>
              <a:rPr lang="cs-CZ" sz="1600" dirty="0" smtClean="0"/>
              <a:t> (29. 12. 2012)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672</Words>
  <Application>Microsoft Office PowerPoint</Application>
  <PresentationFormat>Předvádění na obrazovce (4:3)</PresentationFormat>
  <Paragraphs>114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ROSTLINY A JEJICH ORGÁNY</vt:lpstr>
      <vt:lpstr>Snímek 2</vt:lpstr>
      <vt:lpstr>Snímek 3</vt:lpstr>
      <vt:lpstr>ANOTACE</vt:lpstr>
      <vt:lpstr>Stavba těla rostliny</vt:lpstr>
      <vt:lpstr>STONEK</vt:lpstr>
      <vt:lpstr>STONEK</vt:lpstr>
      <vt:lpstr>STONEK</vt:lpstr>
      <vt:lpstr>TYPY STONKU</vt:lpstr>
      <vt:lpstr>Snímek 10</vt:lpstr>
      <vt:lpstr>Snímek 11</vt:lpstr>
      <vt:lpstr>Snímek 12</vt:lpstr>
      <vt:lpstr>Snímek 13</vt:lpstr>
      <vt:lpstr>PŘEMÝŠLEJ </vt:lpstr>
      <vt:lpstr>VYTRVALÉ</vt:lpstr>
      <vt:lpstr>Snímek 16</vt:lpstr>
      <vt:lpstr>DVOULETÉ</vt:lpstr>
      <vt:lpstr>OZIMÉ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50</cp:revision>
  <dcterms:created xsi:type="dcterms:W3CDTF">2012-12-29T09:34:39Z</dcterms:created>
  <dcterms:modified xsi:type="dcterms:W3CDTF">2013-05-05T06:49:01Z</dcterms:modified>
</cp:coreProperties>
</file>