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73" r:id="rId3"/>
    <p:sldId id="274" r:id="rId4"/>
    <p:sldId id="258" r:id="rId5"/>
    <p:sldId id="297" r:id="rId6"/>
    <p:sldId id="298" r:id="rId7"/>
    <p:sldId id="299" r:id="rId8"/>
    <p:sldId id="300" r:id="rId9"/>
    <p:sldId id="301" r:id="rId10"/>
    <p:sldId id="302" r:id="rId11"/>
    <p:sldId id="304" r:id="rId12"/>
    <p:sldId id="305" r:id="rId13"/>
    <p:sldId id="306" r:id="rId14"/>
    <p:sldId id="307" r:id="rId15"/>
    <p:sldId id="308" r:id="rId16"/>
    <p:sldId id="309" r:id="rId17"/>
    <p:sldId id="311" r:id="rId18"/>
    <p:sldId id="312" r:id="rId19"/>
    <p:sldId id="313" r:id="rId20"/>
    <p:sldId id="260" r:id="rId21"/>
    <p:sldId id="31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1A22E"/>
    <a:srgbClr val="FFFF00"/>
    <a:srgbClr val="66FF33"/>
    <a:srgbClr val="006600"/>
    <a:srgbClr val="FFFF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7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FF9606-120C-44B8-AFAB-AA53388D5561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FD87D9-DDCF-4D67-AEA0-E2BA72C27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18700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ZcAHUYqk58&amp;hd=1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-zahrady.cz/atlas-rostlin/bobovite-fabaceae/87-hrachor-jarni-lathyrus-vernus.html" TargetMode="External"/><Relationship Id="rId3" Type="http://schemas.openxmlformats.org/officeDocument/2006/relationships/hyperlink" Target="http://cs.wikipedia.org/wiki/Soubor:Fr%C3%BChling_bl%C3%BChender_Kirschenbaum.jpg" TargetMode="External"/><Relationship Id="rId7" Type="http://schemas.openxmlformats.org/officeDocument/2006/relationships/hyperlink" Target="http://cs.wikipedia.org/wiki/Soubor:Anemone_nemorosa_001.JPG" TargetMode="External"/><Relationship Id="rId2" Type="http://schemas.openxmlformats.org/officeDocument/2006/relationships/hyperlink" Target="http://cs.wikipedia.org/wiki/Bledu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nZcAHUYqk58&amp;hd=1" TargetMode="External"/><Relationship Id="rId5" Type="http://schemas.openxmlformats.org/officeDocument/2006/relationships/hyperlink" Target="http://cs.wikipedia.org/wiki/Bylina" TargetMode="External"/><Relationship Id="rId4" Type="http://schemas.openxmlformats.org/officeDocument/2006/relationships/hyperlink" Target="http://commons.wikimedia.org/wiki/File:Fr%C3%BChlingslandschft_Aaretal_Schweiz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nvalinka_vonn%C3%A1" TargetMode="External"/><Relationship Id="rId2" Type="http://schemas.openxmlformats.org/officeDocument/2006/relationships/hyperlink" Target="http://cs.wikipedia.org/wiki/Soubor:Lungwort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Jatern%C3%ADk_podl%C3%A9%C5%A1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užka nahoru 3"/>
          <p:cNvSpPr/>
          <p:nvPr/>
        </p:nvSpPr>
        <p:spPr>
          <a:xfrm>
            <a:off x="0" y="2060848"/>
            <a:ext cx="9144000" cy="2304256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4752528"/>
          </a:xfrm>
        </p:spPr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sz="4000" b="1" u="sng" dirty="0" smtClean="0">
                <a:latin typeface="Courier New" pitchFamily="49" charset="0"/>
                <a:cs typeface="Courier New" pitchFamily="49" charset="0"/>
              </a:rPr>
              <a:t>HÁJ NA JAŘE I.</a:t>
            </a: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33157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2/26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72492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11. 3.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4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20.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Háj na jaře I.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4.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Sasanka hajní, Hrachor jarní, Plicník lékařský, Konvalinka vonná, Jaterník trojlaločný, 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VY_52_INOVACE_2/26_Háj na jaře I.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Výukový materiál je určen žákům 4.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a zástupce jednotlivých přírodních společenstev.</a:t>
            </a:r>
          </a:p>
          <a:p>
            <a:r>
              <a:rPr lang="cs-CZ" sz="2800" dirty="0" smtClean="0"/>
              <a:t>Následující stránky jsou věnovány tématu háj na jaře a to se zástupci sasankou hajní a dalším jarním bylinám.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Háj na jaře</a:t>
            </a:r>
            <a:br>
              <a:rPr lang="cs-CZ" b="1" dirty="0" smtClean="0">
                <a:solidFill>
                  <a:srgbClr val="C00000"/>
                </a:solidFill>
              </a:rPr>
            </a:br>
            <a:endParaRPr lang="cs-CZ" sz="1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6336" y="15567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8434" name="Picture 2" descr="Bledule letní (Leucojum aestivum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00808"/>
            <a:ext cx="5976664" cy="39844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Háj na jaře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60932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7412" name="Picture 4" descr="Soubor:Frühling blühender Kirschenba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268760"/>
            <a:ext cx="7236296" cy="54544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Háj na jaře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19168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6386" name="Picture 2" descr="File:Frühlingslandschft Aaretal Schwei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268760"/>
            <a:ext cx="6228184" cy="46946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JARO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524328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15362" name="Picture 2" descr="http://upload.wikimedia.org/wikipedia/commons/thumb/b/ba/T_denudatum01.jpg/220px-T_denudatum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844824"/>
            <a:ext cx="4956040" cy="3717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Jarní příroda se probouzí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>
              <a:buNone/>
            </a:pPr>
            <a:endParaRPr lang="cs-CZ" dirty="0" smtClean="0">
              <a:solidFill>
                <a:schemeClr val="tx1"/>
              </a:solidFill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?v=nZcAHUYqk58&amp;</a:t>
            </a:r>
            <a:r>
              <a:rPr lang="cs-CZ" dirty="0" err="1" smtClean="0">
                <a:hlinkClick r:id="rId2"/>
              </a:rPr>
              <a:t>hd</a:t>
            </a:r>
            <a:r>
              <a:rPr lang="cs-CZ" dirty="0" smtClean="0">
                <a:hlinkClick r:id="rId2"/>
              </a:rPr>
              <a:t>=1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JARO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88424" y="62373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3314" name="Picture 2" descr="Soubor:Anemone nemorosa 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96752"/>
            <a:ext cx="7620000" cy="50673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Háj na jaře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Přineste ze svého rostliny, které již kvetou.    		Uděláme výstavku </a:t>
            </a:r>
            <a:r>
              <a:rPr lang="cs-CZ" dirty="0" smtClean="0">
                <a:sym typeface="Wingdings" pitchFamily="2" charset="2"/>
              </a:rPr>
              <a:t></a:t>
            </a:r>
          </a:p>
          <a:p>
            <a:endParaRPr lang="cs-CZ" dirty="0" smtClean="0">
              <a:sym typeface="Wingdings" pitchFamily="2" charset="2"/>
            </a:endParaRPr>
          </a:p>
          <a:p>
            <a:r>
              <a:rPr lang="cs-CZ" dirty="0" smtClean="0">
                <a:sym typeface="Wingdings" pitchFamily="2" charset="2"/>
              </a:rPr>
              <a:t>Zjistěte, co už kvete v lese, na louce, v zahradě a na poli?????</a:t>
            </a:r>
          </a:p>
          <a:p>
            <a:endParaRPr lang="cs-CZ" dirty="0" smtClean="0">
              <a:sym typeface="Wingdings" pitchFamily="2" charset="2"/>
            </a:endParaRPr>
          </a:p>
          <a:p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3923928" y="3933056"/>
            <a:ext cx="3384376" cy="208823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</a:rPr>
              <a:t>ZA ÚKOL</a:t>
            </a:r>
            <a:endParaRPr lang="cs-CZ" sz="4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SASANKA HAJNÍ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76456" y="6453336"/>
            <a:ext cx="56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3717032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1640" y="6453336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12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42" name="Picture 2" descr="Sasanka haj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068960"/>
            <a:ext cx="4617690" cy="3078460"/>
          </a:xfrm>
          <a:prstGeom prst="rect">
            <a:avLst/>
          </a:prstGeom>
          <a:noFill/>
        </p:spPr>
      </p:pic>
      <p:pic>
        <p:nvPicPr>
          <p:cNvPr id="10244" name="Picture 4" descr="Prysky&amp;rcaron;níkovité - Sasanka haj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261759"/>
            <a:ext cx="3203848" cy="55962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SASANKA HAJNÍ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Roste hlavně </a:t>
            </a:r>
            <a:r>
              <a:rPr lang="cs-CZ" b="1" dirty="0" smtClean="0"/>
              <a:t>v listnatých hájích </a:t>
            </a:r>
            <a:r>
              <a:rPr lang="cs-CZ" dirty="0" smtClean="0"/>
              <a:t>a </a:t>
            </a:r>
            <a:r>
              <a:rPr lang="cs-CZ" b="1" dirty="0" smtClean="0"/>
              <a:t>na vlhkých loukách.</a:t>
            </a:r>
          </a:p>
          <a:p>
            <a:endParaRPr lang="cs-CZ" dirty="0" smtClean="0"/>
          </a:p>
          <a:p>
            <a:r>
              <a:rPr lang="cs-CZ" b="1" u="sng" dirty="0" smtClean="0">
                <a:solidFill>
                  <a:srgbClr val="91A22E"/>
                </a:solidFill>
              </a:rPr>
              <a:t>Přezimuje oddenkem </a:t>
            </a:r>
            <a:r>
              <a:rPr lang="cs-CZ" dirty="0" smtClean="0"/>
              <a:t>s nashromážděnými zásobními látkami.</a:t>
            </a:r>
          </a:p>
          <a:p>
            <a:endParaRPr lang="cs-CZ" dirty="0" smtClean="0"/>
          </a:p>
          <a:p>
            <a:r>
              <a:rPr lang="cs-CZ" b="1" dirty="0" smtClean="0"/>
              <a:t>Z oddenku pak vyroste lodyha s listy a bílými květy.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SASANKA HAJNÍ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Květy se </a:t>
            </a:r>
            <a:r>
              <a:rPr lang="cs-CZ" dirty="0" smtClean="0"/>
              <a:t>k večeru a za podmračeného počasí </a:t>
            </a:r>
            <a:r>
              <a:rPr lang="cs-CZ" b="1" dirty="0" smtClean="0"/>
              <a:t>zavírají.</a:t>
            </a:r>
          </a:p>
          <a:p>
            <a:endParaRPr lang="cs-CZ" b="1" dirty="0" smtClean="0"/>
          </a:p>
          <a:p>
            <a:r>
              <a:rPr lang="cs-CZ" dirty="0" smtClean="0"/>
              <a:t>Za slunného počasí </a:t>
            </a:r>
            <a:r>
              <a:rPr lang="cs-CZ" b="1" dirty="0" smtClean="0"/>
              <a:t>květy vytvářejí </a:t>
            </a:r>
            <a:r>
              <a:rPr lang="cs-CZ" dirty="0" smtClean="0"/>
              <a:t>téměř souvislý </a:t>
            </a:r>
            <a:r>
              <a:rPr lang="cs-CZ" b="1" dirty="0" smtClean="0"/>
              <a:t>bílý koberec.</a:t>
            </a:r>
          </a:p>
          <a:p>
            <a:endParaRPr lang="cs-CZ" b="1" dirty="0" smtClean="0"/>
          </a:p>
          <a:p>
            <a:r>
              <a:rPr lang="cs-CZ" dirty="0" smtClean="0"/>
              <a:t>Po dozrání plodů </a:t>
            </a:r>
            <a:r>
              <a:rPr lang="cs-CZ" b="1" dirty="0" smtClean="0"/>
              <a:t>nadzemní část </a:t>
            </a:r>
            <a:r>
              <a:rPr lang="cs-CZ" dirty="0" smtClean="0"/>
              <a:t>rostliny</a:t>
            </a:r>
            <a:r>
              <a:rPr lang="cs-CZ" b="1" dirty="0" smtClean="0"/>
              <a:t> hyne.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SASANKA HAJNÍ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Zásobní látky zůstanou v oddenku </a:t>
            </a:r>
            <a:r>
              <a:rPr lang="cs-CZ" dirty="0" smtClean="0"/>
              <a:t>a na jaře příštího roku z něj </a:t>
            </a:r>
            <a:r>
              <a:rPr lang="cs-CZ" dirty="0" smtClean="0">
                <a:solidFill>
                  <a:srgbClr val="FF0000"/>
                </a:solidFill>
              </a:rPr>
              <a:t>opět vyroste nová rostlina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Je to </a:t>
            </a:r>
            <a:r>
              <a:rPr lang="cs-CZ" b="1" dirty="0" smtClean="0">
                <a:solidFill>
                  <a:srgbClr val="FF0000"/>
                </a:solidFill>
              </a:rPr>
              <a:t>VYTRVALÁ BYLINA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sz="2800" dirty="0" smtClean="0"/>
              <a:t>Podívej se do učebnice na stranu 42 obr. 85.</a:t>
            </a:r>
          </a:p>
          <a:p>
            <a:endParaRPr lang="cs-CZ" dirty="0" smtClean="0"/>
          </a:p>
        </p:txBody>
      </p:sp>
      <p:sp>
        <p:nvSpPr>
          <p:cNvPr id="4" name="Šipka dolů 3"/>
          <p:cNvSpPr/>
          <p:nvPr/>
        </p:nvSpPr>
        <p:spPr>
          <a:xfrm>
            <a:off x="3851920" y="2852936"/>
            <a:ext cx="1440160" cy="15841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Další jarní rostliny: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C00000"/>
                </a:solidFill>
              </a:rPr>
              <a:t>HRACHOR JARNÍ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Roste v bučinách,                                                 ve smíšených lesích,                                             ve vlhkých hájích.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Je potravou lesní zvěře,                                     ale ve větším množství                                          jí škodí.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9698" name="Picture 2" descr="http://www.e-zahrady.cz/img/upload/herbar_2511059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182454"/>
            <a:ext cx="3511412" cy="567554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652120" y="64533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Další jarní rostliny: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C00000"/>
                </a:solidFill>
              </a:rPr>
              <a:t>PLICNÍK LÉKAŘSKÝ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Roste v hájích,                                                       ve smíšených lesích,                                               v bučinách, v doubravách.  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Je </a:t>
            </a:r>
            <a:r>
              <a:rPr lang="cs-CZ" b="1" dirty="0" smtClean="0">
                <a:solidFill>
                  <a:srgbClr val="FF0000"/>
                </a:solidFill>
              </a:rPr>
              <a:t>LÉČIVÝ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676456" y="6381328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pic>
        <p:nvPicPr>
          <p:cNvPr id="5122" name="Picture 2" descr="Soubor:Lungwo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47608" y="1628800"/>
            <a:ext cx="3796392" cy="31947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Další jarní rostliny: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C00000"/>
                </a:solidFill>
              </a:rPr>
              <a:t>KONVALINKA VONNÁ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Roste ve světlých lesích,                                                       v křovinách,                                                             na lesních pasekách.  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Je </a:t>
            </a:r>
            <a:r>
              <a:rPr lang="cs-CZ" dirty="0" smtClean="0">
                <a:solidFill>
                  <a:srgbClr val="FF0000"/>
                </a:solidFill>
              </a:rPr>
              <a:t>PRUDCE JEDOVATÁ, </a:t>
            </a:r>
          </a:p>
          <a:p>
            <a:pPr>
              <a:buNone/>
            </a:pPr>
            <a:r>
              <a:rPr lang="cs-CZ" b="1" smtClean="0">
                <a:solidFill>
                  <a:schemeClr val="tx1"/>
                </a:solidFill>
              </a:rPr>
              <a:t>    ale </a:t>
            </a:r>
            <a:r>
              <a:rPr lang="cs-CZ" b="1" dirty="0" smtClean="0">
                <a:solidFill>
                  <a:schemeClr val="tx1"/>
                </a:solidFill>
              </a:rPr>
              <a:t>i </a:t>
            </a:r>
            <a:r>
              <a:rPr lang="cs-CZ" b="1" dirty="0" smtClean="0">
                <a:solidFill>
                  <a:srgbClr val="FF0000"/>
                </a:solidFill>
              </a:rPr>
              <a:t>LÉČIVÁ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4818" name="Picture 2" descr="http://upload.wikimedia.org/wikipedia/commons/thumb/e/e1/Illustration_Convallaria_majalis0.jpg/220px-Illustration_Convallaria_majalis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03464" y="1196752"/>
            <a:ext cx="3440536" cy="566124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604448" y="5733256"/>
            <a:ext cx="53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Další jarní rostliny: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C00000"/>
                </a:solidFill>
              </a:rPr>
              <a:t>JATERNÍK TROJLALOČNÝ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Roste v listnatých lesích,                                                       v křovinách,                                                             na lesních okrajích.  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Název dle tvaru listů a podle                                    toho, že dřív sloužil k léčení                        chorob jater.  </a:t>
            </a:r>
            <a:endParaRPr lang="cs-CZ" dirty="0" smtClean="0">
              <a:solidFill>
                <a:srgbClr val="FF0000"/>
              </a:solidFill>
            </a:endParaRPr>
          </a:p>
        </p:txBody>
      </p:sp>
      <p:pic>
        <p:nvPicPr>
          <p:cNvPr id="35844" name="Picture 4" descr="http://upload.wikimedia.org/wikipedia/commons/thumb/1/16/Illustration.Hepatica_nobilis.jpg/258px-Illustration.Hepatica_nobil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1062" y="1484784"/>
            <a:ext cx="3422938" cy="537321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604448" y="6453336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654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Malá Jarmila, Podroužek Ladislav.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4.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SPN, a. s., 2003. ISBN 80-7235-029-3 </a:t>
            </a:r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http://cs.wikipedia.org/wiki/Bledule</a:t>
            </a:r>
            <a:r>
              <a:rPr lang="cs-CZ" sz="1600" dirty="0" smtClean="0"/>
              <a:t>  (20. 1. 2013)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http://cs.wikipedia.org/wiki/Soubor:Fr%C3%BChling_bl%C3%BChender_Kirschenbaum.jpg</a:t>
            </a:r>
            <a:r>
              <a:rPr lang="cs-CZ" sz="1600" dirty="0" smtClean="0"/>
              <a:t> (20. 1. 2013)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http://commons.wikimedia.org/wiki/File:Fr%C3%BChlingslandschft_Aaretal_Schweiz.jpg</a:t>
            </a:r>
            <a:r>
              <a:rPr lang="cs-CZ" sz="1600" dirty="0" smtClean="0"/>
              <a:t>  (20. 1. 2013)</a:t>
            </a:r>
          </a:p>
          <a:p>
            <a:r>
              <a:rPr lang="cs-CZ" sz="1600" dirty="0" smtClean="0"/>
              <a:t>4) </a:t>
            </a:r>
            <a:r>
              <a:rPr lang="cs-CZ" sz="1600" dirty="0" smtClean="0">
                <a:hlinkClick r:id="rId5"/>
              </a:rPr>
              <a:t>http://cs.wikipedia.org/wiki/Bylina</a:t>
            </a:r>
            <a:r>
              <a:rPr lang="cs-CZ" sz="1600" dirty="0" smtClean="0"/>
              <a:t>  (20. 1. 2013)</a:t>
            </a:r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youtube.com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watch</a:t>
            </a:r>
            <a:r>
              <a:rPr lang="cs-CZ" sz="1600" dirty="0" smtClean="0">
                <a:hlinkClick r:id="rId6"/>
              </a:rPr>
              <a:t>?v=nZcAHUYqk58&amp;</a:t>
            </a:r>
            <a:r>
              <a:rPr lang="cs-CZ" sz="1600" dirty="0" err="1" smtClean="0">
                <a:hlinkClick r:id="rId6"/>
              </a:rPr>
              <a:t>hd</a:t>
            </a:r>
            <a:r>
              <a:rPr lang="cs-CZ" sz="1600" dirty="0" smtClean="0">
                <a:hlinkClick r:id="rId6"/>
              </a:rPr>
              <a:t>=1</a:t>
            </a:r>
            <a:r>
              <a:rPr lang="cs-CZ" sz="1600" dirty="0" smtClean="0"/>
              <a:t> (20. 1. 2013)</a:t>
            </a:r>
          </a:p>
          <a:p>
            <a:r>
              <a:rPr lang="cs-CZ" sz="1600" dirty="0" smtClean="0"/>
              <a:t>6, 12) </a:t>
            </a:r>
            <a:r>
              <a:rPr lang="cs-CZ" sz="1600" dirty="0" smtClean="0">
                <a:hlinkClick r:id="rId7"/>
              </a:rPr>
              <a:t>http://cs.wikipedia.org/wiki/Soubor:Anemone_nemorosa_001.JPG</a:t>
            </a:r>
            <a:r>
              <a:rPr lang="cs-CZ" sz="1600" dirty="0" smtClean="0"/>
              <a:t>  (20. 1. 2013)</a:t>
            </a:r>
          </a:p>
          <a:p>
            <a:r>
              <a:rPr lang="cs-CZ" sz="1600" dirty="0" smtClean="0"/>
              <a:t>11) http://www.</a:t>
            </a:r>
            <a:r>
              <a:rPr lang="cs-CZ" sz="1600" dirty="0" err="1" smtClean="0"/>
              <a:t>guh.cz</a:t>
            </a:r>
            <a:r>
              <a:rPr lang="cs-CZ" sz="1600" dirty="0" smtClean="0"/>
              <a:t>/</a:t>
            </a:r>
            <a:r>
              <a:rPr lang="cs-CZ" sz="1600" dirty="0" err="1" smtClean="0"/>
              <a:t>edu</a:t>
            </a:r>
            <a:r>
              <a:rPr lang="cs-CZ" sz="1600" dirty="0" smtClean="0"/>
              <a:t>/</a:t>
            </a:r>
            <a:r>
              <a:rPr lang="cs-CZ" sz="1600" dirty="0" err="1" smtClean="0"/>
              <a:t>bi</a:t>
            </a:r>
            <a:r>
              <a:rPr lang="cs-CZ" sz="1600" dirty="0" smtClean="0"/>
              <a:t>/biologie_rostliny/foto02/foto_020.jpg</a:t>
            </a:r>
          </a:p>
          <a:p>
            <a:r>
              <a:rPr lang="cs-CZ" sz="1600" dirty="0" smtClean="0"/>
              <a:t>13) </a:t>
            </a:r>
            <a:r>
              <a:rPr lang="cs-CZ" sz="1600" dirty="0" smtClean="0">
                <a:hlinkClick r:id="rId8"/>
              </a:rPr>
              <a:t>http://www.e-zahrady.</a:t>
            </a:r>
            <a:r>
              <a:rPr lang="cs-CZ" sz="1600" dirty="0" err="1" smtClean="0">
                <a:hlinkClick r:id="rId8"/>
              </a:rPr>
              <a:t>cz</a:t>
            </a:r>
            <a:r>
              <a:rPr lang="cs-CZ" sz="1600" dirty="0" smtClean="0">
                <a:hlinkClick r:id="rId8"/>
              </a:rPr>
              <a:t>/atlas-rostlin/</a:t>
            </a:r>
            <a:r>
              <a:rPr lang="cs-CZ" sz="1600" dirty="0" err="1" smtClean="0">
                <a:hlinkClick r:id="rId8"/>
              </a:rPr>
              <a:t>bobovite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fabaceae</a:t>
            </a:r>
            <a:r>
              <a:rPr lang="cs-CZ" sz="1600" dirty="0" smtClean="0">
                <a:hlinkClick r:id="rId8"/>
              </a:rPr>
              <a:t>/87-hrachor-</a:t>
            </a:r>
            <a:r>
              <a:rPr lang="cs-CZ" sz="1600" dirty="0" err="1" smtClean="0">
                <a:hlinkClick r:id="rId8"/>
              </a:rPr>
              <a:t>jarni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lathyrus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vernus.html</a:t>
            </a:r>
            <a:r>
              <a:rPr lang="cs-CZ" sz="1600" dirty="0" smtClean="0"/>
              <a:t> (20. 1. 2013)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800" smtClean="0"/>
              <a:t>14) </a:t>
            </a:r>
            <a:r>
              <a:rPr lang="cs-CZ" sz="1800" smtClean="0">
                <a:hlinkClick r:id="rId2"/>
              </a:rPr>
              <a:t>http://cs.wikipedia.org/wiki/Soubor:Lungwort.jpg</a:t>
            </a:r>
            <a:r>
              <a:rPr lang="cs-CZ" sz="1800" smtClean="0"/>
              <a:t>  (</a:t>
            </a:r>
            <a:r>
              <a:rPr lang="cs-CZ" sz="1800" dirty="0" smtClean="0"/>
              <a:t>20. 1. 2013)</a:t>
            </a:r>
          </a:p>
          <a:p>
            <a:r>
              <a:rPr lang="cs-CZ" sz="1800" dirty="0" smtClean="0"/>
              <a:t>15) </a:t>
            </a:r>
            <a:r>
              <a:rPr lang="cs-CZ" sz="1800" dirty="0" smtClean="0">
                <a:hlinkClick r:id="rId3"/>
              </a:rPr>
              <a:t>http://cs.wikipedia.org/wiki/Konvalinka_vonn%C3%A1</a:t>
            </a:r>
            <a:r>
              <a:rPr lang="cs-CZ" sz="1800" dirty="0" smtClean="0"/>
              <a:t> (20. 1. 2013)</a:t>
            </a:r>
          </a:p>
          <a:p>
            <a:r>
              <a:rPr lang="cs-CZ" sz="1800" dirty="0" smtClean="0"/>
              <a:t>16) </a:t>
            </a:r>
            <a:r>
              <a:rPr lang="cs-CZ" sz="1800" dirty="0" smtClean="0">
                <a:hlinkClick r:id="rId4"/>
              </a:rPr>
              <a:t>http://cs.wikipedia.org/wiki/Jatern%C3%ADk_podl%C3%A9%C5%A1ka</a:t>
            </a:r>
            <a:r>
              <a:rPr lang="cs-CZ" sz="1800" dirty="0" smtClean="0"/>
              <a:t>         (20. 1. 2013)</a:t>
            </a:r>
          </a:p>
          <a:p>
            <a:pPr>
              <a:buNone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777</TotalTime>
  <Words>559</Words>
  <Application>Microsoft Office PowerPoint</Application>
  <PresentationFormat>Předvádění na obrazovce (4:3)</PresentationFormat>
  <Paragraphs>120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 HÁJ NA JAŘE I. </vt:lpstr>
      <vt:lpstr>Snímek 2</vt:lpstr>
      <vt:lpstr>Snímek 3</vt:lpstr>
      <vt:lpstr>ANOTACE</vt:lpstr>
      <vt:lpstr>Háj na jaře </vt:lpstr>
      <vt:lpstr>Háj na jaře</vt:lpstr>
      <vt:lpstr>Háj na jaře</vt:lpstr>
      <vt:lpstr>JARO</vt:lpstr>
      <vt:lpstr>Jarní příroda se probouzí</vt:lpstr>
      <vt:lpstr>JARO</vt:lpstr>
      <vt:lpstr>Háj na jaře</vt:lpstr>
      <vt:lpstr>SASANKA HAJNÍ</vt:lpstr>
      <vt:lpstr>SASANKA HAJNÍ</vt:lpstr>
      <vt:lpstr>SASANKA HAJNÍ</vt:lpstr>
      <vt:lpstr>SASANKA HAJNÍ</vt:lpstr>
      <vt:lpstr>Další jarní rostliny:</vt:lpstr>
      <vt:lpstr>Další jarní rostliny:</vt:lpstr>
      <vt:lpstr>Další jarní rostliny:</vt:lpstr>
      <vt:lpstr>Další jarní rostliny:</vt:lpstr>
      <vt:lpstr>Zdroje</vt:lpstr>
      <vt:lpstr>Snímek 21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101</cp:revision>
  <dcterms:created xsi:type="dcterms:W3CDTF">2012-12-29T09:34:39Z</dcterms:created>
  <dcterms:modified xsi:type="dcterms:W3CDTF">2013-05-05T06:52:06Z</dcterms:modified>
</cp:coreProperties>
</file>