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58" r:id="rId5"/>
    <p:sldId id="259" r:id="rId6"/>
    <p:sldId id="261" r:id="rId7"/>
    <p:sldId id="272" r:id="rId8"/>
    <p:sldId id="275" r:id="rId9"/>
    <p:sldId id="276" r:id="rId10"/>
    <p:sldId id="270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%C3%A1te%C5%99" TargetMode="External"/><Relationship Id="rId3" Type="http://schemas.openxmlformats.org/officeDocument/2006/relationships/hyperlink" Target="http://cs.wikipedia.org/wiki/Hlem%C3%BD%C5%BE%C4%8F_zahradn%C3%AD" TargetMode="External"/><Relationship Id="rId7" Type="http://schemas.openxmlformats.org/officeDocument/2006/relationships/hyperlink" Target="http://cs.wikipedia.org/wiki/Sova_p%C3%A1len%C3%A1" TargetMode="External"/><Relationship Id="rId2" Type="http://schemas.openxmlformats.org/officeDocument/2006/relationships/hyperlink" Target="http://cs.wikipedia.org/wiki/Ko%C4%8Dka_dom%C3%A1c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es_dom%C3%A1c%C3%AD" TargetMode="External"/><Relationship Id="rId5" Type="http://schemas.openxmlformats.org/officeDocument/2006/relationships/hyperlink" Target="http://cs.wikipedia.org/wiki/Soubor:Lidska_anatomie_cs.svg" TargetMode="External"/><Relationship Id="rId4" Type="http://schemas.openxmlformats.org/officeDocument/2006/relationships/hyperlink" Target="http://cs.wikipedia.org/wiki/Babo%C4%8Dka_admir%C3%A1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ŽIVOČICHOVÉ A STAVBA JEJICH TĚLA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2400" b="1" dirty="0" smtClean="0">
                <a:solidFill>
                  <a:srgbClr val="FF0000"/>
                </a:solidFill>
              </a:rPr>
              <a:t>1. seznámení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40357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2/15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301295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9. 1.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8.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Živočichové a stavba jejich těla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1. seznámení</a:t>
            </a:r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510515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živočich, tělo, části těla, orgány, kostra, páteř, obratle, savci, ptáci, plazi, obojživelníci, ryby 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VY_52_INOVACE_2/15_Živočichové a stavba jejich těla; 1. seznámení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4.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těla živočichů, jak vypadají jednotlivé orgány a jak se nazývají.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Stavba těla živočichů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2292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3573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63813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2290" name="Picture 2" descr="Ko&amp;ccaron;ky domác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96752"/>
            <a:ext cx="3872378" cy="3846562"/>
          </a:xfrm>
          <a:prstGeom prst="rect">
            <a:avLst/>
          </a:prstGeom>
          <a:noFill/>
        </p:spPr>
      </p:pic>
      <p:pic>
        <p:nvPicPr>
          <p:cNvPr id="12292" name="Picture 4" descr="hlemý&amp;zcaron;&amp;dcaron; zahrad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196752"/>
            <a:ext cx="3057128" cy="2292846"/>
          </a:xfrm>
          <a:prstGeom prst="rect">
            <a:avLst/>
          </a:prstGeom>
          <a:noFill/>
        </p:spPr>
      </p:pic>
      <p:pic>
        <p:nvPicPr>
          <p:cNvPr id="12294" name="Picture 6" descr="babo&amp;ccaron;ka admirá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3645024"/>
            <a:ext cx="3096344" cy="26402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ový popisek 9"/>
          <p:cNvSpPr/>
          <p:nvPr/>
        </p:nvSpPr>
        <p:spPr>
          <a:xfrm>
            <a:off x="3131840" y="4437112"/>
            <a:ext cx="5112568" cy="201622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3600" b="1" dirty="0" smtClean="0">
                <a:solidFill>
                  <a:srgbClr val="FFFF00"/>
                </a:solidFill>
              </a:rPr>
              <a:t>Jak se liší tělo člověka a psa?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00392" y="14127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5877272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37890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11266" name="Picture 2" descr="Soubor:Lidska anatomie c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76672"/>
            <a:ext cx="3803809" cy="3075856"/>
          </a:xfrm>
          <a:prstGeom prst="rect">
            <a:avLst/>
          </a:prstGeom>
          <a:noFill/>
        </p:spPr>
      </p:pic>
      <p:pic>
        <p:nvPicPr>
          <p:cNvPr id="11268" name="Picture 4" descr="http://upload.wikimedia.org/wikipedia/commons/thumb/1/1f/Proportions_of_Wire_Fox_Terrier.png/220px-Proportions_of_Wire_Fox_Terrie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836712"/>
            <a:ext cx="3519478" cy="2847579"/>
          </a:xfrm>
          <a:prstGeom prst="rect">
            <a:avLst/>
          </a:prstGeom>
          <a:noFill/>
        </p:spPr>
      </p:pic>
      <p:pic>
        <p:nvPicPr>
          <p:cNvPr id="11270" name="Picture 6" descr="sova pálen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4509120"/>
            <a:ext cx="1337134" cy="14975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2060848"/>
            <a:ext cx="727280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2564904"/>
            <a:ext cx="741682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32"/>
          </a:xfrm>
          <a:solidFill>
            <a:srgbClr val="92D050"/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Živočichy dělíme na </a:t>
            </a:r>
            <a:r>
              <a:rPr lang="cs-CZ" b="1" dirty="0" smtClean="0">
                <a:solidFill>
                  <a:srgbClr val="FF0000"/>
                </a:solidFill>
              </a:rPr>
              <a:t>obratlovce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FF0000"/>
                </a:solidFill>
              </a:rPr>
              <a:t>bezobratlé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OBRATLOVCI</a:t>
            </a:r>
            <a:r>
              <a:rPr lang="cs-CZ" dirty="0" smtClean="0"/>
              <a:t> mají </a:t>
            </a:r>
            <a:r>
              <a:rPr lang="cs-CZ" dirty="0" smtClean="0">
                <a:solidFill>
                  <a:srgbClr val="002060"/>
                </a:solidFill>
              </a:rPr>
              <a:t>kostru</a:t>
            </a:r>
            <a:r>
              <a:rPr lang="cs-CZ" dirty="0" smtClean="0"/>
              <a:t>, jejichž </a:t>
            </a:r>
            <a:r>
              <a:rPr lang="cs-CZ" dirty="0" smtClean="0">
                <a:solidFill>
                  <a:srgbClr val="002060"/>
                </a:solidFill>
              </a:rPr>
              <a:t>páteř</a:t>
            </a:r>
            <a:r>
              <a:rPr lang="cs-CZ" dirty="0" smtClean="0"/>
              <a:t> je složena  z </a:t>
            </a:r>
            <a:r>
              <a:rPr lang="cs-CZ" u="sng" dirty="0" smtClean="0">
                <a:solidFill>
                  <a:srgbClr val="002060"/>
                </a:solidFill>
              </a:rPr>
              <a:t>obratlů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Do této skupiny živočichů patří:</a:t>
            </a:r>
          </a:p>
          <a:p>
            <a:pPr algn="ctr"/>
            <a:r>
              <a:rPr lang="cs-CZ" b="1" dirty="0" smtClean="0"/>
              <a:t>Savci</a:t>
            </a:r>
            <a:endParaRPr lang="cs-CZ" dirty="0" smtClean="0"/>
          </a:p>
          <a:p>
            <a:pPr algn="ctr"/>
            <a:r>
              <a:rPr lang="cs-CZ" b="1" dirty="0" smtClean="0"/>
              <a:t>Ptáci</a:t>
            </a:r>
            <a:endParaRPr lang="cs-CZ" dirty="0" smtClean="0"/>
          </a:p>
          <a:p>
            <a:pPr algn="ctr"/>
            <a:r>
              <a:rPr lang="cs-CZ" b="1" dirty="0" smtClean="0"/>
              <a:t>Ryby</a:t>
            </a:r>
            <a:endParaRPr lang="cs-CZ" dirty="0" smtClean="0"/>
          </a:p>
          <a:p>
            <a:pPr algn="ctr"/>
            <a:r>
              <a:rPr lang="cs-CZ" b="1" dirty="0" smtClean="0"/>
              <a:t>Obojživelníci</a:t>
            </a:r>
            <a:endParaRPr lang="cs-CZ" dirty="0" smtClean="0"/>
          </a:p>
          <a:p>
            <a:pPr algn="ctr"/>
            <a:r>
              <a:rPr lang="cs-CZ" b="1" dirty="0" smtClean="0"/>
              <a:t>plazi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00392" y="6381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10242" name="Picture 2" descr="http://upload.wikimedia.org/wikipedia/commons/thumb/5/54/Gray_111_-_Vertebral_column-coloured.png/220px-Gray_111_-_Vertebral_column-colour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204864"/>
            <a:ext cx="1279930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PAMATUJ !!!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>
                <a:solidFill>
                  <a:srgbClr val="FF0000"/>
                </a:solidFill>
              </a:rPr>
              <a:t>OBRATLOVCI</a:t>
            </a:r>
          </a:p>
          <a:p>
            <a:r>
              <a:rPr lang="cs-CZ" dirty="0" smtClean="0"/>
              <a:t>Oporou těla obratlovců je </a:t>
            </a:r>
            <a:r>
              <a:rPr lang="cs-CZ" b="1" dirty="0" smtClean="0">
                <a:solidFill>
                  <a:srgbClr val="7030A0"/>
                </a:solidFill>
              </a:rPr>
              <a:t>kostra</a:t>
            </a:r>
            <a:r>
              <a:rPr lang="cs-CZ" dirty="0" smtClean="0"/>
              <a:t> uvnitř těla.</a:t>
            </a:r>
          </a:p>
          <a:p>
            <a:r>
              <a:rPr lang="cs-CZ" dirty="0" smtClean="0"/>
              <a:t>Základem kostry je </a:t>
            </a:r>
            <a:r>
              <a:rPr lang="cs-CZ" b="1" dirty="0" smtClean="0">
                <a:solidFill>
                  <a:srgbClr val="7030A0"/>
                </a:solidFill>
              </a:rPr>
              <a:t>páteř</a:t>
            </a:r>
            <a:r>
              <a:rPr lang="cs-CZ" dirty="0" smtClean="0"/>
              <a:t>.</a:t>
            </a:r>
          </a:p>
          <a:p>
            <a:r>
              <a:rPr lang="cs-CZ" dirty="0" smtClean="0"/>
              <a:t>Páteř je složená </a:t>
            </a:r>
            <a:r>
              <a:rPr lang="cs-CZ" b="1" dirty="0" smtClean="0">
                <a:solidFill>
                  <a:srgbClr val="7030A0"/>
                </a:solidFill>
              </a:rPr>
              <a:t>z obratlů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Kostra je oporou těla a chrání některé vnitřní orgány </a:t>
            </a:r>
            <a:r>
              <a:rPr lang="cs-CZ" dirty="0" smtClean="0"/>
              <a:t>(plíce).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PAMATUJ !!!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>
                <a:solidFill>
                  <a:srgbClr val="FF0000"/>
                </a:solidFill>
              </a:rPr>
              <a:t>BEZOBRATLÍ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Nemají</a:t>
            </a:r>
            <a:r>
              <a:rPr lang="cs-CZ" dirty="0" smtClean="0"/>
              <a:t> kostru.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Nemají</a:t>
            </a:r>
            <a:r>
              <a:rPr lang="cs-CZ" dirty="0" smtClean="0"/>
              <a:t> páteř.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Oporou jim bývá </a:t>
            </a:r>
            <a:r>
              <a:rPr lang="cs-CZ" b="1" u="sng" dirty="0" smtClean="0"/>
              <a:t>tvrdý povrch </a:t>
            </a:r>
            <a:r>
              <a:rPr lang="cs-CZ" b="1" dirty="0" smtClean="0"/>
              <a:t>jejich </a:t>
            </a:r>
            <a:r>
              <a:rPr lang="cs-CZ" b="1" u="sng" dirty="0" smtClean="0"/>
              <a:t>těla</a:t>
            </a:r>
            <a:r>
              <a:rPr lang="cs-CZ" b="1" dirty="0" smtClean="0"/>
              <a:t> </a:t>
            </a:r>
            <a:r>
              <a:rPr lang="cs-CZ" dirty="0" smtClean="0"/>
              <a:t>(krunýř raka).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PŘEMÝŠLEJ </a:t>
            </a:r>
            <a:r>
              <a:rPr lang="cs-CZ" b="1" dirty="0" smtClean="0">
                <a:solidFill>
                  <a:srgbClr val="FFFF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Čím se liší tělo kočky, hlemýždě, babočky?</a:t>
            </a:r>
          </a:p>
          <a:p>
            <a:r>
              <a:rPr lang="cs-CZ" dirty="0" smtClean="0"/>
              <a:t>Co je oporou člověka uvnitř jeho těla?</a:t>
            </a:r>
          </a:p>
          <a:p>
            <a:r>
              <a:rPr lang="cs-CZ" dirty="0" smtClean="0"/>
              <a:t>Mají všichni živočichové kostru složenou z kostí?</a:t>
            </a:r>
          </a:p>
          <a:p>
            <a:r>
              <a:rPr lang="cs-CZ" dirty="0" smtClean="0"/>
              <a:t>Je člověk obratlovec nebo bezobratlý?</a:t>
            </a:r>
          </a:p>
          <a:p>
            <a:pPr algn="r">
              <a:buNone/>
            </a:pPr>
            <a:r>
              <a:rPr lang="cs-CZ" sz="2400" dirty="0" smtClean="0"/>
              <a:t>(Svoji odpověď zdůvodni.)</a:t>
            </a:r>
          </a:p>
          <a:p>
            <a:r>
              <a:rPr lang="cs-CZ" dirty="0" smtClean="0"/>
              <a:t>Jaké bezobratlé živočichy znáš?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cs.wikipedia.org/wiki/Ko%C4%8Dka_dom%C3%A1c%C3%AD</a:t>
            </a:r>
            <a:r>
              <a:rPr lang="cs-CZ" sz="1600" dirty="0" smtClean="0"/>
              <a:t>  </a:t>
            </a:r>
            <a:r>
              <a:rPr lang="cs-CZ" sz="1600" dirty="0" smtClean="0"/>
              <a:t>(7. 1. 2013)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cs.wikipedia.org/wiki/Hlem%C3%BD%C5%BE%C4%8F_zahradn%C3%AD</a:t>
            </a:r>
            <a:r>
              <a:rPr lang="cs-CZ" sz="1600" dirty="0" smtClean="0"/>
              <a:t>  </a:t>
            </a:r>
            <a:r>
              <a:rPr lang="cs-CZ" sz="1600" dirty="0" smtClean="0"/>
              <a:t>(7. 1. 2013)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cs.wikipedia.org/wiki/Babo%C4%8Dka_admir%C3%A1l</a:t>
            </a:r>
            <a:r>
              <a:rPr lang="cs-CZ" sz="1600" dirty="0" smtClean="0"/>
              <a:t>  </a:t>
            </a:r>
            <a:r>
              <a:rPr lang="cs-CZ" sz="1600" dirty="0" smtClean="0"/>
              <a:t>(7. 1. 2013)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cs.wikipedia.org/wiki/Soubor:Lidska_anatomie_cs.svg</a:t>
            </a:r>
            <a:r>
              <a:rPr lang="cs-CZ" sz="1600" dirty="0" smtClean="0"/>
              <a:t>  </a:t>
            </a:r>
            <a:r>
              <a:rPr lang="cs-CZ" sz="1600" dirty="0" smtClean="0"/>
              <a:t>(7. 1. 2013) 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cs.wikipedia.org/wiki/Pes_dom%C3%A1c%C3%AD</a:t>
            </a:r>
            <a:r>
              <a:rPr lang="cs-CZ" sz="1600" dirty="0" smtClean="0"/>
              <a:t>  </a:t>
            </a:r>
            <a:r>
              <a:rPr lang="cs-CZ" sz="1600" dirty="0" smtClean="0"/>
              <a:t>(7. 1. 2013)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cs.wikipedia.org/wiki/Sova_p%C3%A1len%C3%A1</a:t>
            </a:r>
            <a:r>
              <a:rPr lang="cs-CZ" sz="1600" dirty="0" smtClean="0"/>
              <a:t>  </a:t>
            </a:r>
            <a:r>
              <a:rPr lang="cs-CZ" sz="1600" dirty="0" smtClean="0"/>
              <a:t>(7. 1. 2013)</a:t>
            </a:r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cs.wikipedia.org/wiki/P%C3%A1te%C5%99</a:t>
            </a:r>
            <a:r>
              <a:rPr lang="cs-CZ" sz="1600" dirty="0" smtClean="0"/>
              <a:t>  </a:t>
            </a:r>
            <a:r>
              <a:rPr lang="cs-CZ" sz="1600" dirty="0" smtClean="0"/>
              <a:t>(7. 1. 2013)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377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ŽIVOČICHOVÉ A STAVBA JEJICH TĚLA</vt:lpstr>
      <vt:lpstr>Snímek 2</vt:lpstr>
      <vt:lpstr>Snímek 3</vt:lpstr>
      <vt:lpstr>ANOTACE</vt:lpstr>
      <vt:lpstr>Stavba těla živočichů</vt:lpstr>
      <vt:lpstr>Snímek 6</vt:lpstr>
      <vt:lpstr>Snímek 7</vt:lpstr>
      <vt:lpstr>PAMATUJ !!!</vt:lpstr>
      <vt:lpstr>PAMATUJ !!!</vt:lpstr>
      <vt:lpstr>PŘEMÝŠLEJ 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31</cp:revision>
  <dcterms:created xsi:type="dcterms:W3CDTF">2012-12-29T09:34:39Z</dcterms:created>
  <dcterms:modified xsi:type="dcterms:W3CDTF">2013-05-05T07:20:39Z</dcterms:modified>
</cp:coreProperties>
</file>