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74" r:id="rId4"/>
    <p:sldId id="258" r:id="rId5"/>
    <p:sldId id="259" r:id="rId6"/>
    <p:sldId id="284" r:id="rId7"/>
    <p:sldId id="290" r:id="rId8"/>
    <p:sldId id="296" r:id="rId9"/>
    <p:sldId id="297" r:id="rId10"/>
    <p:sldId id="298" r:id="rId11"/>
    <p:sldId id="286" r:id="rId12"/>
    <p:sldId id="287" r:id="rId13"/>
    <p:sldId id="288" r:id="rId14"/>
    <p:sldId id="294" r:id="rId15"/>
    <p:sldId id="270" r:id="rId16"/>
    <p:sldId id="299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6600"/>
    <a:srgbClr val="FFFF66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F9606-120C-44B8-AFAB-AA53388D5561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D87D9-DDCF-4D67-AEA0-E2BA72C279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D87D9-DDCF-4D67-AEA0-E2BA72C279D4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rodainfo.cz/detail_fotka.php?cislo=3088.00&amp;id_fotky=2&amp;part=1&amp;all" TargetMode="External"/><Relationship Id="rId3" Type="http://schemas.openxmlformats.org/officeDocument/2006/relationships/hyperlink" Target="http://cs.wikipedia.org/wiki/Soubor:Posed_u_Mod%C5%99ic.jpg" TargetMode="External"/><Relationship Id="rId7" Type="http://schemas.openxmlformats.org/officeDocument/2006/relationships/hyperlink" Target="http://myslivecek.mypage.cz/menu/srnec-obecny" TargetMode="External"/><Relationship Id="rId2" Type="http://schemas.openxmlformats.org/officeDocument/2006/relationships/hyperlink" Target="http://cs.wikipedia.org/wiki/Srnec_obecn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arohy" TargetMode="External"/><Relationship Id="rId5" Type="http://schemas.openxmlformats.org/officeDocument/2006/relationships/hyperlink" Target="http://imyslivost.cz/clanek.php?id=68" TargetMode="External"/><Relationship Id="rId10" Type="http://schemas.openxmlformats.org/officeDocument/2006/relationships/hyperlink" Target="http://cs.wikipedia.org/wiki/Soubor:Krmelec.jpg" TargetMode="External"/><Relationship Id="rId4" Type="http://schemas.openxmlformats.org/officeDocument/2006/relationships/hyperlink" Target="http://cs.wikipedia.org/wiki/Soubor:Saut_chevreuil.jpg" TargetMode="External"/><Relationship Id="rId9" Type="http://schemas.openxmlformats.org/officeDocument/2006/relationships/hyperlink" Target="http://cs.wikipedia.org/wiki/Soubor:Kid-jb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3051771"/>
          </a:xfrm>
        </p:spPr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>SRNEC OBECNÝ</a:t>
            </a: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92280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9460" name="Picture 4" descr="Soubor:Capreolus capreolus (Marek Szczepanek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924944"/>
            <a:ext cx="4803833" cy="3140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54759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2/23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012956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 21. 1.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4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19.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Srnec obecný</a:t>
            </a:r>
          </a:p>
          <a:p>
            <a:pPr algn="ctr"/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4.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živočich, býložravec, parohy, srnec, srna, srnče, srst, posed, čekaná, krmelec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VY_52_INOVACE_2/23_Srnec obecný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Výukový materiál je určen žákům 4.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 a funkce těla živočichů, v neposlední řadě též způsob života jednotlivých druhů.</a:t>
            </a:r>
          </a:p>
          <a:p>
            <a:r>
              <a:rPr lang="cs-CZ" sz="2800" dirty="0" smtClean="0"/>
              <a:t>Následující stránky jsou věnovány nauce o srnci obecném.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Zamysli se …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611560" y="1484784"/>
            <a:ext cx="8075240" cy="4641379"/>
          </a:xfrm>
        </p:spPr>
        <p:txBody>
          <a:bodyPr>
            <a:normAutofit/>
          </a:bodyPr>
          <a:lstStyle/>
          <a:p>
            <a:r>
              <a:rPr lang="cs-CZ" dirty="0" smtClean="0"/>
              <a:t>Byli jste někdy </a:t>
            </a:r>
            <a:r>
              <a:rPr lang="cs-CZ" i="1" dirty="0" smtClean="0"/>
              <a:t>na čekané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     </a:t>
            </a:r>
            <a:endParaRPr lang="cs-CZ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				         </a:t>
            </a:r>
            <a:r>
              <a:rPr lang="cs-CZ" dirty="0" smtClean="0">
                <a:solidFill>
                  <a:srgbClr val="FFFF00"/>
                </a:solidFill>
              </a:rPr>
              <a:t>     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24328" y="580526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6" y="24928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4" name="Picture 2" descr="Soubor:Posed u Mod&amp;rcaron;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132856"/>
            <a:ext cx="3096344" cy="41284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Srnec obecný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Je</a:t>
            </a:r>
            <a:r>
              <a:rPr lang="cs-CZ" dirty="0" smtClean="0"/>
              <a:t> </a:t>
            </a:r>
            <a:r>
              <a:rPr lang="cs-CZ" b="1" u="sng" dirty="0" smtClean="0"/>
              <a:t>OBRATLOVEC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FFFF00"/>
                </a:solidFill>
              </a:rPr>
              <a:t>JE OZDOBOU </a:t>
            </a: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	NAŠICH LESŮ</a:t>
            </a: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8316416" y="27089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4" name="Picture 2" descr="Soubor:Saut chevreu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065982"/>
            <a:ext cx="5652120" cy="36297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Srnec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na hlavě </a:t>
            </a:r>
            <a:r>
              <a:rPr lang="cs-CZ" b="1" dirty="0" smtClean="0"/>
              <a:t>PAROHY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17" name="Přímá spojovací šipka 16"/>
          <p:cNvCxnSpPr/>
          <p:nvPr/>
        </p:nvCxnSpPr>
        <p:spPr>
          <a:xfrm flipH="1">
            <a:off x="3635896" y="1844824"/>
            <a:ext cx="1008112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6588224" y="58772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4" name="Picture 2" descr="http://imyslivost.cz/clanky/2013417103754srnec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852936"/>
            <a:ext cx="4381500" cy="3286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PAROHY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Parohy má na hlavě jen </a:t>
            </a:r>
            <a:r>
              <a:rPr lang="cs-CZ" b="1" dirty="0" smtClean="0">
                <a:solidFill>
                  <a:srgbClr val="FFFF00"/>
                </a:solidFill>
              </a:rPr>
              <a:t>SAMEC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!!!</a:t>
            </a:r>
          </a:p>
          <a:p>
            <a:endParaRPr lang="cs-CZ" dirty="0" smtClean="0"/>
          </a:p>
          <a:p>
            <a:r>
              <a:rPr lang="cs-CZ" dirty="0" smtClean="0"/>
              <a:t>Každý rok </a:t>
            </a:r>
            <a:r>
              <a:rPr lang="cs-CZ" b="1" dirty="0" smtClean="0"/>
              <a:t>na podzim </a:t>
            </a:r>
            <a:r>
              <a:rPr lang="cs-CZ" dirty="0" smtClean="0"/>
              <a:t>je </a:t>
            </a:r>
            <a:r>
              <a:rPr lang="cs-CZ" b="1" u="sng" dirty="0" smtClean="0">
                <a:solidFill>
                  <a:srgbClr val="FFFF00"/>
                </a:solidFill>
              </a:rPr>
              <a:t>SHAZUJE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Přes zimu mu narůstají nové.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0152" y="62373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11266" name="Picture 2" descr="http://upload.wikimedia.org/wikipedia/commons/thumb/5/59/Geweihe.jpg/250px-Gewei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293096"/>
            <a:ext cx="2381250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http://media1.mypage.cz/images/media1:4b32fd741fdcf.jpg/srnec%20pop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8624051" cy="576374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44408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ZRCÁTKO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http://www.prirodainfo.cz/photos/Capreolus%20capreolu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00808"/>
            <a:ext cx="6432715" cy="4824536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 flipH="1">
            <a:off x="4355976" y="836712"/>
            <a:ext cx="1512168" cy="331236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7164288" y="57332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Srnec žije </a:t>
            </a:r>
            <a:r>
              <a:rPr lang="cs-CZ" b="1" u="sng" dirty="0" smtClean="0">
                <a:solidFill>
                  <a:srgbClr val="006600"/>
                </a:solidFill>
              </a:rPr>
              <a:t>v lese</a:t>
            </a:r>
            <a:r>
              <a:rPr lang="cs-CZ" b="1" dirty="0" smtClean="0">
                <a:solidFill>
                  <a:srgbClr val="006600"/>
                </a:solidFill>
              </a:rPr>
              <a:t>…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/>
          <a:lstStyle/>
          <a:p>
            <a:r>
              <a:rPr lang="cs-CZ" dirty="0" smtClean="0"/>
              <a:t>A je k tomu dobře </a:t>
            </a:r>
            <a:r>
              <a:rPr lang="cs-CZ" u="sng" dirty="0" smtClean="0"/>
              <a:t>uzpůsoben</a:t>
            </a:r>
            <a:r>
              <a:rPr lang="cs-CZ" dirty="0" smtClean="0"/>
              <a:t>:</a:t>
            </a:r>
          </a:p>
          <a:p>
            <a:pPr lvl="1" algn="ctr"/>
            <a:r>
              <a:rPr lang="cs-CZ" b="1" i="1" dirty="0" smtClean="0"/>
              <a:t>V létě </a:t>
            </a:r>
            <a:r>
              <a:rPr lang="cs-CZ" i="1" dirty="0" smtClean="0">
                <a:solidFill>
                  <a:srgbClr val="C00000"/>
                </a:solidFill>
              </a:rPr>
              <a:t>má HNĚDOČERVENOU srst</a:t>
            </a:r>
          </a:p>
          <a:p>
            <a:pPr lvl="1" algn="ctr">
              <a:buNone/>
            </a:pPr>
            <a:endParaRPr lang="cs-CZ" i="1" dirty="0" smtClean="0">
              <a:solidFill>
                <a:srgbClr val="C00000"/>
              </a:solidFill>
            </a:endParaRPr>
          </a:p>
          <a:p>
            <a:pPr lvl="1" algn="ctr">
              <a:buNone/>
            </a:pPr>
            <a:r>
              <a:rPr lang="cs-CZ" i="1" dirty="0" smtClean="0">
                <a:solidFill>
                  <a:srgbClr val="C00000"/>
                </a:solidFill>
              </a:rPr>
              <a:t>                                     </a:t>
            </a:r>
          </a:p>
          <a:p>
            <a:pPr lvl="1" algn="ctr">
              <a:buNone/>
            </a:pPr>
            <a:r>
              <a:rPr lang="cs-CZ" b="1" i="1" dirty="0" smtClean="0">
                <a:solidFill>
                  <a:srgbClr val="C00000"/>
                </a:solidFill>
              </a:rPr>
              <a:t>                                 Splývá s listy a stromy.</a:t>
            </a:r>
          </a:p>
          <a:p>
            <a:pPr lvl="1" algn="ctr">
              <a:buNone/>
            </a:pPr>
            <a:endParaRPr lang="cs-CZ" i="1" dirty="0" smtClean="0"/>
          </a:p>
          <a:p>
            <a:pPr lvl="1" algn="ctr"/>
            <a:r>
              <a:rPr lang="cs-CZ" b="1" i="1" dirty="0" smtClean="0"/>
              <a:t>V zimě </a:t>
            </a:r>
            <a:r>
              <a:rPr lang="cs-CZ" i="1" dirty="0" smtClean="0">
                <a:solidFill>
                  <a:schemeClr val="bg2">
                    <a:lumMod val="90000"/>
                  </a:schemeClr>
                </a:solidFill>
              </a:rPr>
              <a:t>SVĚTLE ŠEDOU </a:t>
            </a:r>
          </a:p>
          <a:p>
            <a:pPr lvl="1" algn="ctr"/>
            <a:endParaRPr lang="cs-CZ" b="1" i="1" dirty="0" smtClean="0">
              <a:solidFill>
                <a:schemeClr val="bg2">
                  <a:lumMod val="90000"/>
                </a:schemeClr>
              </a:solidFill>
            </a:endParaRPr>
          </a:p>
          <a:p>
            <a:pPr lvl="1" algn="ctr">
              <a:buNone/>
            </a:pPr>
            <a:r>
              <a:rPr lang="cs-CZ" b="1" i="1" dirty="0" smtClean="0">
                <a:solidFill>
                  <a:schemeClr val="bg2">
                    <a:lumMod val="90000"/>
                  </a:schemeClr>
                </a:solidFill>
              </a:rPr>
              <a:t>Splývá se sněhem.</a:t>
            </a:r>
            <a:endParaRPr lang="cs-CZ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724128" y="2636912"/>
            <a:ext cx="648072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4499992" y="5085184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Samice se nazývá 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b="1" u="sng" dirty="0" smtClean="0">
                <a:solidFill>
                  <a:srgbClr val="7030A0"/>
                </a:solidFill>
              </a:rPr>
              <a:t>SRNA</a:t>
            </a:r>
            <a:endParaRPr lang="cs-CZ" sz="44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Nemá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parohy!  </a:t>
            </a:r>
          </a:p>
          <a:p>
            <a:pPr>
              <a:buNone/>
            </a:pPr>
            <a:r>
              <a:rPr lang="cs-CZ" dirty="0" smtClean="0"/>
              <a:t>     </a:t>
            </a:r>
          </a:p>
          <a:p>
            <a:r>
              <a:rPr lang="cs-CZ" dirty="0" smtClean="0"/>
              <a:t>Na jaře rodí                                                               1-2 </a:t>
            </a:r>
            <a:r>
              <a:rPr lang="cs-CZ" b="1" dirty="0" smtClean="0">
                <a:solidFill>
                  <a:srgbClr val="FF0000"/>
                </a:solidFill>
              </a:rPr>
              <a:t>SRNČATA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 algn="r">
              <a:buNone/>
            </a:pPr>
            <a:r>
              <a:rPr lang="cs-CZ" sz="2400" dirty="0" smtClean="0"/>
              <a:t>                                                                                          </a:t>
            </a:r>
            <a:endParaRPr lang="cs-CZ" sz="2400" b="1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7740352" y="38610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20272" y="63093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4" name="Picture 2" descr="Soubor:Capreolus capreolus (Marek Szczepanek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124744"/>
            <a:ext cx="4159521" cy="2719687"/>
          </a:xfrm>
          <a:prstGeom prst="rect">
            <a:avLst/>
          </a:prstGeom>
          <a:noFill/>
        </p:spPr>
      </p:pic>
      <p:pic>
        <p:nvPicPr>
          <p:cNvPr id="9" name="Picture 2" descr="Soubor:Kid-jb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861048"/>
            <a:ext cx="345638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láček 7"/>
          <p:cNvSpPr/>
          <p:nvPr/>
        </p:nvSpPr>
        <p:spPr>
          <a:xfrm>
            <a:off x="3635896" y="4221088"/>
            <a:ext cx="3096344" cy="216024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Srnci, srny a </a:t>
            </a:r>
            <a:r>
              <a:rPr lang="cs-CZ" b="1" dirty="0" err="1" smtClean="0">
                <a:solidFill>
                  <a:srgbClr val="006600"/>
                </a:solidFill>
              </a:rPr>
              <a:t>srnčata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u="sng" dirty="0" smtClean="0"/>
          </a:p>
          <a:p>
            <a:r>
              <a:rPr lang="cs-CZ" b="1" u="sng" dirty="0" smtClean="0"/>
              <a:t>Ve dne</a:t>
            </a:r>
            <a:r>
              <a:rPr lang="cs-CZ" dirty="0" smtClean="0"/>
              <a:t> se ukrývají v houští.</a:t>
            </a:r>
          </a:p>
          <a:p>
            <a:endParaRPr lang="cs-CZ" b="1" u="sng" dirty="0" smtClean="0"/>
          </a:p>
          <a:p>
            <a:r>
              <a:rPr lang="cs-CZ" b="1" u="sng" dirty="0" smtClean="0"/>
              <a:t>Večer </a:t>
            </a:r>
            <a:r>
              <a:rPr lang="cs-CZ" dirty="0" smtClean="0"/>
              <a:t>chodí na pastvu.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</a:t>
            </a:r>
            <a:r>
              <a:rPr lang="cs-CZ" sz="5400" b="1" dirty="0" smtClean="0">
                <a:solidFill>
                  <a:srgbClr val="FFFF00"/>
                </a:solidFill>
              </a:rPr>
              <a:t>PROČ ?</a:t>
            </a:r>
            <a:endParaRPr lang="cs-CZ" sz="5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ný popisek 8"/>
          <p:cNvSpPr/>
          <p:nvPr/>
        </p:nvSpPr>
        <p:spPr>
          <a:xfrm>
            <a:off x="5364088" y="3717032"/>
            <a:ext cx="2808312" cy="201622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Srnec je </a:t>
            </a:r>
            <a:r>
              <a:rPr lang="cs-CZ" b="1" u="sng" dirty="0" smtClean="0">
                <a:solidFill>
                  <a:srgbClr val="FF0000"/>
                </a:solidFill>
              </a:rPr>
              <a:t>BÝLOŽRAVEC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2">
              <a:buFontTx/>
              <a:buChar char="-"/>
            </a:pPr>
            <a:r>
              <a:rPr lang="cs-CZ" sz="3600" dirty="0" smtClean="0"/>
              <a:t>žere trávu</a:t>
            </a:r>
          </a:p>
          <a:p>
            <a:pPr lvl="2">
              <a:buFontTx/>
              <a:buChar char="-"/>
            </a:pPr>
            <a:r>
              <a:rPr lang="cs-CZ" sz="3600" dirty="0" smtClean="0"/>
              <a:t>ožírá pupeny a mladé větve</a:t>
            </a:r>
          </a:p>
          <a:p>
            <a:pPr lvl="2">
              <a:buFontTx/>
              <a:buChar char="-"/>
            </a:pPr>
            <a:r>
              <a:rPr lang="cs-CZ" sz="3600" dirty="0" smtClean="0"/>
              <a:t>ožírá i kukuřici a obilí </a:t>
            </a:r>
          </a:p>
          <a:p>
            <a:pPr lvl="2">
              <a:buNone/>
            </a:pPr>
            <a:endParaRPr lang="cs-CZ" sz="3600" dirty="0" smtClean="0"/>
          </a:p>
          <a:p>
            <a:pPr lvl="2">
              <a:buNone/>
            </a:pPr>
            <a:r>
              <a:rPr lang="cs-CZ" sz="3600" dirty="0" smtClean="0"/>
              <a:t>						</a:t>
            </a:r>
          </a:p>
          <a:p>
            <a:pPr lvl="2">
              <a:buNone/>
            </a:pPr>
            <a:r>
              <a:rPr lang="cs-CZ" sz="3600" dirty="0" smtClean="0"/>
              <a:t>                                                </a:t>
            </a:r>
            <a:r>
              <a:rPr lang="cs-CZ" sz="3600" b="1" dirty="0" smtClean="0">
                <a:solidFill>
                  <a:srgbClr val="FFFF00"/>
                </a:solidFill>
              </a:rPr>
              <a:t>PASE SE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                           PŘEMÝŠLEJ </a:t>
            </a:r>
            <a:r>
              <a:rPr lang="cs-CZ" b="1" dirty="0" smtClean="0">
                <a:solidFill>
                  <a:srgbClr val="FFFF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</a:p>
          <a:p>
            <a:r>
              <a:rPr lang="cs-CZ" dirty="0" smtClean="0"/>
              <a:t>J                                           Jak poznáš, že je v lese  				      srnec  obecný?</a:t>
            </a:r>
          </a:p>
          <a:p>
            <a:endParaRPr lang="cs-CZ" dirty="0" smtClean="0"/>
          </a:p>
          <a:p>
            <a:r>
              <a:rPr lang="cs-CZ" dirty="0" smtClean="0"/>
              <a:t>Která denní doba je nejvhodnější pro pozorování srnců?</a:t>
            </a:r>
          </a:p>
          <a:p>
            <a:endParaRPr lang="cs-CZ" dirty="0" smtClean="0"/>
          </a:p>
          <a:p>
            <a:r>
              <a:rPr lang="cs-CZ" dirty="0" smtClean="0"/>
              <a:t>Která místa jsou nejvhodnější pro pozorování srnců?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27089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3074" name="Picture 2" descr="Soubor:Kid-jb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067943" cy="30509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0050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pic>
        <p:nvPicPr>
          <p:cNvPr id="36868" name="Picture 4" descr="http://zivotniprostredi.koprivnice.org/image.php?idx=893&amp;mw=312&amp;mh=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5787" y="3429000"/>
            <a:ext cx="4790515" cy="322438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355976" y="6165304"/>
            <a:ext cx="634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pic>
        <p:nvPicPr>
          <p:cNvPr id="36870" name="Picture 6" descr="http://www.predskolaci.cz/wp-content/uploads/2010/02/stopy-srne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48680"/>
            <a:ext cx="2675706" cy="267570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812360" y="2780928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0" name="Šipka nahoru 9"/>
          <p:cNvSpPr/>
          <p:nvPr/>
        </p:nvSpPr>
        <p:spPr>
          <a:xfrm>
            <a:off x="1331640" y="3933056"/>
            <a:ext cx="648072" cy="19442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1547664" y="5013176"/>
            <a:ext cx="3312368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KRMELEC v zimě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6516216" y="260648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SRNČÍ STOPY</a:t>
            </a:r>
            <a:endParaRPr lang="cs-CZ" sz="2400" b="1" dirty="0"/>
          </a:p>
        </p:txBody>
      </p:sp>
      <p:pic>
        <p:nvPicPr>
          <p:cNvPr id="2050" name="Picture 2" descr="Soubor:Krmel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836712"/>
            <a:ext cx="4005131" cy="3003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Malá Jarmila, Podroužek Ladislav.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4.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SPN, a. s., 2003. ISBN 80-7235-029-3 </a:t>
            </a:r>
            <a:endParaRPr lang="cs-CZ" sz="1600" b="1" u="sng" dirty="0" smtClean="0"/>
          </a:p>
          <a:p>
            <a:endParaRPr lang="cs-CZ" sz="1600" b="1" u="sng" smtClean="0"/>
          </a:p>
          <a:p>
            <a:r>
              <a:rPr lang="cs-CZ" sz="1600" b="1" u="sng" smtClean="0"/>
              <a:t>OBRÁZKY</a:t>
            </a:r>
            <a:r>
              <a:rPr lang="cs-CZ" sz="1600" b="1" u="sng" dirty="0" smtClean="0"/>
              <a:t>:</a:t>
            </a:r>
          </a:p>
          <a:p>
            <a:r>
              <a:rPr lang="cs-CZ" sz="1600" dirty="0" smtClean="0"/>
              <a:t>1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cs.wikipedia.org/wiki/Srnec_obecn%C3%BD</a:t>
            </a:r>
            <a:r>
              <a:rPr lang="cs-CZ" sz="1600" dirty="0" smtClean="0"/>
              <a:t>  </a:t>
            </a:r>
            <a:r>
              <a:rPr lang="cs-CZ" sz="1600" dirty="0" smtClean="0"/>
              <a:t>(</a:t>
            </a:r>
            <a:r>
              <a:rPr lang="cs-CZ" sz="1600" dirty="0" smtClean="0"/>
              <a:t>19. 1. 2013)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cs.wikipedia.org/wiki/Soubor:Posed_u_Mod%C5%99ic.jpg</a:t>
            </a:r>
            <a:r>
              <a:rPr lang="cs-CZ" sz="1600" dirty="0" smtClean="0"/>
              <a:t>  </a:t>
            </a:r>
            <a:r>
              <a:rPr lang="cs-CZ" sz="1600" dirty="0" smtClean="0"/>
              <a:t>(19. 1. 2013)</a:t>
            </a:r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cs.wikipedia.org/wiki/Soubor:Saut_chevreuil.jpg</a:t>
            </a:r>
            <a:r>
              <a:rPr lang="cs-CZ" sz="1600" dirty="0" smtClean="0"/>
              <a:t>  </a:t>
            </a:r>
            <a:r>
              <a:rPr lang="cs-CZ" sz="1600" dirty="0" smtClean="0"/>
              <a:t>(19. 1. 2013)</a:t>
            </a:r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imyslivost.cz/clanek.php?id=68</a:t>
            </a:r>
            <a:r>
              <a:rPr lang="cs-CZ" sz="1600" dirty="0" smtClean="0"/>
              <a:t>  </a:t>
            </a:r>
            <a:r>
              <a:rPr lang="cs-CZ" sz="1600" dirty="0" smtClean="0"/>
              <a:t>(19. 1. 2013)</a:t>
            </a:r>
          </a:p>
          <a:p>
            <a:r>
              <a:rPr lang="cs-CZ" sz="1600" dirty="0" smtClean="0"/>
              <a:t>6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cs.wikipedia.org/wiki/Parohy</a:t>
            </a:r>
            <a:r>
              <a:rPr lang="cs-CZ" sz="1600" dirty="0" smtClean="0"/>
              <a:t>  (9</a:t>
            </a:r>
            <a:r>
              <a:rPr lang="cs-CZ" sz="1600" dirty="0" smtClean="0"/>
              <a:t>. 1. 2013)</a:t>
            </a:r>
          </a:p>
          <a:p>
            <a:r>
              <a:rPr lang="cs-CZ" sz="1600" dirty="0" smtClean="0"/>
              <a:t>7) </a:t>
            </a:r>
            <a:r>
              <a:rPr lang="cs-CZ" sz="1600" dirty="0" smtClean="0">
                <a:hlinkClick r:id="rId7"/>
              </a:rPr>
              <a:t>http://myslivecek.mypage.cz/menu/srnec-obecny</a:t>
            </a:r>
            <a:r>
              <a:rPr lang="cs-CZ" sz="1600" dirty="0" smtClean="0"/>
              <a:t> (19. 1. 2013)</a:t>
            </a:r>
          </a:p>
          <a:p>
            <a:r>
              <a:rPr lang="cs-CZ" sz="1600" dirty="0" smtClean="0"/>
              <a:t>8) </a:t>
            </a:r>
            <a:r>
              <a:rPr lang="cs-CZ" sz="1600" dirty="0" smtClean="0">
                <a:hlinkClick r:id="rId8"/>
              </a:rPr>
              <a:t>http://www.</a:t>
            </a:r>
            <a:r>
              <a:rPr lang="cs-CZ" sz="1600" dirty="0" err="1" smtClean="0">
                <a:hlinkClick r:id="rId8"/>
              </a:rPr>
              <a:t>prirodainfo.cz</a:t>
            </a:r>
            <a:r>
              <a:rPr lang="cs-CZ" sz="1600" dirty="0" smtClean="0">
                <a:hlinkClick r:id="rId8"/>
              </a:rPr>
              <a:t>/detail_fotka.</a:t>
            </a:r>
            <a:r>
              <a:rPr lang="cs-CZ" sz="1600" dirty="0" err="1" smtClean="0">
                <a:hlinkClick r:id="rId8"/>
              </a:rPr>
              <a:t>php</a:t>
            </a:r>
            <a:r>
              <a:rPr lang="cs-CZ" sz="1600" dirty="0" smtClean="0">
                <a:hlinkClick r:id="rId8"/>
              </a:rPr>
              <a:t>?</a:t>
            </a:r>
            <a:r>
              <a:rPr lang="cs-CZ" sz="1600" dirty="0" err="1" smtClean="0">
                <a:hlinkClick r:id="rId8"/>
              </a:rPr>
              <a:t>cislo</a:t>
            </a:r>
            <a:r>
              <a:rPr lang="cs-CZ" sz="1600" dirty="0" smtClean="0">
                <a:hlinkClick r:id="rId8"/>
              </a:rPr>
              <a:t>=3088.00&amp;id_fotky=2&amp;part=1&amp;</a:t>
            </a:r>
            <a:r>
              <a:rPr lang="cs-CZ" sz="1600" dirty="0" err="1" smtClean="0">
                <a:hlinkClick r:id="rId8"/>
              </a:rPr>
              <a:t>all</a:t>
            </a:r>
            <a:r>
              <a:rPr lang="cs-CZ" sz="1600" dirty="0" smtClean="0"/>
              <a:t>=     (19. 1. 2013)</a:t>
            </a:r>
          </a:p>
          <a:p>
            <a:r>
              <a:rPr lang="cs-CZ" sz="1600" dirty="0" smtClean="0"/>
              <a:t>11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cs.wikipedia.org/wiki/Soubor:Kid-jbk.jpg</a:t>
            </a:r>
            <a:r>
              <a:rPr lang="cs-CZ" sz="1600" dirty="0" smtClean="0"/>
              <a:t>  </a:t>
            </a:r>
            <a:r>
              <a:rPr lang="cs-CZ" sz="1600" dirty="0" smtClean="0"/>
              <a:t>(19. 1. 2013)</a:t>
            </a:r>
          </a:p>
          <a:p>
            <a:r>
              <a:rPr lang="cs-CZ" sz="1600" dirty="0" smtClean="0"/>
              <a:t>12, 13, 14) </a:t>
            </a:r>
            <a:r>
              <a:rPr lang="cs-CZ" sz="1600" dirty="0" smtClean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cs.wikipedia.org/wiki/Soubor:Krmelec.jpg</a:t>
            </a:r>
            <a:r>
              <a:rPr lang="cs-CZ" sz="1600" dirty="0" smtClean="0"/>
              <a:t> (</a:t>
            </a:r>
            <a:r>
              <a:rPr lang="cs-CZ" sz="1600" dirty="0" smtClean="0"/>
              <a:t>19</a:t>
            </a:r>
            <a:r>
              <a:rPr lang="cs-CZ" sz="1600" dirty="0" smtClean="0"/>
              <a:t>. 1. 2013</a:t>
            </a:r>
            <a:r>
              <a:rPr lang="cs-CZ" sz="1600" dirty="0" smtClean="0"/>
              <a:t>)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461</Words>
  <Application>Microsoft Office PowerPoint</Application>
  <PresentationFormat>Předvádění na obrazovce (4:3)</PresentationFormat>
  <Paragraphs>142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SRNEC OBECNÝ</vt:lpstr>
      <vt:lpstr>Snímek 2</vt:lpstr>
      <vt:lpstr>Snímek 3</vt:lpstr>
      <vt:lpstr>ANOTACE</vt:lpstr>
      <vt:lpstr>Zamysli se …</vt:lpstr>
      <vt:lpstr>Srnec obecný</vt:lpstr>
      <vt:lpstr>Srnec </vt:lpstr>
      <vt:lpstr>PAROHY</vt:lpstr>
      <vt:lpstr>Snímek 9</vt:lpstr>
      <vt:lpstr>ZRCÁTKO</vt:lpstr>
      <vt:lpstr>Srnec žije v lese…</vt:lpstr>
      <vt:lpstr>Samice se nazývá </vt:lpstr>
      <vt:lpstr>Srnci, srny a srnčata</vt:lpstr>
      <vt:lpstr>Srnec je BÝLOŽRAVEC</vt:lpstr>
      <vt:lpstr>                           PŘEMÝŠLEJ </vt:lpstr>
      <vt:lpstr>Snímek 16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71</cp:revision>
  <dcterms:created xsi:type="dcterms:W3CDTF">2012-12-29T09:34:39Z</dcterms:created>
  <dcterms:modified xsi:type="dcterms:W3CDTF">2013-05-05T07:40:25Z</dcterms:modified>
</cp:coreProperties>
</file>