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73" r:id="rId3"/>
    <p:sldId id="274" r:id="rId4"/>
    <p:sldId id="258" r:id="rId5"/>
    <p:sldId id="297" r:id="rId6"/>
    <p:sldId id="288" r:id="rId7"/>
    <p:sldId id="294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10" r:id="rId16"/>
    <p:sldId id="307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66FF33"/>
    <a:srgbClr val="FFFF00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FF9606-120C-44B8-AFAB-AA53388D5561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FD87D9-DDCF-4D67-AEA0-E2BA72C27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2979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2001">
              <a:srgbClr val="B43E85"/>
            </a:gs>
            <a:gs pos="82001">
              <a:srgbClr val="B43E85"/>
            </a:gs>
            <a:gs pos="82001">
              <a:srgbClr val="B43E85"/>
            </a:gs>
            <a:gs pos="82001">
              <a:srgbClr val="B43E85"/>
            </a:gs>
            <a:gs pos="82001">
              <a:srgbClr val="FFFF66"/>
            </a:gs>
            <a:gs pos="100000">
              <a:srgbClr val="F8B049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hasianus_colchicus_2_tom_%28Lukasz_Lukasik%29.jpg" TargetMode="External"/><Relationship Id="rId7" Type="http://schemas.openxmlformats.org/officeDocument/2006/relationships/hyperlink" Target="http://cs.wikipedia.org/wiki/Ba%C5%BEant_obecn%C3%BD" TargetMode="External"/><Relationship Id="rId2" Type="http://schemas.openxmlformats.org/officeDocument/2006/relationships/hyperlink" Target="http://cs.wikipedia.org/wiki/Soubor:Slepice_na_dvorku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iki.rvp.cz/@api/deki/files/3667/=ba%25c5%25beant_se_slepic%25c3%25ad.jpg" TargetMode="External"/><Relationship Id="rId5" Type="http://schemas.openxmlformats.org/officeDocument/2006/relationships/hyperlink" Target="http://www.kaprum.cz/fauna.html" TargetMode="External"/><Relationship Id="rId4" Type="http://schemas.openxmlformats.org/officeDocument/2006/relationships/hyperlink" Target="http://wiki.rvp.cz/@api/deki/files/3665/=ba%25c5%25bean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4752528"/>
          </a:xfrm>
        </p:spPr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BAŽANT OBECNÝ</a:t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18755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2/25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58090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4. 2.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4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20. 1. 2013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Bažant obecný</a:t>
            </a:r>
          </a:p>
          <a:p>
            <a:pPr algn="ctr"/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4.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živočich, obratlovec, pták, peří, bažantnice, hřeben, vejce, všežravec, zobák 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VY_52_INOVACE_2/25_Bažant obecný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4. třídy základní školy k předmětu Přírodověda.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jednotlivé části  a funkce těla živočichů, v neposlední řadě též způsob života jednotlivých druhů.</a:t>
            </a:r>
          </a:p>
          <a:p>
            <a:r>
              <a:rPr lang="cs-CZ" sz="2800" dirty="0" smtClean="0"/>
              <a:t>Následující stránky jsou věnovány nauce o bažantu obecném.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Kur domácí   </a:t>
            </a:r>
            <a:r>
              <a:rPr lang="cs-CZ" sz="1800" b="1" dirty="0" smtClean="0">
                <a:solidFill>
                  <a:srgbClr val="C00000"/>
                </a:solidFill>
              </a:rPr>
              <a:t>(PRO ZOPAKOVÁNÍ)</a:t>
            </a:r>
            <a:endParaRPr lang="cs-CZ" sz="1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b="1" dirty="0" smtClean="0"/>
              <a:t>OBRATLOVEC</a:t>
            </a:r>
          </a:p>
          <a:p>
            <a:r>
              <a:rPr lang="cs-CZ" dirty="0" smtClean="0"/>
              <a:t>Je to </a:t>
            </a:r>
            <a:r>
              <a:rPr lang="cs-CZ" b="1" dirty="0" smtClean="0"/>
              <a:t>PTÁK</a:t>
            </a:r>
          </a:p>
          <a:p>
            <a:r>
              <a:rPr lang="cs-CZ" dirty="0" smtClean="0"/>
              <a:t>Ne těle má </a:t>
            </a:r>
            <a:r>
              <a:rPr lang="cs-CZ" b="1" dirty="0" smtClean="0"/>
              <a:t>PEŘÍ</a:t>
            </a:r>
          </a:p>
          <a:p>
            <a:endParaRPr lang="cs-CZ" b="1" dirty="0" smtClean="0"/>
          </a:p>
          <a:p>
            <a:r>
              <a:rPr lang="cs-CZ" u="sng" dirty="0" smtClean="0"/>
              <a:t>Samec</a:t>
            </a:r>
            <a:r>
              <a:rPr lang="cs-CZ" dirty="0" smtClean="0"/>
              <a:t> je </a:t>
            </a:r>
            <a:r>
              <a:rPr lang="cs-CZ" b="1" dirty="0" smtClean="0"/>
              <a:t>KOHOUT</a:t>
            </a:r>
          </a:p>
          <a:p>
            <a:r>
              <a:rPr lang="cs-CZ" u="sng" dirty="0" smtClean="0"/>
              <a:t>Samice</a:t>
            </a:r>
            <a:r>
              <a:rPr lang="cs-CZ" dirty="0" smtClean="0"/>
              <a:t> je </a:t>
            </a:r>
            <a:r>
              <a:rPr lang="cs-CZ" b="1" dirty="0" smtClean="0"/>
              <a:t>SLEPICE</a:t>
            </a:r>
          </a:p>
          <a:p>
            <a:r>
              <a:rPr lang="cs-CZ" u="sng" dirty="0" smtClean="0"/>
              <a:t>Mládě</a:t>
            </a:r>
            <a:r>
              <a:rPr lang="cs-CZ" dirty="0" smtClean="0"/>
              <a:t> je </a:t>
            </a:r>
            <a:r>
              <a:rPr lang="cs-CZ" b="1" dirty="0" smtClean="0"/>
              <a:t>KUŘE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5877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15362" name="Picture 2" descr="Soubor:Slepice na dvork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268760"/>
            <a:ext cx="3886969" cy="50589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BAŽANT OBECNÝ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7308304" y="558924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pic>
        <p:nvPicPr>
          <p:cNvPr id="14338" name="Picture 2" descr="Soubor:Phasianus colchicus 2 tom (Lukasz Lukasik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12776"/>
            <a:ext cx="6264696" cy="46985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Bažantí kohout a slepice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89040"/>
          </a:xfrm>
        </p:spPr>
        <p:txBody>
          <a:bodyPr>
            <a:normAutofit/>
          </a:bodyPr>
          <a:lstStyle/>
          <a:p>
            <a:pPr lvl="2">
              <a:buNone/>
            </a:pPr>
            <a:endParaRPr lang="cs-CZ" sz="3600" dirty="0" smtClean="0"/>
          </a:p>
          <a:p>
            <a:pPr lvl="2">
              <a:buNone/>
            </a:pPr>
            <a:r>
              <a:rPr lang="cs-CZ" sz="3600" dirty="0" smtClean="0"/>
              <a:t>						</a:t>
            </a:r>
          </a:p>
          <a:p>
            <a:pPr lvl="2">
              <a:buNone/>
            </a:pPr>
            <a:r>
              <a:rPr lang="cs-CZ" sz="3600" dirty="0" smtClean="0"/>
              <a:t>                           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4716016" y="1124744"/>
            <a:ext cx="1080120" cy="129614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187624" y="5805264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pic>
        <p:nvPicPr>
          <p:cNvPr id="13314" name="Picture 2" descr="http://wiki.rvp.cz/@api/deki/files/3667/=ba%25c5%25beant_se_slepic%25c3%25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492896"/>
            <a:ext cx="4991100" cy="3743325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 flipH="1">
            <a:off x="2996208" y="1349152"/>
            <a:ext cx="3456384" cy="2448272"/>
          </a:xfrm>
          <a:prstGeom prst="straightConnector1">
            <a:avLst/>
          </a:prstGeom>
          <a:ln w="38100">
            <a:solidFill>
              <a:srgbClr val="66FF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Koukni do učebnice na stranu 40 a porovnej tělo kura domácího a bažanta obecného.</a:t>
            </a:r>
            <a:endParaRPr lang="cs-CZ" dirty="0"/>
          </a:p>
        </p:txBody>
      </p:sp>
      <p:pic>
        <p:nvPicPr>
          <p:cNvPr id="1026" name="Picture 2" descr="http://www.kaprum.cz/galerie/fauna/ba%C5%BEa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32656"/>
            <a:ext cx="8603692" cy="493278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316416" y="476672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Bažant obecný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u="sng" dirty="0" smtClean="0"/>
              <a:t>příbuzný kura domácího</a:t>
            </a:r>
          </a:p>
          <a:p>
            <a:endParaRPr lang="cs-CZ" u="sng" dirty="0" smtClean="0"/>
          </a:p>
          <a:p>
            <a:r>
              <a:rPr lang="cs-CZ" dirty="0" smtClean="0"/>
              <a:t>Má, ale </a:t>
            </a:r>
            <a:r>
              <a:rPr lang="cs-CZ" b="1" dirty="0" smtClean="0"/>
              <a:t>štíhlejší tělo </a:t>
            </a:r>
            <a:r>
              <a:rPr lang="cs-CZ" dirty="0" smtClean="0"/>
              <a:t>a </a:t>
            </a:r>
            <a:r>
              <a:rPr lang="cs-CZ" b="1" dirty="0" smtClean="0"/>
              <a:t>delší rovná ocasní pera.</a:t>
            </a:r>
          </a:p>
          <a:p>
            <a:endParaRPr lang="cs-CZ" dirty="0" smtClean="0"/>
          </a:p>
          <a:p>
            <a:r>
              <a:rPr lang="cs-CZ" dirty="0" smtClean="0"/>
              <a:t>Má </a:t>
            </a:r>
            <a:r>
              <a:rPr lang="cs-CZ" b="1" dirty="0" smtClean="0">
                <a:solidFill>
                  <a:srgbClr val="006600"/>
                </a:solidFill>
              </a:rPr>
              <a:t>silný zobák </a:t>
            </a:r>
            <a:r>
              <a:rPr lang="cs-CZ" dirty="0" smtClean="0"/>
              <a:t>a                                              </a:t>
            </a:r>
            <a:r>
              <a:rPr lang="cs-CZ" b="1" dirty="0" smtClean="0">
                <a:solidFill>
                  <a:srgbClr val="006600"/>
                </a:solidFill>
              </a:rPr>
              <a:t>silné hrabavé nohy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http://nd04.jxs.cz/476/527/56f08b9767_72650814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573016"/>
            <a:ext cx="3816424" cy="286231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028384" y="400506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dirty="0" smtClean="0"/>
              <a:t>Bažantí kohout má výrazně zbarvenou hlavu.</a:t>
            </a:r>
          </a:p>
          <a:p>
            <a:endParaRPr lang="cs-CZ" dirty="0" smtClean="0"/>
          </a:p>
          <a:p>
            <a:r>
              <a:rPr lang="cs-CZ" dirty="0" smtClean="0"/>
              <a:t>NEMÁ HŘEBÍNEK LALOKY.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Peří na těle je hnědě měděné a lesklé.</a:t>
            </a:r>
          </a:p>
          <a:p>
            <a:endParaRPr lang="cs-CZ" dirty="0" smtClean="0"/>
          </a:p>
          <a:p>
            <a:r>
              <a:rPr lang="cs-CZ" dirty="0" smtClean="0"/>
              <a:t>Ocasní pera jsou hnědá s černými pruhy.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Bažantí slepice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5602" name="Picture 2" descr="http://ldf.mendelu.cz/myslivost/aves/galliformes/phasianidae/phasianinae/phasianus_colchicus/bazant_obecny_slep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340768"/>
            <a:ext cx="7452826" cy="496855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956376" y="5877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Bažantí slepice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b="1" dirty="0" smtClean="0"/>
              <a:t>menší</a:t>
            </a:r>
            <a:r>
              <a:rPr lang="cs-CZ" dirty="0" smtClean="0"/>
              <a:t> než kohout.</a:t>
            </a:r>
          </a:p>
          <a:p>
            <a:r>
              <a:rPr lang="cs-CZ" dirty="0" smtClean="0"/>
              <a:t>Má </a:t>
            </a:r>
            <a:r>
              <a:rPr lang="cs-CZ" b="1" dirty="0" smtClean="0"/>
              <a:t>mnohem kratší ocasní pera</a:t>
            </a:r>
            <a:r>
              <a:rPr lang="cs-CZ" dirty="0" smtClean="0"/>
              <a:t>.</a:t>
            </a:r>
          </a:p>
          <a:p>
            <a:r>
              <a:rPr lang="cs-CZ" dirty="0" smtClean="0"/>
              <a:t>Má </a:t>
            </a:r>
            <a:r>
              <a:rPr lang="cs-CZ" b="1" u="sng" dirty="0" smtClean="0">
                <a:solidFill>
                  <a:schemeClr val="bg2">
                    <a:lumMod val="25000"/>
                  </a:schemeClr>
                </a:solidFill>
              </a:rPr>
              <a:t>šedohnědé peří </a:t>
            </a:r>
          </a:p>
          <a:p>
            <a:endParaRPr lang="cs-CZ" b="1" u="sng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b="1" u="sng" dirty="0" smtClean="0">
              <a:solidFill>
                <a:schemeClr val="bg2">
                  <a:lumMod val="25000"/>
                </a:schemeClr>
              </a:solidFill>
            </a:endParaRPr>
          </a:p>
          <a:p>
            <a:pPr lvl="3">
              <a:buNone/>
            </a:pPr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              SPLÝVÁ S OKOLÍM 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4499992" y="2996952"/>
            <a:ext cx="1008112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Bažant obecný 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b="1" u="sng" dirty="0" smtClean="0">
                <a:solidFill>
                  <a:srgbClr val="FF0000"/>
                </a:solidFill>
              </a:rPr>
              <a:t>VŠEŽRAVEC</a:t>
            </a:r>
          </a:p>
          <a:p>
            <a:r>
              <a:rPr lang="cs-CZ" dirty="0" smtClean="0"/>
              <a:t>Sbírá drobné živočichy a hmyz. V zimě pak semena a plody rostlin.</a:t>
            </a:r>
          </a:p>
          <a:p>
            <a:endParaRPr lang="cs-CZ" dirty="0" smtClean="0"/>
          </a:p>
          <a:p>
            <a:r>
              <a:rPr lang="cs-CZ" dirty="0" smtClean="0"/>
              <a:t>Pohybuje se                                                             v </a:t>
            </a:r>
            <a:r>
              <a:rPr lang="cs-CZ" b="1" dirty="0" smtClean="0"/>
              <a:t>menších lesích</a:t>
            </a:r>
            <a:r>
              <a:rPr lang="cs-CZ" dirty="0" smtClean="0"/>
              <a:t>,                                                 na </a:t>
            </a:r>
            <a:r>
              <a:rPr lang="cs-CZ" b="1" dirty="0" smtClean="0"/>
              <a:t>polích</a:t>
            </a:r>
            <a:r>
              <a:rPr lang="cs-CZ" dirty="0" smtClean="0"/>
              <a:t> a </a:t>
            </a:r>
            <a:r>
              <a:rPr lang="cs-CZ" b="1" dirty="0" smtClean="0"/>
              <a:t>loukách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7650" name="Picture 2" descr="http://www.photosimon.cz/photos/bazant-obecny-59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3429000"/>
            <a:ext cx="4405723" cy="293714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44408" y="58052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Otevři si učebnici na str. 40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jaře sedí bažantí slepice na vejcích.</a:t>
            </a:r>
          </a:p>
          <a:p>
            <a:endParaRPr lang="cs-CZ" dirty="0" smtClean="0"/>
          </a:p>
          <a:p>
            <a:r>
              <a:rPr lang="cs-CZ" dirty="0" smtClean="0"/>
              <a:t>Z vajec se pak líhnou kuřátka. Ta si hned sama vyhledávají potravu.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		    JSOU </a:t>
            </a:r>
            <a:r>
              <a:rPr lang="cs-CZ" b="1" dirty="0" smtClean="0">
                <a:solidFill>
                  <a:srgbClr val="FF0000"/>
                </a:solidFill>
              </a:rPr>
              <a:t>NE</a:t>
            </a:r>
            <a:r>
              <a:rPr lang="cs-CZ" b="1" dirty="0" smtClean="0"/>
              <a:t>KRMIVÁ</a:t>
            </a:r>
            <a:endParaRPr lang="cs-CZ" b="1" dirty="0"/>
          </a:p>
        </p:txBody>
      </p:sp>
      <p:sp>
        <p:nvSpPr>
          <p:cNvPr id="4" name="Šipka dolů 3"/>
          <p:cNvSpPr/>
          <p:nvPr/>
        </p:nvSpPr>
        <p:spPr>
          <a:xfrm>
            <a:off x="4499992" y="3501008"/>
            <a:ext cx="936104" cy="13681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Bažantí </a:t>
            </a:r>
            <a:r>
              <a:rPr lang="cs-CZ" b="1" dirty="0" smtClean="0">
                <a:solidFill>
                  <a:srgbClr val="006600"/>
                </a:solidFill>
              </a:rPr>
              <a:t>vejce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028384" y="56612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3074" name="Picture 2" descr="http://upload.wikimedia.org/wikipedia/commons/thumb/9/98/Phasianus_colchicus_MHNT.jpg/220px-Phasianus_colchicus_MH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556792"/>
            <a:ext cx="5303381" cy="47971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Bažant obecný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 nás žije po celý rok = je to pták </a:t>
            </a:r>
            <a:r>
              <a:rPr lang="cs-CZ" b="1" u="sng" dirty="0" smtClean="0">
                <a:solidFill>
                  <a:srgbClr val="006600"/>
                </a:solidFill>
              </a:rPr>
              <a:t>STÁLÝ.</a:t>
            </a:r>
          </a:p>
          <a:p>
            <a:endParaRPr lang="cs-CZ" b="1" u="sng" dirty="0" smtClean="0">
              <a:solidFill>
                <a:srgbClr val="006600"/>
              </a:solidFill>
            </a:endParaRPr>
          </a:p>
          <a:p>
            <a:r>
              <a:rPr lang="cs-CZ" i="1" dirty="0" smtClean="0"/>
              <a:t>Vykácením mnoha hájků ubyla přirozená útočiště bažantů. Myslivci odchovávají kuřata  v </a:t>
            </a:r>
            <a:r>
              <a:rPr lang="cs-CZ" b="1" i="1" dirty="0" smtClean="0"/>
              <a:t>bažantnicích</a:t>
            </a:r>
            <a:r>
              <a:rPr lang="cs-CZ" i="1" dirty="0" smtClean="0"/>
              <a:t>.     </a:t>
            </a:r>
          </a:p>
          <a:p>
            <a:pPr lvl="2">
              <a:buNone/>
            </a:pPr>
            <a:r>
              <a:rPr lang="cs-CZ" i="1" dirty="0" smtClean="0"/>
              <a:t>                                                                   (obr. 84 na str. 41)</a:t>
            </a:r>
          </a:p>
          <a:p>
            <a:pPr lvl="2"/>
            <a:endParaRPr lang="cs-CZ" sz="3200" dirty="0" smtClean="0"/>
          </a:p>
          <a:p>
            <a:pPr lvl="2"/>
            <a:r>
              <a:rPr lang="cs-CZ" sz="3200" dirty="0" smtClean="0"/>
              <a:t>Bažantům škodí hluk, těžká zemědělská mechanizace a chemické postřiky.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Malá Jarmila, Podroužek Ladislav.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4.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SPN, a. s., 2003. ISBN 80-7235-029-3 </a:t>
            </a:r>
            <a:endParaRPr lang="cs-CZ" sz="1600" b="1" u="sng" dirty="0" smtClean="0"/>
          </a:p>
          <a:p>
            <a:endParaRPr lang="cs-CZ" sz="1600" b="1" u="sng" smtClean="0"/>
          </a:p>
          <a:p>
            <a:r>
              <a:rPr lang="cs-CZ" sz="1600" b="1" u="sng" smtClean="0"/>
              <a:t>OBRÁZKY</a:t>
            </a:r>
            <a:r>
              <a:rPr lang="cs-CZ" sz="1600" b="1" u="sng" dirty="0" smtClean="0"/>
              <a:t>:</a:t>
            </a:r>
          </a:p>
          <a:p>
            <a:r>
              <a:rPr lang="cs-CZ" sz="1600" dirty="0" smtClean="0"/>
              <a:t>5) </a:t>
            </a:r>
            <a:r>
              <a:rPr lang="cs-CZ" sz="1600" dirty="0" smtClean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cs.wikipedia.org/wiki/Soubor:Slepice_na_dvorku.jpg</a:t>
            </a:r>
            <a:r>
              <a:rPr lang="cs-CZ" sz="1600" dirty="0" smtClean="0"/>
              <a:t> (</a:t>
            </a:r>
            <a:r>
              <a:rPr lang="cs-CZ" sz="1600" dirty="0" smtClean="0"/>
              <a:t>20</a:t>
            </a:r>
            <a:r>
              <a:rPr lang="cs-CZ" sz="1600" dirty="0" smtClean="0"/>
              <a:t>. 1. 2013)</a:t>
            </a:r>
          </a:p>
          <a:p>
            <a:r>
              <a:rPr lang="cs-CZ" sz="1600" dirty="0" smtClean="0"/>
              <a:t>13) </a:t>
            </a:r>
            <a:r>
              <a:rPr lang="cs-CZ" sz="1600" dirty="0" smtClean="0">
                <a:hlinkClick r:id="rId3"/>
              </a:rPr>
              <a:t>http://cs.wikipedia.org/wiki/Soubor:Phasianus_colchicus_2_tom_%</a:t>
            </a:r>
            <a:r>
              <a:rPr lang="cs-CZ" sz="1600" dirty="0" smtClean="0">
                <a:hlinkClick r:id="rId3"/>
              </a:rPr>
              <a:t>28Lukasz_Lukasik%29.jpg</a:t>
            </a:r>
            <a:r>
              <a:rPr lang="cs-CZ" sz="1600" dirty="0" smtClean="0"/>
              <a:t>  </a:t>
            </a:r>
            <a:r>
              <a:rPr lang="cs-CZ" sz="1600" dirty="0" smtClean="0"/>
              <a:t>(20. 1. 2013)</a:t>
            </a:r>
          </a:p>
          <a:p>
            <a:r>
              <a:rPr lang="cs-CZ" sz="1600" dirty="0" smtClean="0"/>
              <a:t>14</a:t>
            </a:r>
            <a:r>
              <a:rPr lang="cs-CZ" sz="1600" dirty="0" smtClean="0"/>
              <a:t>) </a:t>
            </a:r>
            <a:r>
              <a:rPr lang="cs-CZ" sz="1600" dirty="0" smtClean="0">
                <a:hlinkClick r:id="rId4"/>
              </a:rPr>
              <a:t>http://wiki.rvp.cz/@api/deki/files/3665/=</a:t>
            </a:r>
            <a:r>
              <a:rPr lang="cs-CZ" sz="1600" dirty="0" smtClean="0">
                <a:hlinkClick r:id="rId4"/>
              </a:rPr>
              <a:t>ba%25c5%25beant.jpg</a:t>
            </a:r>
            <a:r>
              <a:rPr lang="cs-CZ" sz="1600" dirty="0" smtClean="0"/>
              <a:t> (</a:t>
            </a:r>
            <a:r>
              <a:rPr lang="cs-CZ" sz="1600" dirty="0" smtClean="0"/>
              <a:t>20</a:t>
            </a:r>
            <a:r>
              <a:rPr lang="cs-CZ" sz="1600" dirty="0" smtClean="0"/>
              <a:t>. 1. 2013)</a:t>
            </a:r>
          </a:p>
          <a:p>
            <a:r>
              <a:rPr lang="cs-CZ" sz="1600" dirty="0" smtClean="0"/>
              <a:t>15) </a:t>
            </a:r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kaprum.cz</a:t>
            </a:r>
            <a:r>
              <a:rPr lang="cs-CZ" sz="1600" dirty="0" smtClean="0">
                <a:hlinkClick r:id="rId5"/>
              </a:rPr>
              <a:t>/fauna.</a:t>
            </a:r>
            <a:r>
              <a:rPr lang="cs-CZ" sz="1600" dirty="0" err="1" smtClean="0">
                <a:hlinkClick r:id="rId5"/>
              </a:rPr>
              <a:t>html</a:t>
            </a:r>
            <a:r>
              <a:rPr lang="cs-CZ" sz="1600" dirty="0" smtClean="0"/>
              <a:t> (20. 1. 2013)</a:t>
            </a:r>
          </a:p>
          <a:p>
            <a:r>
              <a:rPr lang="cs-CZ" sz="1600" dirty="0" smtClean="0"/>
              <a:t>2</a:t>
            </a:r>
            <a:r>
              <a:rPr lang="cs-CZ" sz="1600" dirty="0" smtClean="0"/>
              <a:t>) </a:t>
            </a:r>
            <a:r>
              <a:rPr lang="cs-CZ" sz="1600" dirty="0" smtClean="0">
                <a:hlinkClick r:id="rId6"/>
              </a:rPr>
              <a:t>http://wiki.rvp.cz/@api/deki/files/3667/=</a:t>
            </a:r>
            <a:r>
              <a:rPr lang="cs-CZ" sz="1600" dirty="0" smtClean="0">
                <a:hlinkClick r:id="rId6"/>
              </a:rPr>
              <a:t>ba%25c5%25beant_se_slepic%25c3%25ad.jpg</a:t>
            </a:r>
            <a:r>
              <a:rPr lang="cs-CZ" sz="1600" dirty="0" smtClean="0"/>
              <a:t>  (</a:t>
            </a:r>
            <a:r>
              <a:rPr lang="cs-CZ" sz="1600" dirty="0" smtClean="0"/>
              <a:t>20</a:t>
            </a:r>
            <a:r>
              <a:rPr lang="cs-CZ" sz="1600" dirty="0" smtClean="0"/>
              <a:t>. 1. 2013)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7"/>
              </a:rPr>
              <a:t>http://cs.wikipedia.org/wiki/Ba%C5%BEant_obecn%C3%BD</a:t>
            </a:r>
            <a:r>
              <a:rPr lang="cs-CZ" sz="1600" dirty="0" smtClean="0"/>
              <a:t> </a:t>
            </a:r>
            <a:r>
              <a:rPr lang="cs-CZ" sz="1600" dirty="0" smtClean="0"/>
              <a:t>(20. 1. 2013</a:t>
            </a:r>
            <a:r>
              <a:rPr lang="cs-CZ" sz="1600" dirty="0" smtClean="0"/>
              <a:t>)</a:t>
            </a:r>
            <a:endParaRPr lang="cs-CZ" sz="1600" dirty="0" smtClean="0"/>
          </a:p>
          <a:p>
            <a:r>
              <a:rPr lang="cs-CZ" sz="1600" dirty="0" smtClean="0"/>
              <a:t>7) </a:t>
            </a:r>
            <a:r>
              <a:rPr lang="cs-CZ" sz="1600" dirty="0" smtClean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cs.wikipedia.org/wiki/Ba%C5%BEant_obecn%C3%BD</a:t>
            </a:r>
            <a:r>
              <a:rPr lang="cs-CZ" sz="1600" dirty="0" smtClean="0"/>
              <a:t>  </a:t>
            </a:r>
            <a:r>
              <a:rPr lang="cs-CZ" sz="1600" dirty="0" smtClean="0"/>
              <a:t>(</a:t>
            </a:r>
            <a:r>
              <a:rPr lang="cs-CZ" sz="1600" dirty="0" smtClean="0"/>
              <a:t>20. 1. 2013)</a:t>
            </a:r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667</TotalTime>
  <Words>518</Words>
  <Application>Microsoft Office PowerPoint</Application>
  <PresentationFormat>Předvádění na obrazovce (4:3)</PresentationFormat>
  <Paragraphs>120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 BAŽANT OBECNÝ </vt:lpstr>
      <vt:lpstr>Snímek 2</vt:lpstr>
      <vt:lpstr>Snímek 3</vt:lpstr>
      <vt:lpstr>ANOTACE</vt:lpstr>
      <vt:lpstr>Kur domácí   (PRO ZOPAKOVÁNÍ)</vt:lpstr>
      <vt:lpstr>BAŽANT OBECNÝ</vt:lpstr>
      <vt:lpstr>Bažantí kohout a slepice</vt:lpstr>
      <vt:lpstr>Snímek 8</vt:lpstr>
      <vt:lpstr>Bažant obecný</vt:lpstr>
      <vt:lpstr>Snímek 10</vt:lpstr>
      <vt:lpstr>Bažantí slepice</vt:lpstr>
      <vt:lpstr>Bažantí slepice</vt:lpstr>
      <vt:lpstr>Bažant obecný </vt:lpstr>
      <vt:lpstr>Otevři si učebnici na str. 40</vt:lpstr>
      <vt:lpstr>Bažantí vejce</vt:lpstr>
      <vt:lpstr>Bažant obecný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87</cp:revision>
  <dcterms:created xsi:type="dcterms:W3CDTF">2012-12-29T09:34:39Z</dcterms:created>
  <dcterms:modified xsi:type="dcterms:W3CDTF">2013-05-05T07:54:13Z</dcterms:modified>
</cp:coreProperties>
</file>