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3" r:id="rId3"/>
    <p:sldId id="274" r:id="rId4"/>
    <p:sldId id="258" r:id="rId5"/>
    <p:sldId id="300" r:id="rId6"/>
    <p:sldId id="302" r:id="rId7"/>
    <p:sldId id="304" r:id="rId8"/>
    <p:sldId id="305" r:id="rId9"/>
    <p:sldId id="311" r:id="rId10"/>
    <p:sldId id="312" r:id="rId11"/>
    <p:sldId id="313" r:id="rId12"/>
    <p:sldId id="314" r:id="rId13"/>
    <p:sldId id="315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1A22E"/>
    <a:srgbClr val="66FF33"/>
    <a:srgbClr val="0066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FF9606-120C-44B8-AFAB-AA53388D5561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D87D9-DDCF-4D67-AEA0-E2BA72C27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894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ilia_cordata_MHNT.BOT.2004.0.780.jpg" TargetMode="External"/><Relationship Id="rId3" Type="http://schemas.openxmlformats.org/officeDocument/2006/relationships/hyperlink" Target="http://cs.wikipedia.org/wiki/Opylen%C3%AD" TargetMode="External"/><Relationship Id="rId7" Type="http://schemas.openxmlformats.org/officeDocument/2006/relationships/hyperlink" Target="http://cs.wikipedia.org/wiki/Soubor:Tilia-cordata2.JPG" TargetMode="External"/><Relationship Id="rId2" Type="http://schemas.openxmlformats.org/officeDocument/2006/relationships/hyperlink" Target="http://cs.wikipedia.org/wiki/Soubor:Fr%C3%BChling_bl%C3%BChender_Kirschenba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povlist.JPG" TargetMode="External"/><Relationship Id="rId5" Type="http://schemas.openxmlformats.org/officeDocument/2006/relationships/hyperlink" Target="http://cs.wikipedia.org/wiki/Soubor:Lipa_rada.jpg" TargetMode="External"/><Relationship Id="rId10" Type="http://schemas.openxmlformats.org/officeDocument/2006/relationships/hyperlink" Target="http://cs.wikipedia.org/wiki/Soubor:Divadlo-spejbla-a-hurvinka-fasada.jpg" TargetMode="External"/><Relationship Id="rId4" Type="http://schemas.openxmlformats.org/officeDocument/2006/relationships/hyperlink" Target="http://www.pyly.cz/detail-rostliny/lipa-srdcita" TargetMode="External"/><Relationship Id="rId9" Type="http://schemas.openxmlformats.org/officeDocument/2006/relationships/hyperlink" Target="http://cs.wikipedia.org/wiki/Soubor:L%C3%ADpa_srd%C4%8Dit%C3%A1_v_Bystrci,_informa%C4%8Dn%C3%AD_tabu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užka nahoru 3"/>
          <p:cNvSpPr/>
          <p:nvPr/>
        </p:nvSpPr>
        <p:spPr>
          <a:xfrm>
            <a:off x="0" y="2060848"/>
            <a:ext cx="9144000" cy="2304256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752528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sz="3800" b="1" u="sng" dirty="0" smtClean="0">
                <a:latin typeface="Courier New" pitchFamily="49" charset="0"/>
                <a:cs typeface="Courier New" pitchFamily="49" charset="0"/>
              </a:rPr>
              <a:t>HÁJ NA JAŘE II</a:t>
            </a:r>
            <a:r>
              <a:rPr lang="cs-CZ" sz="4000" b="1" u="sng" dirty="0" smtClean="0">
                <a:latin typeface="Courier New" pitchFamily="49" charset="0"/>
                <a:cs typeface="Courier New" pitchFamily="49" charset="0"/>
              </a:rPr>
              <a:t>.</a:t>
            </a: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52019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2/27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72492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18. 3.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20.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Háj na jaře II.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04864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Lípa srdčitá, národní strom, medonosná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VY_52_INOVACE_2/27_Háj na jaře II.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a zástupce jednotlivých přírodních společenstev.</a:t>
            </a:r>
          </a:p>
          <a:p>
            <a:r>
              <a:rPr lang="cs-CZ" sz="2800" dirty="0" smtClean="0"/>
              <a:t>Následující stránky jsou věnovány tématu háj na jaře a to se zástupcem lípou srdčitou.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JARO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24328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1266" name="Picture 2" descr="Soubor:Frühling blühender Kirschenba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58812"/>
            <a:ext cx="6984776" cy="52649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JARO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12360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2" name="Picture 2" descr="Soubor:Plumpollen00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52524"/>
            <a:ext cx="718185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Háj na jaře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Přineste další rostliny, které kvetou na jaře       v háji. Uděláme si výstavku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r>
              <a:rPr lang="cs-CZ" dirty="0" smtClean="0">
                <a:sym typeface="Wingdings" pitchFamily="2" charset="2"/>
              </a:rPr>
              <a:t>Přineste atlasy, abychom rostliny mohli určit.</a:t>
            </a:r>
          </a:p>
          <a:p>
            <a:r>
              <a:rPr lang="cs-CZ" dirty="0" smtClean="0">
                <a:sym typeface="Wingdings" pitchFamily="2" charset="2"/>
              </a:rPr>
              <a:t>Zjistěte, co už kvete v lese, na louce, v zahradě a na poli?</a:t>
            </a:r>
          </a:p>
          <a:p>
            <a:endParaRPr lang="cs-CZ" dirty="0" smtClean="0">
              <a:sym typeface="Wingdings" pitchFamily="2" charset="2"/>
            </a:endParaRPr>
          </a:p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923928" y="3933056"/>
            <a:ext cx="3384376" cy="20882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</a:rPr>
              <a:t>ZA ÚKOL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LÍPA SRDČITÁ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71703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3074" name="Picture 2" descr="http://www.pyly.cz/media/media/herbs_photos/38/lipasrdci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6864298" cy="526769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24328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LÍPA SRDČITÁ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Má hustou rozložitou korunu.</a:t>
            </a:r>
          </a:p>
          <a:p>
            <a:endParaRPr lang="cs-CZ" dirty="0" smtClean="0"/>
          </a:p>
          <a:p>
            <a:r>
              <a:rPr lang="cs-CZ" dirty="0" smtClean="0"/>
              <a:t>Listy jsou jednoduché </a:t>
            </a:r>
            <a:r>
              <a:rPr lang="cs-CZ" b="1" dirty="0" smtClean="0"/>
              <a:t>srdčité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2" name="Picture 2" descr="http://b.wz.cz/upload/o/oslipany_wz_cz/201105/11/Lipa-srdcita-malolista_318x3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12776"/>
            <a:ext cx="4388886" cy="49685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460432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123728" y="2276872"/>
            <a:ext cx="4320480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604" name="Picture 4" descr="http://is.muni.cz/do/rect/el/estud/prif/ps10/biogeogr/web/fyto/Til_cor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573016"/>
            <a:ext cx="2448272" cy="311122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355976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1331640" y="4005064"/>
            <a:ext cx="1512168" cy="86409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788024" y="5301208"/>
            <a:ext cx="4323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LISTY VYLUČUJÍ KYSLÍK, KTERÝ DÝCHÁME.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LÍPA SRDČITÁ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Květy</a:t>
            </a:r>
            <a:r>
              <a:rPr lang="cs-CZ" dirty="0" smtClean="0"/>
              <a:t> v květenství jsou </a:t>
            </a:r>
            <a:r>
              <a:rPr lang="cs-CZ" b="1" dirty="0" smtClean="0"/>
              <a:t>světle žluté </a:t>
            </a:r>
            <a:r>
              <a:rPr lang="cs-CZ" dirty="0" smtClean="0"/>
              <a:t>a velmi pěkně </a:t>
            </a:r>
            <a:r>
              <a:rPr lang="cs-CZ" b="1" dirty="0" smtClean="0"/>
              <a:t>voní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Z květů se vyvíjejí </a:t>
            </a:r>
            <a:r>
              <a:rPr lang="cs-CZ" b="1" dirty="0" smtClean="0"/>
              <a:t>drobné plody</a:t>
            </a:r>
            <a:r>
              <a:rPr lang="cs-CZ" dirty="0" smtClean="0"/>
              <a:t>                    							      </a:t>
            </a:r>
            <a:r>
              <a:rPr lang="cs-CZ" b="1" dirty="0" smtClean="0"/>
              <a:t>oříšky</a:t>
            </a:r>
          </a:p>
          <a:p>
            <a:endParaRPr lang="cs-CZ" b="1" dirty="0"/>
          </a:p>
        </p:txBody>
      </p:sp>
      <p:sp>
        <p:nvSpPr>
          <p:cNvPr id="7" name="Šipka doprava 6"/>
          <p:cNvSpPr/>
          <p:nvPr/>
        </p:nvSpPr>
        <p:spPr>
          <a:xfrm>
            <a:off x="6300192" y="3212976"/>
            <a:ext cx="129614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628" name="Picture 4" descr="http://provaz.cz/valis/images_ilustrace/images/kniha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856347"/>
            <a:ext cx="3024336" cy="300165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004048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LÍPA SRDČITÁ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       							  </a:t>
            </a:r>
            <a:endParaRPr lang="cs-CZ" b="1" dirty="0" smtClean="0"/>
          </a:p>
          <a:p>
            <a:endParaRPr lang="cs-CZ" b="1" dirty="0"/>
          </a:p>
        </p:txBody>
      </p:sp>
      <p:pic>
        <p:nvPicPr>
          <p:cNvPr id="27650" name="Picture 2" descr="http://znamky.szesro.cz/text/O%C5%BDP/O%C5%BDP%20druhy%20biotop%C5%AF/Lu%C5%BEn%C3%AD%20les/l%C3%ADpa.srd%C4%8Dit%C3%A1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844824"/>
            <a:ext cx="5945780" cy="439176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092280" y="5805264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LÍPA SRDČITÁ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Některé staré a památné lípy jsou zákonem chráněné.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b="1" dirty="0" smtClean="0">
                <a:solidFill>
                  <a:srgbClr val="FF0000"/>
                </a:solidFill>
              </a:rPr>
              <a:t>LÍPA  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JE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NÁRODNÍ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STROM</a:t>
            </a:r>
            <a:r>
              <a:rPr lang="cs-CZ" dirty="0" smtClean="0"/>
              <a:t>				  </a:t>
            </a: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28674" name="Picture 2" descr="Soubor:Lípa srd&amp;ccaron;itá v Bystrci, informa&amp;ccaron;ní tabu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240868"/>
            <a:ext cx="6156176" cy="46171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604448" y="6309320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LÍPA SRDČITÁ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strom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MEDONOSNÝ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Její dřevo je </a:t>
            </a:r>
            <a:r>
              <a:rPr lang="cs-CZ" b="1" dirty="0" smtClean="0"/>
              <a:t>velmi měkké </a:t>
            </a:r>
            <a:r>
              <a:rPr lang="cs-CZ" dirty="0" smtClean="0"/>
              <a:t>– hodí se na řezbářské práce, </a:t>
            </a:r>
          </a:p>
          <a:p>
            <a:pPr>
              <a:buNone/>
            </a:pPr>
            <a:r>
              <a:rPr lang="cs-CZ" dirty="0" smtClean="0"/>
              <a:t>    v modelářství, </a:t>
            </a:r>
          </a:p>
          <a:p>
            <a:pPr>
              <a:buNone/>
            </a:pPr>
            <a:r>
              <a:rPr lang="cs-CZ" dirty="0" smtClean="0"/>
              <a:t>    na výrobu tužek. 		  </a:t>
            </a: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29698" name="Picture 2" descr="http://nd01.jxs.cz/367/913/f57f9d8afa_5562322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343734"/>
            <a:ext cx="2448272" cy="351426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4048" y="6309320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4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cs.wikipedia.org/wiki/Soubor:Fr%C3%BChling_bl%C3%BChender_Kirschenbaum.jpg</a:t>
            </a:r>
            <a:r>
              <a:rPr lang="cs-CZ" sz="1600" dirty="0" smtClean="0"/>
              <a:t>   </a:t>
            </a:r>
            <a:r>
              <a:rPr lang="cs-CZ" sz="1600" dirty="0" smtClean="0"/>
              <a:t>(20. 1. 2013)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cs.wikipedia.org/wiki/Opylen%C3%AD</a:t>
            </a:r>
            <a:r>
              <a:rPr lang="cs-CZ" sz="1600" dirty="0" smtClean="0"/>
              <a:t>  </a:t>
            </a:r>
            <a:r>
              <a:rPr lang="cs-CZ" sz="1600" dirty="0" smtClean="0"/>
              <a:t>(20. 1. 2013)</a:t>
            </a:r>
          </a:p>
          <a:p>
            <a:r>
              <a:rPr lang="cs-CZ" sz="1600" dirty="0" smtClean="0"/>
              <a:t>1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4"/>
              </a:rPr>
              <a:t>http://www.pyly.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/detail-rostliny/</a:t>
            </a:r>
            <a:r>
              <a:rPr lang="cs-CZ" sz="1600" dirty="0" err="1" smtClean="0">
                <a:hlinkClick r:id="rId4"/>
              </a:rPr>
              <a:t>lipa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srdcita</a:t>
            </a:r>
            <a:r>
              <a:rPr lang="cs-CZ" sz="1600" dirty="0" smtClean="0"/>
              <a:t> (20. 1. 2013)</a:t>
            </a:r>
          </a:p>
          <a:p>
            <a:r>
              <a:rPr lang="cs-CZ" sz="1600" dirty="0" smtClean="0"/>
              <a:t>2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cs.wikipedia.org/wiki/Soubor:Lipa_rada.jpg</a:t>
            </a:r>
            <a:r>
              <a:rPr lang="cs-CZ" sz="1600" dirty="0" smtClean="0"/>
              <a:t>   </a:t>
            </a:r>
            <a:r>
              <a:rPr lang="cs-CZ" sz="1600" dirty="0" smtClean="0"/>
              <a:t>(20. 1. 2013)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cs.wikipedia.org/wiki/Soubor:Lipovlist.JPG</a:t>
            </a:r>
            <a:r>
              <a:rPr lang="cs-CZ" sz="1600" dirty="0" smtClean="0"/>
              <a:t> (</a:t>
            </a:r>
            <a:r>
              <a:rPr lang="cs-CZ" sz="1600" dirty="0" smtClean="0"/>
              <a:t>20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cs.wikipedia.org/wiki/Soubor:Tilia-cordata2.JPG</a:t>
            </a:r>
            <a:r>
              <a:rPr lang="cs-CZ" sz="1600" dirty="0" smtClean="0"/>
              <a:t>  </a:t>
            </a:r>
            <a:r>
              <a:rPr lang="cs-CZ" sz="1600" dirty="0" smtClean="0"/>
              <a:t>(</a:t>
            </a:r>
            <a:r>
              <a:rPr lang="cs-CZ" sz="1600" dirty="0" smtClean="0"/>
              <a:t>20. 1. 2013)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cs.wikipedia.org/wiki/Soubor:Tilia_cordata_MHNT.BOT.2004.0.780.jpg</a:t>
            </a:r>
            <a:r>
              <a:rPr lang="cs-CZ" sz="1600" dirty="0" smtClean="0"/>
              <a:t>  </a:t>
            </a:r>
            <a:r>
              <a:rPr lang="cs-CZ" sz="1600" dirty="0" smtClean="0"/>
              <a:t>(20. 1. 2013)</a:t>
            </a:r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9"/>
              </a:rPr>
              <a:t>http://cs.wikipedia.org/wiki/Soubor:L%C3%ADpa_srd%C4%8Dit%C3%A1_v_Bystrci,_informa%C4%8Dn%C3%AD_tabule.JPG</a:t>
            </a:r>
            <a:r>
              <a:rPr lang="cs-CZ" sz="1600" dirty="0" smtClean="0"/>
              <a:t> (20. 1. 2013)</a:t>
            </a:r>
          </a:p>
          <a:p>
            <a:r>
              <a:rPr lang="cs-CZ" sz="1600" smtClean="0"/>
              <a:t>13</a:t>
            </a:r>
            <a:r>
              <a:rPr lang="cs-CZ" sz="1600" smtClean="0"/>
              <a:t>) </a:t>
            </a:r>
            <a:r>
              <a:rPr lang="cs-CZ" sz="1600" smtClean="0">
                <a:hlinkClick r:id="rId10"/>
              </a:rPr>
              <a:t>http</a:t>
            </a:r>
            <a:r>
              <a:rPr lang="cs-CZ" sz="1600" smtClean="0">
                <a:hlinkClick r:id="rId10"/>
              </a:rPr>
              <a:t>://</a:t>
            </a:r>
            <a:r>
              <a:rPr lang="cs-CZ" sz="1600" smtClean="0">
                <a:hlinkClick r:id="rId10"/>
              </a:rPr>
              <a:t>cs.wikipedia.org/wiki/Soubor:Divadlo-spejbla-a-hurvinka-fasada.jpg</a:t>
            </a:r>
            <a:r>
              <a:rPr lang="cs-CZ" sz="1600" smtClean="0"/>
              <a:t>  </a:t>
            </a:r>
            <a:r>
              <a:rPr lang="cs-CZ" sz="1600" smtClean="0"/>
              <a:t>(</a:t>
            </a:r>
            <a:r>
              <a:rPr lang="cs-CZ" sz="1600" dirty="0" smtClean="0"/>
              <a:t>20. 1. 2013)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827</TotalTime>
  <Words>437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HÁJ NA JAŘE II. </vt:lpstr>
      <vt:lpstr>Snímek 2</vt:lpstr>
      <vt:lpstr>Snímek 3</vt:lpstr>
      <vt:lpstr>ANOTACE</vt:lpstr>
      <vt:lpstr>JARO</vt:lpstr>
      <vt:lpstr>JARO</vt:lpstr>
      <vt:lpstr>Háj na jaře</vt:lpstr>
      <vt:lpstr>LÍPA SRDČITÁ</vt:lpstr>
      <vt:lpstr>LÍPA SRDČITÁ</vt:lpstr>
      <vt:lpstr>LÍPA SRDČITÁ</vt:lpstr>
      <vt:lpstr>LÍPA SRDČITÁ</vt:lpstr>
      <vt:lpstr>LÍPA SRDČITÁ</vt:lpstr>
      <vt:lpstr>LÍPA SRDČITÁ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106</cp:revision>
  <dcterms:created xsi:type="dcterms:W3CDTF">2012-12-29T09:34:39Z</dcterms:created>
  <dcterms:modified xsi:type="dcterms:W3CDTF">2013-05-05T08:04:48Z</dcterms:modified>
</cp:coreProperties>
</file>