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73" r:id="rId3"/>
    <p:sldId id="274" r:id="rId4"/>
    <p:sldId id="258" r:id="rId5"/>
    <p:sldId id="282" r:id="rId6"/>
    <p:sldId id="259" r:id="rId7"/>
    <p:sldId id="284" r:id="rId8"/>
    <p:sldId id="290" r:id="rId9"/>
    <p:sldId id="285" r:id="rId10"/>
    <p:sldId id="291" r:id="rId11"/>
    <p:sldId id="292" r:id="rId12"/>
    <p:sldId id="293" r:id="rId13"/>
    <p:sldId id="286" r:id="rId14"/>
    <p:sldId id="287" r:id="rId15"/>
    <p:sldId id="288" r:id="rId16"/>
    <p:sldId id="294" r:id="rId17"/>
    <p:sldId id="295" r:id="rId18"/>
    <p:sldId id="270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FF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FF9606-120C-44B8-AFAB-AA53388D5561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D87D9-DDCF-4D67-AEA0-E2BA72C27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491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FD87D9-DDCF-4D67-AEA0-E2BA72C279D4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merick%C3%BD_curl" TargetMode="External"/><Relationship Id="rId3" Type="http://schemas.openxmlformats.org/officeDocument/2006/relationships/hyperlink" Target="http://cs.wikipedia.org/wiki/Ko%C4%8Dka_divok%C3%A1" TargetMode="External"/><Relationship Id="rId7" Type="http://schemas.openxmlformats.org/officeDocument/2006/relationships/hyperlink" Target="http://cs.wikipedia.org/wiki/Birma" TargetMode="External"/><Relationship Id="rId12" Type="http://schemas.openxmlformats.org/officeDocument/2006/relationships/hyperlink" Target="http://cs.wikipedia.org/wiki/Soubor:Felis_silvestris_2_crop.jpg" TargetMode="External"/><Relationship Id="rId2" Type="http://schemas.openxmlformats.org/officeDocument/2006/relationships/hyperlink" Target="http://cs.wikipedia.org/wiki/Soubor:Black_and_white_housecat_curled_u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ainsk%C3%A1_m%C3%BDval%C3%AD_ko%C4%8Dka" TargetMode="External"/><Relationship Id="rId11" Type="http://schemas.openxmlformats.org/officeDocument/2006/relationships/hyperlink" Target="http://cs.wikipedia.org/wiki/Beng%C3%A1lsk%C3%A1_ko%C4%8Dka" TargetMode="External"/><Relationship Id="rId5" Type="http://schemas.openxmlformats.org/officeDocument/2006/relationships/hyperlink" Target="http://sk.wikipedia.org/wiki/Ma%C4%8Dka_dom%C3%A1ca" TargetMode="External"/><Relationship Id="rId10" Type="http://schemas.openxmlformats.org/officeDocument/2006/relationships/hyperlink" Target="http://cs.wikipedia.org/wiki/Persk%C3%A1_ko%C4%8Dka" TargetMode="External"/><Relationship Id="rId4" Type="http://schemas.openxmlformats.org/officeDocument/2006/relationships/hyperlink" Target="http://cs.wikipedia.org/wiki/Soubor:Macour1.jpg" TargetMode="External"/><Relationship Id="rId9" Type="http://schemas.openxmlformats.org/officeDocument/2006/relationships/hyperlink" Target="http://cs.wikipedia.org/wiki/Soubor:AfricanWildCa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3051771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KOČKA DOMÁCÍ</a:t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KOČKA DIVOKÁ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5949280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7410" name="Picture 2" descr="http://upload.wikimedia.org/wikipedia/commons/thumb/a/ac/Felis_silvestris_Ko%C4%8Dka_divok%C3%A1_ZOO_D%C4%9B%C4%8D%C3%ADn.jpg/220px-Felis_silvestris_Ko%C4%8Dka_divok%C3%A1_ZOO_D%C4%9B%C4%8D%C3%AD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068960"/>
            <a:ext cx="4091944" cy="306896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244408" y="5589240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20482" name="Picture 2" descr="Soubor:Black and white housecat curled u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924944"/>
            <a:ext cx="4001619" cy="2961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25956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2/17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14518" y="4684135"/>
            <a:ext cx="2837401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14. 1.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9.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Kočka domácí, kočka divoká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živočich, kočka, obratlovec, drápy, oči, srst, masožravec, lov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VY_52_INOVACE_2/17_Kočka domácí, kočka divoká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4.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těla živočichů, jak vypadají jednotlivé orgány a jak se nazývají.</a:t>
            </a:r>
          </a:p>
          <a:p>
            <a:r>
              <a:rPr lang="cs-CZ" sz="2800" dirty="0" smtClean="0"/>
              <a:t>Následující stránky jsou věnovány nauce o kočce domácí kočce a kočce divoké.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        Kočka domácí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Kočka divoká</a:t>
            </a:r>
            <a:endParaRPr lang="cs-CZ" dirty="0"/>
          </a:p>
        </p:txBody>
      </p:sp>
      <p:pic>
        <p:nvPicPr>
          <p:cNvPr id="7" name="Picture 2" descr="http://upload.wikimedia.org/wikipedia/commons/thumb/a/ac/Felis_silvestris_Ko%C4%8Dka_divok%C3%A1_ZOO_D%C4%9B%C4%8D%C3%ADn.jpg/220px-Felis_silvestris_Ko%C4%8Dka_divok%C3%A1_ZOO_D%C4%9B%C4%8D%C3%AD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429000"/>
            <a:ext cx="4091944" cy="3068960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5868144" y="1844824"/>
            <a:ext cx="2448272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2987824" y="6021288"/>
            <a:ext cx="1584176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" name="Picture 2" descr="Soubor:Black and white housecat curled u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76672"/>
            <a:ext cx="4001619" cy="2961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ný popisek 8"/>
          <p:cNvSpPr/>
          <p:nvPr/>
        </p:nvSpPr>
        <p:spPr>
          <a:xfrm>
            <a:off x="6804248" y="4941168"/>
            <a:ext cx="1296144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Zamysli se …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611560" y="1600200"/>
            <a:ext cx="807524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Ze kterých částí se tělo kočky skládá?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       Kočka je               						      </a:t>
            </a:r>
            <a:r>
              <a:rPr lang="cs-CZ" b="1" u="sng" dirty="0" smtClean="0">
                <a:solidFill>
                  <a:srgbClr val="FF0000"/>
                </a:solidFill>
              </a:rPr>
              <a:t>obratlovec</a:t>
            </a:r>
          </a:p>
          <a:p>
            <a:pPr>
              <a:buNone/>
            </a:pPr>
            <a:endParaRPr lang="cs-CZ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						         </a:t>
            </a:r>
            <a:r>
              <a:rPr lang="cs-CZ" b="1" dirty="0" smtClean="0">
                <a:solidFill>
                  <a:srgbClr val="FFFF00"/>
                </a:solidFill>
              </a:rPr>
              <a:t>PROČ ?</a:t>
            </a:r>
            <a:r>
              <a:rPr lang="cs-CZ" dirty="0" smtClean="0">
                <a:solidFill>
                  <a:srgbClr val="FFFF00"/>
                </a:solidFill>
              </a:rPr>
              <a:t>     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580526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62373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5362" name="Picture 2" descr="http://upload.wikimedia.org/wikipedia/commons/thumb/5/50/Macour1.jpg/250px-Macour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132856"/>
            <a:ext cx="3366860" cy="44846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Kočka domácí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Je </a:t>
            </a:r>
            <a:r>
              <a:rPr lang="cs-CZ" b="1" u="sng" dirty="0" smtClean="0">
                <a:solidFill>
                  <a:srgbClr val="002060"/>
                </a:solidFill>
              </a:rPr>
              <a:t>OBRATLOVEC</a:t>
            </a:r>
            <a:r>
              <a:rPr lang="cs-CZ" dirty="0" smtClean="0">
                <a:solidFill>
                  <a:srgbClr val="002060"/>
                </a:solidFill>
              </a:rPr>
              <a:t> = má páteř složenou                      z obratlů.</a:t>
            </a:r>
          </a:p>
          <a:p>
            <a:endParaRPr lang="cs-CZ" dirty="0" smtClean="0"/>
          </a:p>
          <a:p>
            <a:r>
              <a:rPr lang="cs-CZ" dirty="0" smtClean="0"/>
              <a:t>Má </a:t>
            </a:r>
            <a:r>
              <a:rPr lang="cs-CZ" b="1" dirty="0" smtClean="0"/>
              <a:t>pružné tělo </a:t>
            </a:r>
            <a:r>
              <a:rPr lang="cs-CZ" dirty="0" smtClean="0"/>
              <a:t>a </a:t>
            </a:r>
            <a:r>
              <a:rPr lang="cs-CZ" b="1" dirty="0" smtClean="0"/>
              <a:t>hebkou srst</a:t>
            </a:r>
            <a:r>
              <a:rPr lang="cs-CZ" dirty="0" smtClean="0"/>
              <a:t>.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Je velmi dobře </a:t>
            </a:r>
            <a:r>
              <a:rPr lang="cs-CZ" b="1" dirty="0" smtClean="0">
                <a:solidFill>
                  <a:srgbClr val="002060"/>
                </a:solidFill>
              </a:rPr>
              <a:t>přizpůsobena k lovu</a:t>
            </a:r>
            <a:r>
              <a:rPr lang="cs-CZ" b="1" dirty="0" smtClean="0">
                <a:solidFill>
                  <a:srgbClr val="FF0000"/>
                </a:solidFill>
              </a:rPr>
              <a:t> JE     							MASOŽRAVEC</a:t>
            </a:r>
          </a:p>
          <a:p>
            <a:endParaRPr lang="cs-CZ" dirty="0" smtClean="0"/>
          </a:p>
          <a:p>
            <a:r>
              <a:rPr lang="cs-CZ" dirty="0" smtClean="0"/>
              <a:t>Má výborný </a:t>
            </a:r>
            <a:r>
              <a:rPr lang="cs-CZ" b="1" u="sng" dirty="0" smtClean="0"/>
              <a:t>čich a sluch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Barva srsti kočky domácí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Šedě mourovatá</a:t>
            </a:r>
          </a:p>
          <a:p>
            <a:r>
              <a:rPr lang="cs-CZ" dirty="0" smtClean="0"/>
              <a:t>Rezavá</a:t>
            </a:r>
          </a:p>
          <a:p>
            <a:r>
              <a:rPr lang="cs-CZ" dirty="0" smtClean="0"/>
              <a:t>Bílá</a:t>
            </a:r>
          </a:p>
          <a:p>
            <a:r>
              <a:rPr lang="cs-CZ" dirty="0" smtClean="0"/>
              <a:t>Černá</a:t>
            </a:r>
          </a:p>
          <a:p>
            <a:r>
              <a:rPr lang="cs-CZ" dirty="0" smtClean="0"/>
              <a:t>Trojbarevná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22" name="Picture 2" descr="http://upload.wikimedia.org/wikipedia/commons/thumb/3/3b/Coca-cat.jpg/270px-Coca-ca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725144"/>
            <a:ext cx="2571750" cy="1933576"/>
          </a:xfrm>
          <a:prstGeom prst="rect">
            <a:avLst/>
          </a:prstGeom>
          <a:noFill/>
        </p:spPr>
      </p:pic>
      <p:pic>
        <p:nvPicPr>
          <p:cNvPr id="30724" name="Picture 4" descr="http://upload.wikimedia.org/wikipedia/commons/thumb/4/4b/Orangetabbysleeping.jpg/220px-Orangetabbysleepin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916832"/>
            <a:ext cx="2808312" cy="2106235"/>
          </a:xfrm>
          <a:prstGeom prst="rect">
            <a:avLst/>
          </a:prstGeom>
          <a:noFill/>
        </p:spPr>
      </p:pic>
      <p:pic>
        <p:nvPicPr>
          <p:cNvPr id="30726" name="Picture 6" descr="http://upload.wikimedia.org/wikipedia/commons/thumb/4/45/Black_cat_yawning.jpg/220px-Black_cat_yawnin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509120"/>
            <a:ext cx="2095500" cy="1571626"/>
          </a:xfrm>
          <a:prstGeom prst="rect">
            <a:avLst/>
          </a:prstGeom>
          <a:noFill/>
        </p:spPr>
      </p:pic>
      <p:pic>
        <p:nvPicPr>
          <p:cNvPr id="30728" name="Picture 8" descr="http://upload.wikimedia.org/wikipedia/commons/thumb/8/87/Two_eyes_cat.jpg/220px-Two_eyes_ca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4221088"/>
            <a:ext cx="2095500" cy="2314575"/>
          </a:xfrm>
          <a:prstGeom prst="rect">
            <a:avLst/>
          </a:prstGeom>
          <a:noFill/>
        </p:spPr>
      </p:pic>
      <p:pic>
        <p:nvPicPr>
          <p:cNvPr id="30730" name="Picture 10" descr="http://upload.wikimedia.org/wikipedia/commons/thumb/6/6b/Satisfied_cat.jpg/220px-Satisfied_ca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1340768"/>
            <a:ext cx="2095500" cy="157162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676456" y="2636912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717032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49411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6093296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Když jde kočka po linoleu není ji slyšet…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Kočka </a:t>
            </a:r>
            <a:r>
              <a:rPr lang="cs-CZ" b="1" u="sng" dirty="0" smtClean="0">
                <a:solidFill>
                  <a:srgbClr val="FF0000"/>
                </a:solidFill>
              </a:rPr>
              <a:t>má zatažitelné drápy</a:t>
            </a:r>
            <a:r>
              <a:rPr lang="cs-CZ" dirty="0" smtClean="0"/>
              <a:t>, a proto při chůzi například po linoleu nebo po skle </a:t>
            </a:r>
            <a:r>
              <a:rPr lang="cs-CZ" b="1" dirty="0" err="1" smtClean="0"/>
              <a:t>NE</a:t>
            </a:r>
            <a:r>
              <a:rPr lang="cs-CZ" dirty="0" err="1" smtClean="0"/>
              <a:t>slyšíme</a:t>
            </a:r>
            <a:r>
              <a:rPr lang="cs-CZ" dirty="0" smtClean="0"/>
              <a:t> cvakání jejích drápů.</a:t>
            </a:r>
          </a:p>
          <a:p>
            <a:endParaRPr lang="cs-CZ" dirty="0" smtClean="0"/>
          </a:p>
          <a:p>
            <a:r>
              <a:rPr lang="cs-CZ" dirty="0" smtClean="0"/>
              <a:t>NAŠLAPUJE NA </a:t>
            </a:r>
            <a:r>
              <a:rPr lang="cs-CZ" b="1" u="sng" dirty="0" smtClean="0">
                <a:solidFill>
                  <a:srgbClr val="7030A0"/>
                </a:solidFill>
              </a:rPr>
              <a:t>MĚKKÉ POLŠTÁŘKY </a:t>
            </a:r>
            <a:r>
              <a:rPr lang="cs-CZ" dirty="0" smtClean="0"/>
              <a:t>PRSTŮ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Zatažitelné drápy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3794" name="Picture 2" descr="http://www.profimedia.cz/fotografie/kocky-nohy-a-tlapy/profimedia-00028747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340768"/>
            <a:ext cx="3456384" cy="51845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79912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33796" name="Picture 4" descr="http://i.idnes.cz/10/012/vidw/MCE3072de_profimedia_000349019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412776"/>
            <a:ext cx="4381500" cy="246697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44408" y="3284984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33798" name="Picture 6" descr="http://www.moje-kocka.cz/foto-clanky/5veci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4077072"/>
            <a:ext cx="3810000" cy="252412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884368" y="6093296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Kočka má velmi pružné tělo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4818" name="Picture 2" descr="http://www.kocicarna.estranky.cz/img/picture/1/macka_domac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132856"/>
            <a:ext cx="3529575" cy="264718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07904" y="42210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34820" name="Picture 4" descr="http://www.psina.cz/data/obrazky/188/kocka-v-lahv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412776"/>
            <a:ext cx="2982749" cy="499908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596336" y="56612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Oči kočky se mění…….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      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VE TMĚ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NA SVĚTLE</a:t>
            </a:r>
            <a:endParaRPr lang="cs-CZ" dirty="0"/>
          </a:p>
        </p:txBody>
      </p:sp>
      <p:pic>
        <p:nvPicPr>
          <p:cNvPr id="35842" name="Picture 2" descr="http://data.mojezoo.cz/mojezoo/images/ContestModule-Type-Photos/54001-56000/55492-photo-File-1_-_10x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556792"/>
            <a:ext cx="4283968" cy="285177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23928" y="40770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pic>
        <p:nvPicPr>
          <p:cNvPr id="35844" name="Picture 4" descr="http://nd04.jxs.cz/322/199/2ab08ca12e_73425559_o2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509120"/>
            <a:ext cx="5112568" cy="2074242"/>
          </a:xfrm>
          <a:prstGeom prst="rect">
            <a:avLst/>
          </a:prstGeom>
          <a:noFill/>
        </p:spPr>
      </p:pic>
      <p:sp>
        <p:nvSpPr>
          <p:cNvPr id="7" name="Šipka nahoru 6"/>
          <p:cNvSpPr/>
          <p:nvPr/>
        </p:nvSpPr>
        <p:spPr>
          <a:xfrm>
            <a:off x="395536" y="4797152"/>
            <a:ext cx="576064" cy="151216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7452320" y="1916832"/>
            <a:ext cx="1080120" cy="23042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460432" y="6237312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15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Kočka je zvíře domácí…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náš </a:t>
            </a:r>
            <a:r>
              <a:rPr lang="cs-CZ" b="1" i="1" dirty="0" smtClean="0"/>
              <a:t>„domácí mazlíček“</a:t>
            </a:r>
            <a:r>
              <a:rPr lang="cs-CZ" dirty="0" smtClean="0"/>
              <a:t>.</a:t>
            </a:r>
            <a:r>
              <a:rPr lang="cs-CZ" b="1" i="1" dirty="0" smtClean="0"/>
              <a:t> </a:t>
            </a:r>
            <a:endParaRPr lang="cs-CZ" b="1" i="1" dirty="0"/>
          </a:p>
        </p:txBody>
      </p:sp>
      <p:pic>
        <p:nvPicPr>
          <p:cNvPr id="7170" name="Picture 2" descr="http://files.livingnature.webnode.cz/200000001-8f3c99036d/kot%C4%9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258362"/>
            <a:ext cx="5544616" cy="4158462"/>
          </a:xfrm>
          <a:prstGeom prst="rect">
            <a:avLst/>
          </a:prstGeom>
          <a:noFill/>
        </p:spPr>
      </p:pic>
      <p:pic>
        <p:nvPicPr>
          <p:cNvPr id="7172" name="Picture 4" descr="ko&amp;ccaron;ka, tisk, noha, tlapa, zví&amp;rcaron;e, stop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284984"/>
            <a:ext cx="3158733" cy="28083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308304" y="62373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Jak loví pes a kočka? 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Pes svoji kořist </a:t>
            </a:r>
            <a:r>
              <a:rPr lang="cs-CZ" b="1" u="sng" dirty="0" smtClean="0">
                <a:solidFill>
                  <a:srgbClr val="7030A0"/>
                </a:solidFill>
              </a:rPr>
              <a:t>UŠTVE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Kočka na kořist tiše </a:t>
            </a:r>
            <a:r>
              <a:rPr lang="cs-CZ" b="1" u="sng" dirty="0" smtClean="0">
                <a:solidFill>
                  <a:srgbClr val="7030A0"/>
                </a:solidFill>
              </a:rPr>
              <a:t>číhá a pak skočí </a:t>
            </a:r>
            <a:r>
              <a:rPr lang="cs-CZ" dirty="0" smtClean="0"/>
              <a:t>a uchvátí ji vysunutými ostrými drápy.       </a:t>
            </a:r>
          </a:p>
          <a:p>
            <a:endParaRPr lang="cs-CZ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algn="r">
              <a:buNone/>
            </a:pPr>
            <a:r>
              <a:rPr lang="cs-CZ" sz="2400" dirty="0" smtClean="0"/>
              <a:t>(Učebnice str. 36 a 37)                                                                                          </a:t>
            </a:r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láček 7"/>
          <p:cNvSpPr/>
          <p:nvPr/>
        </p:nvSpPr>
        <p:spPr>
          <a:xfrm>
            <a:off x="3635896" y="4725144"/>
            <a:ext cx="3096344" cy="165618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SRST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Srst psa i kočky </a:t>
            </a:r>
            <a:r>
              <a:rPr lang="cs-CZ" b="1" dirty="0" smtClean="0">
                <a:solidFill>
                  <a:srgbClr val="FF0000"/>
                </a:solidFill>
              </a:rPr>
              <a:t>se během roku mění</a:t>
            </a:r>
            <a:r>
              <a:rPr lang="cs-CZ" dirty="0" smtClean="0"/>
              <a:t>.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Zimní srst </a:t>
            </a:r>
            <a:r>
              <a:rPr lang="cs-CZ" dirty="0" smtClean="0"/>
              <a:t>je hustá a tmavší.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Letní srst </a:t>
            </a:r>
            <a:r>
              <a:rPr lang="cs-CZ" dirty="0" smtClean="0"/>
              <a:t>je řidší a světlejší.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</a:t>
            </a:r>
            <a:r>
              <a:rPr lang="cs-CZ" sz="5400" b="1" dirty="0" smtClean="0">
                <a:solidFill>
                  <a:srgbClr val="FFFF00"/>
                </a:solidFill>
              </a:rPr>
              <a:t>PROČ ?</a:t>
            </a:r>
            <a:endParaRPr lang="cs-CZ" sz="5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KOČKA DIVOKÁ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2770" name="Picture 2" descr="Divoký výraz šelmy na lovu dokládá, &amp;zcaron;e ko&amp;ccaron;ka divoká nemá s domácími ko&amp;ccaron;i&amp;ccaron;ími mazlí&amp;ccaron;ky moc spole&amp;ccaron;néh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412776"/>
            <a:ext cx="4572000" cy="29146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83968" y="3284984"/>
            <a:ext cx="634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pic>
        <p:nvPicPr>
          <p:cNvPr id="32772" name="Picture 4" descr="Kolik divokých ko&amp;ccaron;ek je, nikdo nev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789040"/>
            <a:ext cx="4286250" cy="28575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1560" y="62373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KOČKA DIVOKÁ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JE CHRÁNĚNÁ !!!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mohutnější</a:t>
            </a:r>
            <a:r>
              <a:rPr lang="cs-CZ" dirty="0" smtClean="0"/>
              <a:t>, než kočka domácí.</a:t>
            </a:r>
          </a:p>
          <a:p>
            <a:r>
              <a:rPr lang="cs-CZ" dirty="0" smtClean="0"/>
              <a:t>Má </a:t>
            </a:r>
            <a:r>
              <a:rPr lang="cs-CZ" b="1" dirty="0" smtClean="0"/>
              <a:t>šedožlutou srst s tmavšími pruhy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					V lese „není vidět“.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 nás je velmi vzácná. </a:t>
            </a:r>
            <a:r>
              <a:rPr lang="cs-CZ" b="1" dirty="0" smtClean="0"/>
              <a:t>Žije v lesích na Slovensku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rgbClr val="006600"/>
                </a:solidFill>
              </a:rPr>
              <a:t>??? Víš, jak se řekne slovensky kočka??? 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267744" y="3501008"/>
            <a:ext cx="24482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           PŘEMÝŠLEJ </a:t>
            </a:r>
            <a:r>
              <a:rPr lang="cs-CZ" b="1" dirty="0" smtClean="0">
                <a:solidFill>
                  <a:srgbClr val="FFFF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Jak poznáš, že je pes podrážděný?</a:t>
            </a:r>
          </a:p>
          <a:p>
            <a:endParaRPr lang="cs-CZ" dirty="0" smtClean="0"/>
          </a:p>
          <a:p>
            <a:r>
              <a:rPr lang="cs-CZ" dirty="0" smtClean="0"/>
              <a:t>Že je kočka podrážděná?</a:t>
            </a:r>
          </a:p>
          <a:p>
            <a:endParaRPr lang="cs-CZ" dirty="0" smtClean="0"/>
          </a:p>
          <a:p>
            <a:r>
              <a:rPr lang="cs-CZ" dirty="0" smtClean="0"/>
              <a:t>Jak kočka prozrazuje, že jejím původním domovem byly teplé kraje?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2" descr="http://petr.vaclavek.com/fotky/blog/kocka_tyg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3096344" cy="238482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915816" y="2060848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Malá Jarmila, Podroužek Ladislav.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4.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SPN, a. s., 2003. ISBN 80-7235-029-3 </a:t>
            </a:r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http://cs.wikipedia.org/wiki/Soubor:Black_and_white_housecat_curled_up.jpg</a:t>
            </a:r>
            <a:r>
              <a:rPr lang="cs-CZ" sz="1600" dirty="0" smtClean="0"/>
              <a:t>  (9. 1. 2013)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http://cs.wikipedia.org/wiki/Ko%C4%8Dka_divok%C3%A1</a:t>
            </a:r>
            <a:r>
              <a:rPr lang="cs-CZ" sz="1600" dirty="0" smtClean="0"/>
              <a:t> (9. 1. 2013)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http://cs.wikipedia.org/wiki/Soubor:Macour1.jpg</a:t>
            </a:r>
            <a:r>
              <a:rPr lang="cs-CZ" sz="1600" dirty="0" smtClean="0"/>
              <a:t>   (9. 1. 2013)</a:t>
            </a:r>
          </a:p>
          <a:p>
            <a:r>
              <a:rPr lang="cs-CZ" sz="1600" dirty="0" smtClean="0"/>
              <a:t>4, 5, 6, 7, 8) </a:t>
            </a:r>
            <a:r>
              <a:rPr lang="cs-CZ" sz="1600" dirty="0" smtClean="0">
                <a:hlinkClick r:id="rId5"/>
              </a:rPr>
              <a:t>http://sk.wikipedia.org/wiki/Ma%C4%8Dka_dom%C3%A1ca</a:t>
            </a:r>
            <a:r>
              <a:rPr lang="cs-CZ" sz="1600" dirty="0" smtClean="0"/>
              <a:t> (9. 1. 2013)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6"/>
              </a:rPr>
              <a:t>http://cs.wikipedia.org/wiki/Mainsk%C3%A1_m%C3%BDval%C3%AD_ko%C4%8Dka</a:t>
            </a:r>
            <a:r>
              <a:rPr lang="cs-CZ" sz="1600" dirty="0" smtClean="0"/>
              <a:t> (9. 1. 2013)</a:t>
            </a:r>
          </a:p>
          <a:p>
            <a:r>
              <a:rPr lang="cs-CZ" sz="1600" dirty="0" smtClean="0"/>
              <a:t>10, 11) </a:t>
            </a:r>
            <a:r>
              <a:rPr lang="cs-CZ" sz="1600" dirty="0" smtClean="0">
                <a:hlinkClick r:id="rId7"/>
              </a:rPr>
              <a:t>http://cs.wikipedia.org/wiki/Birma</a:t>
            </a:r>
            <a:r>
              <a:rPr lang="cs-CZ" sz="1600" dirty="0" smtClean="0"/>
              <a:t> (9. 1. 2013)</a:t>
            </a:r>
          </a:p>
          <a:p>
            <a:r>
              <a:rPr lang="cs-CZ" sz="1600" dirty="0" smtClean="0"/>
              <a:t>12, 13) </a:t>
            </a:r>
            <a:r>
              <a:rPr lang="cs-CZ" sz="1600" dirty="0" smtClean="0">
                <a:hlinkClick r:id="rId8"/>
              </a:rPr>
              <a:t>http://cs.wikipedia.org/wiki/Americk%C3%BD_curl</a:t>
            </a:r>
            <a:r>
              <a:rPr lang="cs-CZ" sz="1600" dirty="0" smtClean="0"/>
              <a:t> (9. 1. 2013)</a:t>
            </a:r>
          </a:p>
          <a:p>
            <a:r>
              <a:rPr lang="cs-CZ" sz="1600" dirty="0" smtClean="0"/>
              <a:t>14, </a:t>
            </a:r>
            <a:r>
              <a:rPr lang="cs-CZ" sz="1600" smtClean="0"/>
              <a:t>16</a:t>
            </a:r>
            <a:r>
              <a:rPr lang="cs-CZ" sz="1600" smtClean="0"/>
              <a:t>) </a:t>
            </a:r>
            <a:r>
              <a:rPr lang="cs-CZ" sz="1600" smtClean="0">
                <a:hlinkClick r:id="rId9"/>
              </a:rPr>
              <a:t>http</a:t>
            </a:r>
            <a:r>
              <a:rPr lang="cs-CZ" sz="1600" smtClean="0">
                <a:hlinkClick r:id="rId9"/>
              </a:rPr>
              <a:t>://</a:t>
            </a:r>
            <a:r>
              <a:rPr lang="cs-CZ" sz="1600" smtClean="0">
                <a:hlinkClick r:id="rId9"/>
              </a:rPr>
              <a:t>cs.wikipedia.org/wiki/Soubor:AfricanWildCat.jpg</a:t>
            </a:r>
            <a:r>
              <a:rPr lang="cs-CZ" sz="1600" smtClean="0"/>
              <a:t>  </a:t>
            </a:r>
            <a:r>
              <a:rPr lang="cs-CZ" sz="1600" dirty="0" smtClean="0"/>
              <a:t>(</a:t>
            </a:r>
            <a:r>
              <a:rPr lang="cs-CZ" sz="1600" dirty="0" smtClean="0"/>
              <a:t>9. 1. 2013)</a:t>
            </a:r>
          </a:p>
          <a:p>
            <a:r>
              <a:rPr lang="cs-CZ" sz="1600" dirty="0" smtClean="0"/>
              <a:t>15) </a:t>
            </a:r>
            <a:r>
              <a:rPr lang="cs-CZ" sz="1600" dirty="0" smtClean="0">
                <a:hlinkClick r:id="rId10"/>
              </a:rPr>
              <a:t>http://cs.wikipedia.org/wiki/Persk%C3%A1_ko%C4%8Dka</a:t>
            </a:r>
            <a:r>
              <a:rPr lang="cs-CZ" sz="1600" dirty="0" smtClean="0"/>
              <a:t>  (9. 1. 2013)</a:t>
            </a:r>
          </a:p>
          <a:p>
            <a:r>
              <a:rPr lang="cs-CZ" sz="1600" dirty="0" smtClean="0"/>
              <a:t>17) </a:t>
            </a:r>
            <a:r>
              <a:rPr lang="cs-CZ" sz="1600" dirty="0" smtClean="0">
                <a:hlinkClick r:id="rId11"/>
              </a:rPr>
              <a:t>http://cs.wikipedia.org/wiki/Beng%C3%A1lsk%C3%A1_ko%C4%8Dka</a:t>
            </a:r>
            <a:r>
              <a:rPr lang="cs-CZ" sz="1600" dirty="0" smtClean="0"/>
              <a:t> (9. 1. 2013)</a:t>
            </a:r>
          </a:p>
          <a:p>
            <a:r>
              <a:rPr lang="cs-CZ" sz="1600" dirty="0" smtClean="0"/>
              <a:t>18, 19) </a:t>
            </a:r>
            <a:r>
              <a:rPr lang="cs-CZ" sz="1600" dirty="0" smtClean="0">
                <a:hlinkClick r:id="rId12"/>
              </a:rPr>
              <a:t>http://cs.wikipedia.org/wiki/Soubor:Felis_silvestris_2_crop.jpg</a:t>
            </a:r>
            <a:r>
              <a:rPr lang="cs-CZ" sz="1600" dirty="0" smtClean="0"/>
              <a:t> (9. 1. 2013)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595</Words>
  <Application>Microsoft Office PowerPoint</Application>
  <PresentationFormat>Předvádění na obrazovce (4:3)</PresentationFormat>
  <Paragraphs>158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KOČKA DOMÁCÍ KOČKA DIVOKÁ</vt:lpstr>
      <vt:lpstr>Snímek 2</vt:lpstr>
      <vt:lpstr>Snímek 3</vt:lpstr>
      <vt:lpstr>ANOTACE</vt:lpstr>
      <vt:lpstr>Snímek 5</vt:lpstr>
      <vt:lpstr>Zamysli se …</vt:lpstr>
      <vt:lpstr>Kočka domácí</vt:lpstr>
      <vt:lpstr>Barva srsti kočky domácí </vt:lpstr>
      <vt:lpstr>Když jde kočka po linoleu není ji slyšet…</vt:lpstr>
      <vt:lpstr>Zatažitelné drápy</vt:lpstr>
      <vt:lpstr>Kočka má velmi pružné tělo</vt:lpstr>
      <vt:lpstr>Oči kočky se mění…….</vt:lpstr>
      <vt:lpstr>Kočka je zvíře domácí…</vt:lpstr>
      <vt:lpstr>Jak loví pes a kočka? </vt:lpstr>
      <vt:lpstr>SRST</vt:lpstr>
      <vt:lpstr>KOČKA DIVOKÁ</vt:lpstr>
      <vt:lpstr>KOČKA DIVOKÁ</vt:lpstr>
      <vt:lpstr>           PŘEMÝŠLEJ 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57</cp:revision>
  <dcterms:created xsi:type="dcterms:W3CDTF">2012-12-29T09:34:39Z</dcterms:created>
  <dcterms:modified xsi:type="dcterms:W3CDTF">2013-05-05T08:38:59Z</dcterms:modified>
</cp:coreProperties>
</file>