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7" r:id="rId2"/>
    <p:sldId id="256" r:id="rId3"/>
    <p:sldId id="258" r:id="rId4"/>
    <p:sldId id="259" r:id="rId5"/>
    <p:sldId id="260" r:id="rId6"/>
    <p:sldId id="261" r:id="rId7"/>
    <p:sldId id="269" r:id="rId8"/>
    <p:sldId id="270" r:id="rId9"/>
    <p:sldId id="262" r:id="rId10"/>
    <p:sldId id="263" r:id="rId11"/>
    <p:sldId id="264" r:id="rId12"/>
    <p:sldId id="266" r:id="rId13"/>
    <p:sldId id="265" r:id="rId14"/>
    <p:sldId id="267" r:id="rId15"/>
    <p:sldId id="271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2" autoAdjust="0"/>
    <p:restoredTop sz="94660"/>
  </p:normalViewPr>
  <p:slideViewPr>
    <p:cSldViewPr>
      <p:cViewPr>
        <p:scale>
          <a:sx n="70" d="100"/>
          <a:sy n="7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_INOVACE_1</a:t>
          </a:r>
          <a:r>
            <a:rPr lang="cs-CZ" sz="2000" baseline="0" dirty="0" smtClean="0">
              <a:solidFill>
                <a:srgbClr val="FF0000"/>
              </a:solidFill>
            </a:rPr>
            <a:t>1_D_15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D – 6.B – Keltové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DD84F-C1EA-4ED0-928D-EE98E6E8C4CF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17C8277-9311-4CA1-BB8A-E821CC424442}" type="presOf" srcId="{D1B46980-6531-4606-95E6-44980827E919}" destId="{6140AFEC-043D-4C43-A2F9-D0F5331DF3A3}" srcOrd="0" destOrd="0" presId="urn:microsoft.com/office/officeart/2005/8/layout/target3"/>
    <dgm:cxn modelId="{C702BC78-5789-4C9D-BC4A-D44349F67130}" type="presOf" srcId="{757F3AB3-0718-4624-B441-E567A8F0AB56}" destId="{333A1088-737F-45CB-B68E-254E46348037}" srcOrd="0" destOrd="0" presId="urn:microsoft.com/office/officeart/2005/8/layout/target3"/>
    <dgm:cxn modelId="{69BAF526-AB3C-4C02-9362-2439B04B918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170D49-C7BB-4048-A475-260B4241D769}" type="presOf" srcId="{D1B46980-6531-4606-95E6-44980827E919}" destId="{2BE915AB-18AA-4053-B92C-3BFC9ED204BB}" srcOrd="1" destOrd="0" presId="urn:microsoft.com/office/officeart/2005/8/layout/target3"/>
    <dgm:cxn modelId="{A2B345DD-A76C-44F1-8E65-8FAF5A60EE2A}" type="presOf" srcId="{4C35D32F-0EAB-4CD7-82EE-45574DC2A586}" destId="{890E4F0B-2866-4A3F-A3C7-2A14B1797930}" srcOrd="1" destOrd="0" presId="urn:microsoft.com/office/officeart/2005/8/layout/target3"/>
    <dgm:cxn modelId="{6105CC42-7856-4366-904C-9109B6E06FB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C8899E-68BA-4AC7-94BF-F18EA95A120D}" type="presOf" srcId="{D8197B8C-B260-4A16-BDF4-0947B075E274}" destId="{25B08C86-7E15-44DC-BE7F-FFB55DD49D12}" srcOrd="0" destOrd="0" presId="urn:microsoft.com/office/officeart/2005/8/layout/target3"/>
    <dgm:cxn modelId="{5516596F-74EE-472E-9FFB-0236E4BB6E96}" type="presOf" srcId="{D8197B8C-B260-4A16-BDF4-0947B075E274}" destId="{5A5FFA88-C948-4069-8E93-59FA12366E83}" srcOrd="1" destOrd="0" presId="urn:microsoft.com/office/officeart/2005/8/layout/target3"/>
    <dgm:cxn modelId="{F5B3404B-CDC3-4430-B5EC-D39FD07AD966}" type="presOf" srcId="{D1D4F407-5343-4D3F-B5B9-D407B03CAEB4}" destId="{D005CE8C-CC26-4C3E-AC11-E15060ECD759}" srcOrd="0" destOrd="0" presId="urn:microsoft.com/office/officeart/2005/8/layout/target3"/>
    <dgm:cxn modelId="{23031228-EB0C-4925-88BD-41BD420665E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532381-E1AB-4F77-8B11-C23C72506A36}" type="presParOf" srcId="{333A1088-737F-45CB-B68E-254E46348037}" destId="{F5ABB229-8D3B-4694-996A-96F23CF14429}" srcOrd="0" destOrd="0" presId="urn:microsoft.com/office/officeart/2005/8/layout/target3"/>
    <dgm:cxn modelId="{BCFD8776-4B6D-4B11-9508-3484B7295532}" type="presParOf" srcId="{333A1088-737F-45CB-B68E-254E46348037}" destId="{F41139FD-01EE-4571-8B17-4FB00FC51163}" srcOrd="1" destOrd="0" presId="urn:microsoft.com/office/officeart/2005/8/layout/target3"/>
    <dgm:cxn modelId="{29A55B68-65B7-4BA8-8A9E-C934AA9E5BC2}" type="presParOf" srcId="{333A1088-737F-45CB-B68E-254E46348037}" destId="{D005CE8C-CC26-4C3E-AC11-E15060ECD759}" srcOrd="2" destOrd="0" presId="urn:microsoft.com/office/officeart/2005/8/layout/target3"/>
    <dgm:cxn modelId="{2F35B5A7-E64F-4420-B6DD-BD7267B0803E}" type="presParOf" srcId="{333A1088-737F-45CB-B68E-254E46348037}" destId="{2C702D82-9B77-49B7-9568-BB8EB47C3372}" srcOrd="3" destOrd="0" presId="urn:microsoft.com/office/officeart/2005/8/layout/target3"/>
    <dgm:cxn modelId="{98458D1C-EB12-4724-AFCB-8D2D0EEE32F1}" type="presParOf" srcId="{333A1088-737F-45CB-B68E-254E46348037}" destId="{A52A0455-90FF-4808-ABD0-F02540D31D5A}" srcOrd="4" destOrd="0" presId="urn:microsoft.com/office/officeart/2005/8/layout/target3"/>
    <dgm:cxn modelId="{43072434-EB0F-440D-B610-019C5DD2D073}" type="presParOf" srcId="{333A1088-737F-45CB-B68E-254E46348037}" destId="{6140AFEC-043D-4C43-A2F9-D0F5331DF3A3}" srcOrd="5" destOrd="0" presId="urn:microsoft.com/office/officeart/2005/8/layout/target3"/>
    <dgm:cxn modelId="{26018BFD-E090-4B3F-B7D7-BB60755DB711}" type="presParOf" srcId="{333A1088-737F-45CB-B68E-254E46348037}" destId="{9358AC05-5D7D-4327-9F80-1AD486AEA664}" srcOrd="6" destOrd="0" presId="urn:microsoft.com/office/officeart/2005/8/layout/target3"/>
    <dgm:cxn modelId="{331D58CF-9AF0-46EB-B0FB-EAB99D423F0A}" type="presParOf" srcId="{333A1088-737F-45CB-B68E-254E46348037}" destId="{313FC574-E1CD-4FB4-B054-0B805CE0447D}" srcOrd="7" destOrd="0" presId="urn:microsoft.com/office/officeart/2005/8/layout/target3"/>
    <dgm:cxn modelId="{D4623068-C77B-4F46-8649-C44547914535}" type="presParOf" srcId="{333A1088-737F-45CB-B68E-254E46348037}" destId="{619D679B-A015-4ECF-8348-D1034C574F40}" srcOrd="8" destOrd="0" presId="urn:microsoft.com/office/officeart/2005/8/layout/target3"/>
    <dgm:cxn modelId="{CA91B964-E00F-4F0A-88E0-2D329614D375}" type="presParOf" srcId="{333A1088-737F-45CB-B68E-254E46348037}" destId="{322283A8-4A27-4CDA-BAE3-F381106A9174}" srcOrd="9" destOrd="0" presId="urn:microsoft.com/office/officeart/2005/8/layout/target3"/>
    <dgm:cxn modelId="{5CD5ADE3-2552-4BBE-938D-1AE3A8D65F44}" type="presParOf" srcId="{333A1088-737F-45CB-B68E-254E46348037}" destId="{FFC9F71D-1B4F-4AD9-A4A6-86ADEFC8AF5C}" srcOrd="10" destOrd="0" presId="urn:microsoft.com/office/officeart/2005/8/layout/target3"/>
    <dgm:cxn modelId="{D8E0575A-0CFA-4CA7-9D95-CFB784F6A9F9}" type="presParOf" srcId="{333A1088-737F-45CB-B68E-254E46348037}" destId="{25B08C86-7E15-44DC-BE7F-FFB55DD49D12}" srcOrd="11" destOrd="0" presId="urn:microsoft.com/office/officeart/2005/8/layout/target3"/>
    <dgm:cxn modelId="{021BAAE6-5183-411B-96CC-67DA11189174}" type="presParOf" srcId="{333A1088-737F-45CB-B68E-254E46348037}" destId="{76644BE8-9D7C-4C09-B250-3D10AF48CBB7}" srcOrd="12" destOrd="0" presId="urn:microsoft.com/office/officeart/2005/8/layout/target3"/>
    <dgm:cxn modelId="{55A2C417-4F5C-4494-A7CA-4D20588493BB}" type="presParOf" srcId="{333A1088-737F-45CB-B68E-254E46348037}" destId="{EE85B701-7295-41C0-BA7A-34D3756A2AE6}" srcOrd="13" destOrd="0" presId="urn:microsoft.com/office/officeart/2005/8/layout/target3"/>
    <dgm:cxn modelId="{80519FC4-89B3-4A0B-BEF0-AAE97CB990C9}" type="presParOf" srcId="{333A1088-737F-45CB-B68E-254E46348037}" destId="{8BEBB6EC-1DAA-4CAC-8A25-BC0FCBD5DBD5}" srcOrd="14" destOrd="0" presId="urn:microsoft.com/office/officeart/2005/8/layout/target3"/>
    <dgm:cxn modelId="{1A73474D-0AD7-4E4C-8682-648E20639CB5}" type="presParOf" srcId="{333A1088-737F-45CB-B68E-254E46348037}" destId="{AED2198E-93D5-4001-81B4-73124B309672}" srcOrd="15" destOrd="0" presId="urn:microsoft.com/office/officeart/2005/8/layout/target3"/>
    <dgm:cxn modelId="{18BFF1CC-A14F-41AF-A520-9A1883A9091E}" type="presParOf" srcId="{333A1088-737F-45CB-B68E-254E46348037}" destId="{2BE915AB-18AA-4053-B92C-3BFC9ED204BB}" srcOrd="16" destOrd="0" presId="urn:microsoft.com/office/officeart/2005/8/layout/target3"/>
    <dgm:cxn modelId="{A800171F-FE1D-4DE6-A989-045D2C0214F7}" type="presParOf" srcId="{333A1088-737F-45CB-B68E-254E46348037}" destId="{6BB5E863-4638-4E1D-BFDE-399D028AC4ED}" srcOrd="17" destOrd="0" presId="urn:microsoft.com/office/officeart/2005/8/layout/target3"/>
    <dgm:cxn modelId="{BBB9144D-439C-4B47-A7D9-F97825F3BCCE}" type="presParOf" srcId="{333A1088-737F-45CB-B68E-254E46348037}" destId="{5A5FFA88-C948-4069-8E93-59FA12366E83}" srcOrd="18" destOrd="0" presId="urn:microsoft.com/office/officeart/2005/8/layout/target3"/>
    <dgm:cxn modelId="{8C018D37-1450-4AAA-83FA-A062BF753D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C4C707-059A-420C-BD6D-74562445586A}" type="doc">
      <dgm:prSet loTypeId="urn:microsoft.com/office/officeart/2005/8/layout/pyramid1" loCatId="pyramid" qsTypeId="urn:microsoft.com/office/officeart/2005/8/quickstyle/3d3" qsCatId="3D" csTypeId="urn:microsoft.com/office/officeart/2005/8/colors/colorful5" csCatId="colorful" phldr="1"/>
      <dgm:spPr/>
    </dgm:pt>
    <dgm:pt modelId="{6CDBB616-B7D8-4AD8-8AF2-EFDEC6DEF9E1}">
      <dgm:prSet phldrT="[Text]"/>
      <dgm:spPr/>
      <dgm:t>
        <a:bodyPr/>
        <a:lstStyle/>
        <a:p>
          <a:r>
            <a:rPr lang="cs-CZ" b="1" dirty="0" smtClean="0"/>
            <a:t>velmož</a:t>
          </a:r>
          <a:endParaRPr lang="cs-CZ" b="1" dirty="0"/>
        </a:p>
      </dgm:t>
    </dgm:pt>
    <dgm:pt modelId="{BB6041BD-C703-4FE1-9EC8-9881ADF57FC9}" type="parTrans" cxnId="{7B1E6AF4-C27A-4F42-9AEE-AD696309D123}">
      <dgm:prSet/>
      <dgm:spPr/>
      <dgm:t>
        <a:bodyPr/>
        <a:lstStyle/>
        <a:p>
          <a:endParaRPr lang="cs-CZ"/>
        </a:p>
      </dgm:t>
    </dgm:pt>
    <dgm:pt modelId="{566B3FCF-719F-48E6-9989-2FF905582255}" type="sibTrans" cxnId="{7B1E6AF4-C27A-4F42-9AEE-AD696309D123}">
      <dgm:prSet/>
      <dgm:spPr/>
      <dgm:t>
        <a:bodyPr/>
        <a:lstStyle/>
        <a:p>
          <a:endParaRPr lang="cs-CZ"/>
        </a:p>
      </dgm:t>
    </dgm:pt>
    <dgm:pt modelId="{DFBEF32C-209E-4D2C-8153-B30EFCBDBBA7}">
      <dgm:prSet phldrT="[Text]"/>
      <dgm:spPr/>
      <dgm:t>
        <a:bodyPr/>
        <a:lstStyle/>
        <a:p>
          <a:r>
            <a:rPr lang="cs-CZ" b="1" dirty="0" smtClean="0"/>
            <a:t>druidové</a:t>
          </a:r>
          <a:r>
            <a:rPr lang="cs-CZ" dirty="0" smtClean="0"/>
            <a:t> a </a:t>
          </a:r>
          <a:r>
            <a:rPr lang="cs-CZ" b="1" dirty="0" smtClean="0"/>
            <a:t>bojovníci</a:t>
          </a:r>
          <a:endParaRPr lang="cs-CZ" b="1" dirty="0"/>
        </a:p>
      </dgm:t>
    </dgm:pt>
    <dgm:pt modelId="{AEFB8B5F-FB74-4418-A33F-44050BEAB401}" type="parTrans" cxnId="{860CFC3C-9730-4261-BF27-D667C2D3C65F}">
      <dgm:prSet/>
      <dgm:spPr/>
      <dgm:t>
        <a:bodyPr/>
        <a:lstStyle/>
        <a:p>
          <a:endParaRPr lang="cs-CZ"/>
        </a:p>
      </dgm:t>
    </dgm:pt>
    <dgm:pt modelId="{E80FDAC8-1DE6-4D1A-94DC-BAE971CAE97B}" type="sibTrans" cxnId="{860CFC3C-9730-4261-BF27-D667C2D3C65F}">
      <dgm:prSet/>
      <dgm:spPr/>
      <dgm:t>
        <a:bodyPr/>
        <a:lstStyle/>
        <a:p>
          <a:endParaRPr lang="cs-CZ"/>
        </a:p>
      </dgm:t>
    </dgm:pt>
    <dgm:pt modelId="{89DE709B-81DA-41FF-A767-B940BA0086DE}">
      <dgm:prSet phldrT="[Text]"/>
      <dgm:spPr/>
      <dgm:t>
        <a:bodyPr/>
        <a:lstStyle/>
        <a:p>
          <a:r>
            <a:rPr lang="cs-CZ" b="1" dirty="0" smtClean="0"/>
            <a:t>svobodní</a:t>
          </a:r>
          <a:r>
            <a:rPr lang="cs-CZ" dirty="0" smtClean="0"/>
            <a:t> </a:t>
          </a:r>
          <a:r>
            <a:rPr lang="cs-CZ" b="1" dirty="0" smtClean="0"/>
            <a:t>obyvatelé</a:t>
          </a:r>
          <a:endParaRPr lang="cs-CZ" b="1" dirty="0"/>
        </a:p>
      </dgm:t>
    </dgm:pt>
    <dgm:pt modelId="{5F2EB565-B9AA-4F89-AE0A-1586387E8C28}" type="parTrans" cxnId="{CEA4B3A0-E4AA-45BC-9FB8-91CD94C97116}">
      <dgm:prSet/>
      <dgm:spPr/>
      <dgm:t>
        <a:bodyPr/>
        <a:lstStyle/>
        <a:p>
          <a:endParaRPr lang="cs-CZ"/>
        </a:p>
      </dgm:t>
    </dgm:pt>
    <dgm:pt modelId="{B293B671-2328-4F92-92AD-B350CA9DE206}" type="sibTrans" cxnId="{CEA4B3A0-E4AA-45BC-9FB8-91CD94C97116}">
      <dgm:prSet/>
      <dgm:spPr/>
      <dgm:t>
        <a:bodyPr/>
        <a:lstStyle/>
        <a:p>
          <a:endParaRPr lang="cs-CZ"/>
        </a:p>
      </dgm:t>
    </dgm:pt>
    <dgm:pt modelId="{7AD3EA5E-C2A8-460E-8728-92D9759D62AD}">
      <dgm:prSet phldrT="[Text]"/>
      <dgm:spPr/>
      <dgm:t>
        <a:bodyPr/>
        <a:lstStyle/>
        <a:p>
          <a:r>
            <a:rPr lang="cs-CZ" b="1" dirty="0" smtClean="0"/>
            <a:t>nesvobodní otroci</a:t>
          </a:r>
          <a:endParaRPr lang="cs-CZ" b="1" dirty="0"/>
        </a:p>
      </dgm:t>
    </dgm:pt>
    <dgm:pt modelId="{0BAA998B-5B6C-48F1-B832-E68A194624B7}" type="parTrans" cxnId="{7764439A-202A-419C-A74F-E21736168927}">
      <dgm:prSet/>
      <dgm:spPr/>
      <dgm:t>
        <a:bodyPr/>
        <a:lstStyle/>
        <a:p>
          <a:endParaRPr lang="cs-CZ"/>
        </a:p>
      </dgm:t>
    </dgm:pt>
    <dgm:pt modelId="{C8483047-BBCC-4009-9E31-10AC17E35DB4}" type="sibTrans" cxnId="{7764439A-202A-419C-A74F-E21736168927}">
      <dgm:prSet/>
      <dgm:spPr/>
      <dgm:t>
        <a:bodyPr/>
        <a:lstStyle/>
        <a:p>
          <a:endParaRPr lang="cs-CZ"/>
        </a:p>
      </dgm:t>
    </dgm:pt>
    <dgm:pt modelId="{6B0A112E-B85F-4D16-874B-20DE8F039C34}" type="pres">
      <dgm:prSet presAssocID="{3DC4C707-059A-420C-BD6D-74562445586A}" presName="Name0" presStyleCnt="0">
        <dgm:presLayoutVars>
          <dgm:dir/>
          <dgm:animLvl val="lvl"/>
          <dgm:resizeHandles val="exact"/>
        </dgm:presLayoutVars>
      </dgm:prSet>
      <dgm:spPr/>
    </dgm:pt>
    <dgm:pt modelId="{913D6F7F-EFDC-4E04-B3D1-9BCB90BEF312}" type="pres">
      <dgm:prSet presAssocID="{6CDBB616-B7D8-4AD8-8AF2-EFDEC6DEF9E1}" presName="Name8" presStyleCnt="0"/>
      <dgm:spPr/>
    </dgm:pt>
    <dgm:pt modelId="{4BBFD4AC-F9B1-4668-8E6C-D3D6BF6A8410}" type="pres">
      <dgm:prSet presAssocID="{6CDBB616-B7D8-4AD8-8AF2-EFDEC6DEF9E1}" presName="level" presStyleLbl="node1" presStyleIdx="0" presStyleCnt="4" custLinFactNeighborX="1741" custLinFactNeighborY="238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57F066-8F1D-4430-B080-13B3764A9A1B}" type="pres">
      <dgm:prSet presAssocID="{6CDBB616-B7D8-4AD8-8AF2-EFDEC6DEF9E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E91433-B645-4B8F-AC56-54A61152BEB4}" type="pres">
      <dgm:prSet presAssocID="{DFBEF32C-209E-4D2C-8153-B30EFCBDBBA7}" presName="Name8" presStyleCnt="0"/>
      <dgm:spPr/>
    </dgm:pt>
    <dgm:pt modelId="{E177926C-9EAE-4958-80A4-6BA2DE73F5F4}" type="pres">
      <dgm:prSet presAssocID="{DFBEF32C-209E-4D2C-8153-B30EFCBDBBA7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8A9C6-CEE7-455C-90AE-AA2CFF7312AC}" type="pres">
      <dgm:prSet presAssocID="{DFBEF32C-209E-4D2C-8153-B30EFCBDBBA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18FF64-D033-4C96-BFEA-06EBE3FF4970}" type="pres">
      <dgm:prSet presAssocID="{89DE709B-81DA-41FF-A767-B940BA0086DE}" presName="Name8" presStyleCnt="0"/>
      <dgm:spPr/>
    </dgm:pt>
    <dgm:pt modelId="{1A636825-317C-47A9-8BEA-FAF77669711E}" type="pres">
      <dgm:prSet presAssocID="{89DE709B-81DA-41FF-A767-B940BA0086DE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8BAF96-9F0F-485F-B2D6-B9C68DE7049C}" type="pres">
      <dgm:prSet presAssocID="{89DE709B-81DA-41FF-A767-B940BA0086D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DE5C5-3DE1-4B52-98FD-0B28C53F33EB}" type="pres">
      <dgm:prSet presAssocID="{7AD3EA5E-C2A8-460E-8728-92D9759D62AD}" presName="Name8" presStyleCnt="0"/>
      <dgm:spPr/>
    </dgm:pt>
    <dgm:pt modelId="{AFE7CAC8-CEBE-4BC1-8BA7-DE23FCEB65D4}" type="pres">
      <dgm:prSet presAssocID="{7AD3EA5E-C2A8-460E-8728-92D9759D62AD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F84C87-DFC7-44B5-AE62-F0848BAD6AFB}" type="pres">
      <dgm:prSet presAssocID="{7AD3EA5E-C2A8-460E-8728-92D9759D62A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F79E12-B5BD-4C70-B685-5C10DA5586B3}" type="presOf" srcId="{DFBEF32C-209E-4D2C-8153-B30EFCBDBBA7}" destId="{E177926C-9EAE-4958-80A4-6BA2DE73F5F4}" srcOrd="0" destOrd="0" presId="urn:microsoft.com/office/officeart/2005/8/layout/pyramid1"/>
    <dgm:cxn modelId="{A7C9F4A2-A229-42D1-BCB8-10F2D67DD27F}" type="presOf" srcId="{DFBEF32C-209E-4D2C-8153-B30EFCBDBBA7}" destId="{E108A9C6-CEE7-455C-90AE-AA2CFF7312AC}" srcOrd="1" destOrd="0" presId="urn:microsoft.com/office/officeart/2005/8/layout/pyramid1"/>
    <dgm:cxn modelId="{CEA4B3A0-E4AA-45BC-9FB8-91CD94C97116}" srcId="{3DC4C707-059A-420C-BD6D-74562445586A}" destId="{89DE709B-81DA-41FF-A767-B940BA0086DE}" srcOrd="2" destOrd="0" parTransId="{5F2EB565-B9AA-4F89-AE0A-1586387E8C28}" sibTransId="{B293B671-2328-4F92-92AD-B350CA9DE206}"/>
    <dgm:cxn modelId="{42EADB08-6FF5-4B1D-8E9F-C3828E2164C9}" type="presOf" srcId="{6CDBB616-B7D8-4AD8-8AF2-EFDEC6DEF9E1}" destId="{4BBFD4AC-F9B1-4668-8E6C-D3D6BF6A8410}" srcOrd="0" destOrd="0" presId="urn:microsoft.com/office/officeart/2005/8/layout/pyramid1"/>
    <dgm:cxn modelId="{9F08A5D9-8673-4A52-A508-703A14B40CFE}" type="presOf" srcId="{7AD3EA5E-C2A8-460E-8728-92D9759D62AD}" destId="{AFE7CAC8-CEBE-4BC1-8BA7-DE23FCEB65D4}" srcOrd="0" destOrd="0" presId="urn:microsoft.com/office/officeart/2005/8/layout/pyramid1"/>
    <dgm:cxn modelId="{7764439A-202A-419C-A74F-E21736168927}" srcId="{3DC4C707-059A-420C-BD6D-74562445586A}" destId="{7AD3EA5E-C2A8-460E-8728-92D9759D62AD}" srcOrd="3" destOrd="0" parTransId="{0BAA998B-5B6C-48F1-B832-E68A194624B7}" sibTransId="{C8483047-BBCC-4009-9E31-10AC17E35DB4}"/>
    <dgm:cxn modelId="{C1F172BE-853F-4DEA-AA17-ADA7228DA9A0}" type="presOf" srcId="{3DC4C707-059A-420C-BD6D-74562445586A}" destId="{6B0A112E-B85F-4D16-874B-20DE8F039C34}" srcOrd="0" destOrd="0" presId="urn:microsoft.com/office/officeart/2005/8/layout/pyramid1"/>
    <dgm:cxn modelId="{6C81370C-6906-4F28-8AE9-C78E8E9C7919}" type="presOf" srcId="{6CDBB616-B7D8-4AD8-8AF2-EFDEC6DEF9E1}" destId="{FC57F066-8F1D-4430-B080-13B3764A9A1B}" srcOrd="1" destOrd="0" presId="urn:microsoft.com/office/officeart/2005/8/layout/pyramid1"/>
    <dgm:cxn modelId="{333B1C28-DF2B-4404-B6BF-463632F4E650}" type="presOf" srcId="{7AD3EA5E-C2A8-460E-8728-92D9759D62AD}" destId="{1EF84C87-DFC7-44B5-AE62-F0848BAD6AFB}" srcOrd="1" destOrd="0" presId="urn:microsoft.com/office/officeart/2005/8/layout/pyramid1"/>
    <dgm:cxn modelId="{4EDA46B2-9239-4BAC-A24A-C89AFFFC988F}" type="presOf" srcId="{89DE709B-81DA-41FF-A767-B940BA0086DE}" destId="{1A636825-317C-47A9-8BEA-FAF77669711E}" srcOrd="0" destOrd="0" presId="urn:microsoft.com/office/officeart/2005/8/layout/pyramid1"/>
    <dgm:cxn modelId="{7B1E6AF4-C27A-4F42-9AEE-AD696309D123}" srcId="{3DC4C707-059A-420C-BD6D-74562445586A}" destId="{6CDBB616-B7D8-4AD8-8AF2-EFDEC6DEF9E1}" srcOrd="0" destOrd="0" parTransId="{BB6041BD-C703-4FE1-9EC8-9881ADF57FC9}" sibTransId="{566B3FCF-719F-48E6-9989-2FF905582255}"/>
    <dgm:cxn modelId="{EFDB4C3F-0296-4711-B2F9-8423B2C7B16E}" type="presOf" srcId="{89DE709B-81DA-41FF-A767-B940BA0086DE}" destId="{6F8BAF96-9F0F-485F-B2D6-B9C68DE7049C}" srcOrd="1" destOrd="0" presId="urn:microsoft.com/office/officeart/2005/8/layout/pyramid1"/>
    <dgm:cxn modelId="{860CFC3C-9730-4261-BF27-D667C2D3C65F}" srcId="{3DC4C707-059A-420C-BD6D-74562445586A}" destId="{DFBEF32C-209E-4D2C-8153-B30EFCBDBBA7}" srcOrd="1" destOrd="0" parTransId="{AEFB8B5F-FB74-4418-A33F-44050BEAB401}" sibTransId="{E80FDAC8-1DE6-4D1A-94DC-BAE971CAE97B}"/>
    <dgm:cxn modelId="{C662066C-D8DD-42A9-A990-40034D4331DE}" type="presParOf" srcId="{6B0A112E-B85F-4D16-874B-20DE8F039C34}" destId="{913D6F7F-EFDC-4E04-B3D1-9BCB90BEF312}" srcOrd="0" destOrd="0" presId="urn:microsoft.com/office/officeart/2005/8/layout/pyramid1"/>
    <dgm:cxn modelId="{30B7AC95-153C-4210-80F4-384D4F751016}" type="presParOf" srcId="{913D6F7F-EFDC-4E04-B3D1-9BCB90BEF312}" destId="{4BBFD4AC-F9B1-4668-8E6C-D3D6BF6A8410}" srcOrd="0" destOrd="0" presId="urn:microsoft.com/office/officeart/2005/8/layout/pyramid1"/>
    <dgm:cxn modelId="{F0144E22-E84B-4450-AC59-37F480A378EA}" type="presParOf" srcId="{913D6F7F-EFDC-4E04-B3D1-9BCB90BEF312}" destId="{FC57F066-8F1D-4430-B080-13B3764A9A1B}" srcOrd="1" destOrd="0" presId="urn:microsoft.com/office/officeart/2005/8/layout/pyramid1"/>
    <dgm:cxn modelId="{26CC292A-0836-4DB9-8751-C7652BE491B6}" type="presParOf" srcId="{6B0A112E-B85F-4D16-874B-20DE8F039C34}" destId="{0AE91433-B645-4B8F-AC56-54A61152BEB4}" srcOrd="1" destOrd="0" presId="urn:microsoft.com/office/officeart/2005/8/layout/pyramid1"/>
    <dgm:cxn modelId="{8FC42DC8-0F33-4B0D-A1CD-49645984DECC}" type="presParOf" srcId="{0AE91433-B645-4B8F-AC56-54A61152BEB4}" destId="{E177926C-9EAE-4958-80A4-6BA2DE73F5F4}" srcOrd="0" destOrd="0" presId="urn:microsoft.com/office/officeart/2005/8/layout/pyramid1"/>
    <dgm:cxn modelId="{6E16BB92-9375-46B4-9DCE-BAE29F340B38}" type="presParOf" srcId="{0AE91433-B645-4B8F-AC56-54A61152BEB4}" destId="{E108A9C6-CEE7-455C-90AE-AA2CFF7312AC}" srcOrd="1" destOrd="0" presId="urn:microsoft.com/office/officeart/2005/8/layout/pyramid1"/>
    <dgm:cxn modelId="{84AD9F26-C5A6-4938-9FE7-AE7BEFE80171}" type="presParOf" srcId="{6B0A112E-B85F-4D16-874B-20DE8F039C34}" destId="{5118FF64-D033-4C96-BFEA-06EBE3FF4970}" srcOrd="2" destOrd="0" presId="urn:microsoft.com/office/officeart/2005/8/layout/pyramid1"/>
    <dgm:cxn modelId="{EBA54BC8-90FF-4EA0-BD50-A6188DD7DB62}" type="presParOf" srcId="{5118FF64-D033-4C96-BFEA-06EBE3FF4970}" destId="{1A636825-317C-47A9-8BEA-FAF77669711E}" srcOrd="0" destOrd="0" presId="urn:microsoft.com/office/officeart/2005/8/layout/pyramid1"/>
    <dgm:cxn modelId="{A77CC660-100E-4038-8EC5-90AE713C1F77}" type="presParOf" srcId="{5118FF64-D033-4C96-BFEA-06EBE3FF4970}" destId="{6F8BAF96-9F0F-485F-B2D6-B9C68DE7049C}" srcOrd="1" destOrd="0" presId="urn:microsoft.com/office/officeart/2005/8/layout/pyramid1"/>
    <dgm:cxn modelId="{2E252995-60DA-42D0-8EF7-027ABD2CA31C}" type="presParOf" srcId="{6B0A112E-B85F-4D16-874B-20DE8F039C34}" destId="{380DE5C5-3DE1-4B52-98FD-0B28C53F33EB}" srcOrd="3" destOrd="0" presId="urn:microsoft.com/office/officeart/2005/8/layout/pyramid1"/>
    <dgm:cxn modelId="{6698141A-C033-4A2C-AA32-8C422B3610DF}" type="presParOf" srcId="{380DE5C5-3DE1-4B52-98FD-0B28C53F33EB}" destId="{AFE7CAC8-CEBE-4BC1-8BA7-DE23FCEB65D4}" srcOrd="0" destOrd="0" presId="urn:microsoft.com/office/officeart/2005/8/layout/pyramid1"/>
    <dgm:cxn modelId="{08CFF5ED-A842-498F-9A9F-A3BBD1520A37}" type="presParOf" srcId="{380DE5C5-3DE1-4B52-98FD-0B28C53F33EB}" destId="{1EF84C87-DFC7-44B5-AE62-F0848BAD6AF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_INOVACE_1</a:t>
          </a:r>
          <a:r>
            <a:rPr lang="cs-CZ" sz="2000" kern="1200" baseline="0" dirty="0" smtClean="0">
              <a:solidFill>
                <a:srgbClr val="FF0000"/>
              </a:solidFill>
            </a:rPr>
            <a:t>1_D_15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D – 6.B – Keltové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FD4AC-F9B1-4668-8E6C-D3D6BF6A8410}">
      <dsp:nvSpPr>
        <dsp:cNvPr id="0" name=""/>
        <dsp:cNvSpPr/>
      </dsp:nvSpPr>
      <dsp:spPr>
        <a:xfrm>
          <a:off x="2890666" y="28599"/>
          <a:ext cx="1905000" cy="1200150"/>
        </a:xfrm>
        <a:prstGeom prst="trapezoid">
          <a:avLst>
            <a:gd name="adj" fmla="val 7936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velmož</a:t>
          </a:r>
          <a:endParaRPr lang="cs-CZ" sz="3900" b="1" kern="1200" dirty="0"/>
        </a:p>
      </dsp:txBody>
      <dsp:txXfrm>
        <a:off x="2890666" y="28599"/>
        <a:ext cx="1905000" cy="1200150"/>
      </dsp:txXfrm>
    </dsp:sp>
    <dsp:sp modelId="{E177926C-9EAE-4958-80A4-6BA2DE73F5F4}">
      <dsp:nvSpPr>
        <dsp:cNvPr id="0" name=""/>
        <dsp:cNvSpPr/>
      </dsp:nvSpPr>
      <dsp:spPr>
        <a:xfrm>
          <a:off x="1905000" y="1200149"/>
          <a:ext cx="3810000" cy="1200150"/>
        </a:xfrm>
        <a:prstGeom prst="trapezoid">
          <a:avLst>
            <a:gd name="adj" fmla="val 79365"/>
          </a:avLst>
        </a:prstGeom>
        <a:solidFill>
          <a:schemeClr val="accent5">
            <a:hueOff val="-50212"/>
            <a:satOff val="-9634"/>
            <a:lumOff val="1373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druidové</a:t>
          </a:r>
          <a:r>
            <a:rPr lang="cs-CZ" sz="3900" kern="1200" dirty="0" smtClean="0"/>
            <a:t> a </a:t>
          </a:r>
          <a:r>
            <a:rPr lang="cs-CZ" sz="3900" b="1" kern="1200" dirty="0" smtClean="0"/>
            <a:t>bojovníci</a:t>
          </a:r>
          <a:endParaRPr lang="cs-CZ" sz="3900" b="1" kern="1200" dirty="0"/>
        </a:p>
      </dsp:txBody>
      <dsp:txXfrm>
        <a:off x="2571750" y="1200149"/>
        <a:ext cx="2476500" cy="1200150"/>
      </dsp:txXfrm>
    </dsp:sp>
    <dsp:sp modelId="{1A636825-317C-47A9-8BEA-FAF77669711E}">
      <dsp:nvSpPr>
        <dsp:cNvPr id="0" name=""/>
        <dsp:cNvSpPr/>
      </dsp:nvSpPr>
      <dsp:spPr>
        <a:xfrm>
          <a:off x="952500" y="2400299"/>
          <a:ext cx="5714999" cy="1200150"/>
        </a:xfrm>
        <a:prstGeom prst="trapezoid">
          <a:avLst>
            <a:gd name="adj" fmla="val 79365"/>
          </a:avLst>
        </a:prstGeom>
        <a:solidFill>
          <a:schemeClr val="accent5">
            <a:hueOff val="-100423"/>
            <a:satOff val="-19267"/>
            <a:lumOff val="2745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svobodní</a:t>
          </a:r>
          <a:r>
            <a:rPr lang="cs-CZ" sz="3900" kern="1200" dirty="0" smtClean="0"/>
            <a:t> </a:t>
          </a:r>
          <a:r>
            <a:rPr lang="cs-CZ" sz="3900" b="1" kern="1200" dirty="0" smtClean="0"/>
            <a:t>obyvatelé</a:t>
          </a:r>
          <a:endParaRPr lang="cs-CZ" sz="3900" b="1" kern="1200" dirty="0"/>
        </a:p>
      </dsp:txBody>
      <dsp:txXfrm>
        <a:off x="1952625" y="2400299"/>
        <a:ext cx="3714750" cy="1200150"/>
      </dsp:txXfrm>
    </dsp:sp>
    <dsp:sp modelId="{AFE7CAC8-CEBE-4BC1-8BA7-DE23FCEB65D4}">
      <dsp:nvSpPr>
        <dsp:cNvPr id="0" name=""/>
        <dsp:cNvSpPr/>
      </dsp:nvSpPr>
      <dsp:spPr>
        <a:xfrm>
          <a:off x="0" y="3600449"/>
          <a:ext cx="7620000" cy="1200150"/>
        </a:xfrm>
        <a:prstGeom prst="trapezoid">
          <a:avLst>
            <a:gd name="adj" fmla="val 79365"/>
          </a:avLst>
        </a:prstGeom>
        <a:solidFill>
          <a:schemeClr val="accent5">
            <a:hueOff val="-150635"/>
            <a:satOff val="-28901"/>
            <a:lumOff val="4118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nesvobodní otroci</a:t>
          </a:r>
          <a:endParaRPr lang="cs-CZ" sz="3900" b="1" kern="1200" dirty="0"/>
        </a:p>
      </dsp:txBody>
      <dsp:txXfrm>
        <a:off x="1333499" y="3600449"/>
        <a:ext cx="4953000" cy="12001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1435B-8C49-4A49-9783-959666704BE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4BE73-A752-4D26-9DE3-457C93A34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629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55271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80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k výkladu dějepisného učiva 6.ročníku. Prezentace  názorně žákům přibližuje období mladší doby železné, žáky seznamuje s životem, kulturou a zvyky, nejznámějšími nalezišti keltských kmenů na našem území.</a:t>
            </a:r>
          </a:p>
          <a:p>
            <a:r>
              <a:rPr lang="cs-CZ" dirty="0" smtClean="0"/>
              <a:t>Součástí materiálu je i křížovka (opakování učiva, motivace) a souhrn učiva, který </a:t>
            </a:r>
            <a:r>
              <a:rPr lang="cs-CZ" dirty="0"/>
              <a:t>l</a:t>
            </a:r>
            <a:r>
              <a:rPr lang="cs-CZ" dirty="0" smtClean="0"/>
              <a:t>ze využít jako zápis učiva. </a:t>
            </a:r>
            <a:endParaRPr lang="cs-CZ" dirty="0"/>
          </a:p>
          <a:p>
            <a:r>
              <a:rPr lang="cs-CZ" dirty="0" smtClean="0"/>
              <a:t>Díky prezentaci mohou žáci vnímat výklad učiva i vizuálně, je pro ně poutavější, zajímavější. </a:t>
            </a:r>
          </a:p>
        </p:txBody>
      </p:sp>
    </p:spTree>
    <p:extLst>
      <p:ext uri="{BB962C8B-B14F-4D97-AF65-F5344CB8AC3E}">
        <p14:creationId xmlns:p14="http://schemas.microsoft.com/office/powerpoint/2010/main" val="316967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KELTOVÉ</a:t>
            </a:r>
            <a:endParaRPr lang="cs-CZ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MLADŠÍ DOBA ŽELEZNÁ  - LATÉNSKÁ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28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KELTOVÉ V EVROPĚ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0" b="352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Keltové – tvůrci laténské kultury, propojili Evropu od Anglie po Karpaty v jeden kulturní celek. Dodnes keltské jazyky v Irsku, Skotsku, </a:t>
            </a:r>
            <a:r>
              <a:rPr lang="cs-CZ" dirty="0" err="1" smtClean="0"/>
              <a:t>záp</a:t>
            </a:r>
            <a:r>
              <a:rPr lang="cs-CZ" dirty="0" smtClean="0"/>
              <a:t>. Francii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45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obsazují </a:t>
            </a:r>
            <a:r>
              <a:rPr lang="cs-CZ" dirty="0" smtClean="0"/>
              <a:t>území od východní Francie po západní Čechy</a:t>
            </a:r>
          </a:p>
          <a:p>
            <a:r>
              <a:rPr lang="cs-CZ" dirty="0"/>
              <a:t>v</a:t>
            </a:r>
            <a:r>
              <a:rPr lang="cs-CZ" dirty="0" smtClean="0"/>
              <a:t> Čechách se usazují </a:t>
            </a:r>
            <a:r>
              <a:rPr lang="cs-CZ" b="1" dirty="0" smtClean="0">
                <a:solidFill>
                  <a:srgbClr val="00B050"/>
                </a:solidFill>
              </a:rPr>
              <a:t>BOJOVÉ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b="1" dirty="0" err="1"/>
              <a:t>Boiohaemum</a:t>
            </a:r>
            <a:r>
              <a:rPr lang="cs-CZ" dirty="0" smtClean="0"/>
              <a:t>, BOHEMIA-Čechy)</a:t>
            </a:r>
          </a:p>
          <a:p>
            <a:r>
              <a:rPr lang="cs-CZ" dirty="0" smtClean="0"/>
              <a:t>na Moravě se usazují </a:t>
            </a:r>
            <a:r>
              <a:rPr lang="cs-CZ" b="1" dirty="0" smtClean="0">
                <a:solidFill>
                  <a:srgbClr val="00B050"/>
                </a:solidFill>
              </a:rPr>
              <a:t>VOLKOVÉ</a:t>
            </a:r>
          </a:p>
          <a:p>
            <a:r>
              <a:rPr lang="cs-CZ" dirty="0" smtClean="0"/>
              <a:t>na Slovensku kmen </a:t>
            </a:r>
            <a:r>
              <a:rPr lang="cs-CZ" b="1" dirty="0" smtClean="0">
                <a:solidFill>
                  <a:srgbClr val="00B050"/>
                </a:solidFill>
              </a:rPr>
              <a:t>KOTINŮ</a:t>
            </a:r>
          </a:p>
          <a:p>
            <a:r>
              <a:rPr lang="cs-CZ" dirty="0" smtClean="0"/>
              <a:t>Keltové jsou první obyvatelé našeho území, které známe jménem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Řekové </a:t>
            </a:r>
            <a:r>
              <a:rPr lang="cs-CZ" dirty="0" smtClean="0"/>
              <a:t>je nazývali KELTOI, Římané je nazývali GALOVÉ</a:t>
            </a:r>
          </a:p>
        </p:txBody>
      </p:sp>
      <p:pic>
        <p:nvPicPr>
          <p:cNvPr id="1026" name="Picture 2" descr="C:\Users\Demeter\AppData\Local\Microsoft\Windows\Temporary Internet Files\Content.IE5\W486YETT\MC900355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708" y="4257092"/>
            <a:ext cx="665897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2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NALEZIŠTĚ NA NAŠEM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STRADONICE U BEROUNA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ZÁVIST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U ZBRASLAVI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STARÉ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HRADISKO U PROSTĚJOVA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TŘÍSOV 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PODMOKLY U ROKYCAN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HOSTÝN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3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692647"/>
              </p:ext>
            </p:extLst>
          </p:nvPr>
        </p:nvGraphicFramePr>
        <p:xfrm>
          <a:off x="683568" y="1196754"/>
          <a:ext cx="5328594" cy="2880318"/>
        </p:xfrm>
        <a:graphic>
          <a:graphicData uri="http://schemas.openxmlformats.org/drawingml/2006/table">
            <a:tbl>
              <a:tblPr firstRow="1" firstCol="1" bandRow="1"/>
              <a:tblGrid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</a:tblGrid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D7E4BD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12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00011" y="4498640"/>
            <a:ext cx="67687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Slitina mědi a cínu</a:t>
            </a:r>
          </a:p>
          <a:p>
            <a:pPr marL="342900" indent="-342900">
              <a:buAutoNum type="arabicPeriod"/>
            </a:pPr>
            <a:r>
              <a:rPr lang="cs-CZ" dirty="0" smtClean="0"/>
              <a:t>Pravěká nádoba na popel zemřelých</a:t>
            </a:r>
          </a:p>
          <a:p>
            <a:pPr marL="342900" indent="-342900">
              <a:buAutoNum type="arabicPeriod"/>
            </a:pPr>
            <a:r>
              <a:rPr lang="cs-CZ" dirty="0" smtClean="0"/>
              <a:t>Nejstarší období lidských dějin</a:t>
            </a:r>
          </a:p>
          <a:p>
            <a:pPr marL="342900" indent="-342900">
              <a:buAutoNum type="arabicPeriod"/>
            </a:pPr>
            <a:r>
              <a:rPr lang="cs-CZ" dirty="0" smtClean="0"/>
              <a:t>Nejstarší platidlo</a:t>
            </a:r>
          </a:p>
          <a:p>
            <a:pPr marL="342900" indent="-342900">
              <a:buAutoNum type="arabicPeriod"/>
            </a:pPr>
            <a:r>
              <a:rPr lang="cs-CZ" dirty="0" smtClean="0"/>
              <a:t>Kamenná forma odlévání bronzu</a:t>
            </a:r>
          </a:p>
          <a:p>
            <a:pPr marL="342900" indent="-342900">
              <a:buAutoNum type="arabicPeriod"/>
            </a:pPr>
            <a:r>
              <a:rPr lang="cs-CZ" dirty="0" smtClean="0"/>
              <a:t>Zbraň na dálku</a:t>
            </a:r>
          </a:p>
          <a:p>
            <a:pPr marL="342900" indent="-342900">
              <a:buAutoNum type="arabicPeriod"/>
            </a:pPr>
            <a:r>
              <a:rPr lang="cs-CZ" dirty="0" smtClean="0"/>
              <a:t>Pahorek navršený nad hrobem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20688"/>
            <a:ext cx="7089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Opevněné sídliště keltských kmenů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45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421437"/>
              </p:ext>
            </p:extLst>
          </p:nvPr>
        </p:nvGraphicFramePr>
        <p:xfrm>
          <a:off x="683568" y="1196754"/>
          <a:ext cx="5328594" cy="2880318"/>
        </p:xfrm>
        <a:graphic>
          <a:graphicData uri="http://schemas.openxmlformats.org/drawingml/2006/table">
            <a:tbl>
              <a:tblPr firstRow="1" firstCol="1" bandRow="1"/>
              <a:tblGrid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</a:tblGrid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B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R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N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Z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P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P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E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N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I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C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E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P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R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Ě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K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Ř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I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V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N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K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D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U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B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U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K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M</a:t>
                      </a:r>
                      <a:endParaRPr lang="cs-CZ" sz="2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O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H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L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 smtClean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524000" algn="l"/>
                          <a:tab pos="6096000" algn="l"/>
                        </a:tabLs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 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60471" y="4509120"/>
            <a:ext cx="67687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Slitina mědi a cínu</a:t>
            </a:r>
          </a:p>
          <a:p>
            <a:pPr marL="342900" indent="-342900">
              <a:buAutoNum type="arabicPeriod"/>
            </a:pPr>
            <a:r>
              <a:rPr lang="cs-CZ" dirty="0" smtClean="0"/>
              <a:t>Pravěká nádoba na popel zemřelých</a:t>
            </a:r>
          </a:p>
          <a:p>
            <a:pPr marL="342900" indent="-342900">
              <a:buAutoNum type="arabicPeriod"/>
            </a:pPr>
            <a:r>
              <a:rPr lang="cs-CZ" dirty="0" smtClean="0"/>
              <a:t>Nejstarší období lidských dějin</a:t>
            </a:r>
          </a:p>
          <a:p>
            <a:pPr marL="342900" indent="-342900">
              <a:buAutoNum type="arabicPeriod"/>
            </a:pPr>
            <a:r>
              <a:rPr lang="cs-CZ" dirty="0" smtClean="0"/>
              <a:t>Nejstarší platidlo</a:t>
            </a:r>
          </a:p>
          <a:p>
            <a:pPr marL="342900" indent="-342900">
              <a:buAutoNum type="arabicPeriod"/>
            </a:pPr>
            <a:r>
              <a:rPr lang="cs-CZ" dirty="0" smtClean="0"/>
              <a:t>Kamenná forma odlévání bronzu</a:t>
            </a:r>
          </a:p>
          <a:p>
            <a:pPr marL="342900" indent="-342900">
              <a:buAutoNum type="arabicPeriod"/>
            </a:pPr>
            <a:r>
              <a:rPr lang="cs-CZ" dirty="0" smtClean="0"/>
              <a:t>Zbraň na dálku</a:t>
            </a:r>
          </a:p>
          <a:p>
            <a:pPr marL="342900" indent="-342900">
              <a:buAutoNum type="arabicPeriod"/>
            </a:pPr>
            <a:r>
              <a:rPr lang="cs-CZ" dirty="0" smtClean="0"/>
              <a:t>Pahorek navršený nad hrobem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20688"/>
            <a:ext cx="7089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Opevněné sídliště keltských kmenů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37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OPPIDA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Keltové sídlili ve vesnicích a v  opevněných sídlištích</a:t>
            </a:r>
            <a:endParaRPr lang="cs-CZ" sz="3200" b="1" dirty="0" smtClean="0"/>
          </a:p>
          <a:p>
            <a:r>
              <a:rPr lang="cs-CZ" sz="3200" dirty="0" smtClean="0"/>
              <a:t>předchůdci dnešních měst</a:t>
            </a:r>
          </a:p>
          <a:p>
            <a:r>
              <a:rPr lang="cs-CZ" sz="3200" dirty="0" smtClean="0"/>
              <a:t>mohutná opevnění, vstupní brány, sítě ulic, obytné budovy a řemeslnické dílny, studny, nádrže na vodu</a:t>
            </a:r>
          </a:p>
          <a:p>
            <a:r>
              <a:rPr lang="cs-CZ" sz="3200" dirty="0" smtClean="0"/>
              <a:t>centra správní (sídlo velmožů, vládců hradišť), výrobní, obchodní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7883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vypadala keltská oppida?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Model keltského oppida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48880"/>
            <a:ext cx="2895445" cy="395128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Vstupní brána, palisáda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2780928"/>
            <a:ext cx="3657600" cy="3384375"/>
          </a:xfrm>
        </p:spPr>
      </p:pic>
    </p:spTree>
    <p:extLst>
      <p:ext uri="{BB962C8B-B14F-4D97-AF65-F5344CB8AC3E}">
        <p14:creationId xmlns:p14="http://schemas.microsoft.com/office/powerpoint/2010/main" val="1953091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Řemeslo – vysoká úroveň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HUTNICTVÍ</a:t>
            </a:r>
            <a:r>
              <a:rPr lang="cs-CZ" sz="3200" dirty="0" smtClean="0"/>
              <a:t> – tavili železnou rudu v hliněných pecích pomocí dřevěného uhlí</a:t>
            </a:r>
          </a:p>
          <a:p>
            <a:r>
              <a:rPr lang="cs-CZ" sz="3200" b="1" dirty="0" smtClean="0"/>
              <a:t>KOVÁŘSTVÍ</a:t>
            </a:r>
            <a:r>
              <a:rPr lang="cs-CZ" sz="3200" dirty="0" smtClean="0"/>
              <a:t> – výroba kovového nářadí (železné radlice, srpy, kosy, hrábě, lopaty, kladiva)</a:t>
            </a:r>
          </a:p>
          <a:p>
            <a:r>
              <a:rPr lang="cs-CZ" sz="3200" b="1" dirty="0" smtClean="0"/>
              <a:t>HRNČÍŘSTVÍ</a:t>
            </a:r>
            <a:r>
              <a:rPr lang="cs-CZ" sz="3200" dirty="0" smtClean="0"/>
              <a:t> – používali rotační hrnčířský kruh a vypalovací pece</a:t>
            </a:r>
          </a:p>
          <a:p>
            <a:r>
              <a:rPr lang="cs-CZ" sz="3200" b="1" dirty="0" smtClean="0"/>
              <a:t>ŠPERKAŘSTVÍ</a:t>
            </a:r>
            <a:r>
              <a:rPr lang="cs-CZ" sz="3200" dirty="0" smtClean="0"/>
              <a:t> – výroba bronzových, skleněných, zlatých a stříbrných šperků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1221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Keltské mince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Statéry</a:t>
            </a:r>
            <a:r>
              <a:rPr lang="cs-CZ" dirty="0" smtClean="0"/>
              <a:t>- zlaté mince</a:t>
            </a:r>
          </a:p>
          <a:p>
            <a:r>
              <a:rPr lang="cs-CZ" dirty="0" smtClean="0"/>
              <a:t>lidé jim říkali </a:t>
            </a:r>
            <a:r>
              <a:rPr lang="cs-CZ" b="1" dirty="0" smtClean="0"/>
              <a:t>duhovky</a:t>
            </a:r>
          </a:p>
          <a:p>
            <a:r>
              <a:rPr lang="cs-CZ" dirty="0" smtClean="0"/>
              <a:t>odlévání hrubých tvarů do hliněných destiček s prohlubeninami, potom ražba bronzovými razidly</a:t>
            </a:r>
          </a:p>
          <a:p>
            <a:r>
              <a:rPr lang="cs-CZ" dirty="0" smtClean="0"/>
              <a:t>motiv draka, muže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08421"/>
            <a:ext cx="3657600" cy="2446020"/>
          </a:xfrm>
        </p:spPr>
      </p:pic>
    </p:spTree>
    <p:extLst>
      <p:ext uri="{BB962C8B-B14F-4D97-AF65-F5344CB8AC3E}">
        <p14:creationId xmlns:p14="http://schemas.microsoft.com/office/powerpoint/2010/main" val="214702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Keltská společnost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766941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183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spojeno s přírodou, magií, astronomií</a:t>
            </a:r>
          </a:p>
          <a:p>
            <a:r>
              <a:rPr lang="cs-CZ" dirty="0" smtClean="0"/>
              <a:t>uctívali mnoho bohů, posvátná zvířata, stromy a rostliny (DUB, JMELÍ)</a:t>
            </a:r>
          </a:p>
          <a:p>
            <a:r>
              <a:rPr lang="cs-CZ" dirty="0" smtClean="0"/>
              <a:t>obřady prováděli DRUIDOVÉ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Demeter\AppData\Local\Microsoft\Windows\Temporary Internet Files\Content.IE5\FVN97LQJ\MP9003829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00808"/>
            <a:ext cx="4049214" cy="408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09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KELTOVÉ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859216" cy="5132040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s-CZ" dirty="0" smtClean="0"/>
              <a:t>1. První </a:t>
            </a:r>
            <a:r>
              <a:rPr lang="cs-CZ" dirty="0" smtClean="0"/>
              <a:t>obyvatelé našich zemí, které známe jménem: </a:t>
            </a:r>
            <a:r>
              <a:rPr lang="cs-CZ" b="1" dirty="0" smtClean="0"/>
              <a:t>BOJOVÉ</a:t>
            </a:r>
            <a:r>
              <a:rPr lang="cs-CZ" sz="2400" dirty="0" smtClean="0"/>
              <a:t>(Čechy – Bohemia)</a:t>
            </a:r>
            <a:r>
              <a:rPr lang="cs-CZ" dirty="0" smtClean="0"/>
              <a:t>,</a:t>
            </a:r>
            <a:r>
              <a:rPr lang="cs-CZ" b="1" dirty="0" smtClean="0"/>
              <a:t> VOLKOVÉ </a:t>
            </a:r>
            <a:r>
              <a:rPr lang="cs-CZ" dirty="0" smtClean="0"/>
              <a:t>(Morava)</a:t>
            </a:r>
          </a:p>
          <a:p>
            <a:pPr marL="11430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osídlili </a:t>
            </a:r>
            <a:r>
              <a:rPr lang="cs-CZ" dirty="0" smtClean="0"/>
              <a:t>střední a západní Evropu</a:t>
            </a:r>
          </a:p>
          <a:p>
            <a:pPr marL="114300" indent="0">
              <a:buNone/>
            </a:pPr>
            <a:r>
              <a:rPr lang="cs-CZ" dirty="0" smtClean="0"/>
              <a:t>2. </a:t>
            </a:r>
            <a:r>
              <a:rPr lang="cs-CZ" b="1" dirty="0" smtClean="0"/>
              <a:t>Vyspělé zemědělství a řemeslná výroba </a:t>
            </a:r>
          </a:p>
          <a:p>
            <a:pPr marL="114300" indent="0">
              <a:buNone/>
            </a:pPr>
            <a:r>
              <a:rPr lang="cs-CZ" dirty="0" smtClean="0"/>
              <a:t>- </a:t>
            </a:r>
            <a:r>
              <a:rPr lang="cs-CZ" dirty="0"/>
              <a:t>výroba železa a využití </a:t>
            </a:r>
            <a:r>
              <a:rPr lang="cs-CZ" dirty="0" smtClean="0"/>
              <a:t>železného nářadí (radlice, srpy, kosy)</a:t>
            </a:r>
          </a:p>
          <a:p>
            <a:pPr marL="11430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zavedení </a:t>
            </a:r>
            <a:r>
              <a:rPr lang="cs-CZ" dirty="0" smtClean="0"/>
              <a:t>rotačního hrnčířského kruhu</a:t>
            </a:r>
          </a:p>
          <a:p>
            <a:pPr marL="114300" indent="0">
              <a:buNone/>
            </a:pPr>
            <a:r>
              <a:rPr lang="cs-CZ" dirty="0" smtClean="0"/>
              <a:t>3. </a:t>
            </a:r>
            <a:r>
              <a:rPr lang="cs-CZ" b="1" dirty="0" smtClean="0"/>
              <a:t>Keltové jako první u nás razili mince ze zlata </a:t>
            </a:r>
            <a:r>
              <a:rPr lang="cs-CZ" dirty="0" smtClean="0"/>
              <a:t>(</a:t>
            </a:r>
            <a:r>
              <a:rPr lang="cs-CZ" b="1" dirty="0" smtClean="0"/>
              <a:t>statéry, duhovky</a:t>
            </a:r>
            <a:r>
              <a:rPr lang="cs-CZ" dirty="0" smtClean="0"/>
              <a:t>)</a:t>
            </a:r>
          </a:p>
          <a:p>
            <a:pPr marL="114300" indent="0">
              <a:buNone/>
            </a:pPr>
            <a:r>
              <a:rPr lang="cs-CZ" dirty="0" smtClean="0"/>
              <a:t>4. Sídlili ve vesnicích a tzv. </a:t>
            </a:r>
            <a:r>
              <a:rPr lang="cs-CZ" b="1" dirty="0" smtClean="0"/>
              <a:t>OPPIDECH</a:t>
            </a:r>
          </a:p>
          <a:p>
            <a:pPr marL="114300" indent="0">
              <a:buNone/>
            </a:pPr>
            <a:r>
              <a:rPr lang="cs-CZ" b="1" dirty="0" smtClean="0"/>
              <a:t>- naleziště </a:t>
            </a:r>
            <a:r>
              <a:rPr lang="cs-CZ" b="1" dirty="0" smtClean="0"/>
              <a:t>STRADONICE, ZÁVIST, HOSTÝN</a:t>
            </a:r>
          </a:p>
          <a:p>
            <a:pPr marL="114300" indent="0">
              <a:buNone/>
            </a:pPr>
            <a:r>
              <a:rPr lang="cs-CZ" dirty="0" smtClean="0"/>
              <a:t>5. Uctívali bohy, posvátná zvířata, stromy a rostliny (dub, jmelí)</a:t>
            </a:r>
          </a:p>
          <a:p>
            <a:pPr marL="114300" indent="0">
              <a:buNone/>
            </a:pPr>
            <a:r>
              <a:rPr lang="cs-CZ" dirty="0" smtClean="0"/>
              <a:t>- obřady prováděli </a:t>
            </a:r>
            <a:r>
              <a:rPr lang="cs-CZ" b="1" dirty="0" smtClean="0"/>
              <a:t>druidové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8069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300" dirty="0" smtClean="0"/>
              <a:t>Ilustrace  </a:t>
            </a:r>
            <a:r>
              <a:rPr lang="cs-CZ" sz="2300" dirty="0" smtClean="0">
                <a:hlinkClick r:id="rId2"/>
              </a:rPr>
              <a:t>www.office.microsoft.com</a:t>
            </a:r>
            <a:endParaRPr lang="cs-CZ" sz="2300" dirty="0" smtClean="0"/>
          </a:p>
          <a:p>
            <a:endParaRPr lang="cs-CZ" sz="2300" u="sng" dirty="0" smtClean="0"/>
          </a:p>
          <a:p>
            <a:r>
              <a:rPr lang="cs-CZ" sz="2300" dirty="0" err="1" smtClean="0"/>
              <a:t>Dbachmann</a:t>
            </a:r>
            <a:r>
              <a:rPr lang="cs-CZ" sz="2300" dirty="0" smtClean="0"/>
              <a:t>. </a:t>
            </a:r>
            <a:r>
              <a:rPr lang="cs-CZ" sz="2300" i="1" dirty="0" smtClean="0"/>
              <a:t>Http://cs.wikipedia.org</a:t>
            </a:r>
            <a:r>
              <a:rPr lang="cs-CZ" sz="2300" dirty="0" smtClean="0"/>
              <a:t> [online]. </a:t>
            </a:r>
            <a:r>
              <a:rPr lang="pl-PL" sz="2300" dirty="0" smtClean="0"/>
              <a:t>7. 10. 2011, 21:41 [cit. 2011-11-10].  File:Celts in Europe.png. Dostupné z WWW:</a:t>
            </a:r>
            <a:r>
              <a:rPr lang="cs-CZ" sz="2300" dirty="0" smtClean="0"/>
              <a:t>&lt;</a:t>
            </a:r>
            <a:r>
              <a:rPr lang="pl-PL" sz="2300" dirty="0" smtClean="0"/>
              <a:t>http://cs.wikipedia.org/wiki/Soubor:Celts_in_Europe.png</a:t>
            </a:r>
            <a:r>
              <a:rPr lang="cs-CZ" sz="2300" dirty="0"/>
              <a:t>&gt;.</a:t>
            </a:r>
          </a:p>
          <a:p>
            <a:endParaRPr lang="cs-CZ" sz="2300" dirty="0" smtClean="0"/>
          </a:p>
          <a:p>
            <a:r>
              <a:rPr lang="cs-CZ" sz="2300" dirty="0" err="1" smtClean="0"/>
              <a:t>SAUBER,Wolfgang</a:t>
            </a:r>
            <a:r>
              <a:rPr lang="cs-CZ" sz="2300" dirty="0" smtClean="0"/>
              <a:t>. </a:t>
            </a:r>
            <a:r>
              <a:rPr lang="cs-CZ" sz="2300" i="1" dirty="0"/>
              <a:t>Http://cs.wikipedia.org</a:t>
            </a:r>
            <a:r>
              <a:rPr lang="cs-CZ" sz="2300" dirty="0"/>
              <a:t> [online]. </a:t>
            </a:r>
            <a:r>
              <a:rPr lang="pl-PL" sz="2300" dirty="0" smtClean="0"/>
              <a:t>4. 12. 2010, 14:19 [cit</a:t>
            </a:r>
            <a:r>
              <a:rPr lang="pl-PL" sz="2300" dirty="0"/>
              <a:t>. 2011-11-10].  File:KB - Kelten </a:t>
            </a:r>
            <a:r>
              <a:rPr lang="pl-PL" sz="2300" dirty="0" smtClean="0"/>
              <a:t>Goldmünzen.jpg. </a:t>
            </a:r>
            <a:r>
              <a:rPr lang="pl-PL" sz="2300" dirty="0"/>
              <a:t>Dostupné z WWW</a:t>
            </a:r>
            <a:r>
              <a:rPr lang="pl-PL" sz="2300" dirty="0" smtClean="0"/>
              <a:t>:</a:t>
            </a:r>
            <a:r>
              <a:rPr lang="cs-CZ" sz="2300" dirty="0"/>
              <a:t> </a:t>
            </a:r>
            <a:r>
              <a:rPr lang="cs-CZ" sz="2300" dirty="0" smtClean="0"/>
              <a:t>&lt;</a:t>
            </a:r>
            <a:r>
              <a:rPr lang="pl-PL" sz="2300" dirty="0" smtClean="0"/>
              <a:t>http</a:t>
            </a:r>
            <a:r>
              <a:rPr lang="pl-PL" sz="2300" dirty="0"/>
              <a:t>://cs.wikipedia.org/wiki/Soubor:KB_-_</a:t>
            </a:r>
            <a:r>
              <a:rPr lang="pl-PL" sz="2300" dirty="0" smtClean="0"/>
              <a:t>Kelten_Goldm%C3%BCnzen.jpg</a:t>
            </a:r>
            <a:r>
              <a:rPr lang="cs-CZ" sz="2300" dirty="0"/>
              <a:t>&gt;</a:t>
            </a:r>
          </a:p>
          <a:p>
            <a:endParaRPr lang="cs-CZ" sz="2300" dirty="0" smtClean="0"/>
          </a:p>
          <a:p>
            <a:r>
              <a:rPr lang="cs-CZ" sz="2300" dirty="0" err="1" smtClean="0"/>
              <a:t>Mößbauer</a:t>
            </a:r>
            <a:r>
              <a:rPr lang="cs-CZ" sz="2300" dirty="0"/>
              <a:t>, Anja .</a:t>
            </a:r>
            <a:r>
              <a:rPr lang="cs-CZ" sz="2300" i="1" dirty="0" smtClean="0"/>
              <a:t> </a:t>
            </a:r>
            <a:r>
              <a:rPr lang="cs-CZ" sz="2300" i="1" dirty="0"/>
              <a:t>Http://cs.wikipedia.org</a:t>
            </a:r>
            <a:r>
              <a:rPr lang="cs-CZ" sz="2300" dirty="0"/>
              <a:t> [online]. </a:t>
            </a:r>
            <a:r>
              <a:rPr lang="pl-PL" sz="2300" dirty="0" smtClean="0"/>
              <a:t>7</a:t>
            </a:r>
            <a:r>
              <a:rPr lang="pl-PL" sz="2300" dirty="0"/>
              <a:t>. 9. 2006, </a:t>
            </a:r>
            <a:r>
              <a:rPr lang="pl-PL" sz="2300" dirty="0" smtClean="0"/>
              <a:t>14:44 [cit</a:t>
            </a:r>
            <a:r>
              <a:rPr lang="pl-PL" sz="2300" dirty="0"/>
              <a:t>. 2011-11-10</a:t>
            </a:r>
            <a:r>
              <a:rPr lang="pl-PL" sz="2300" dirty="0" smtClean="0"/>
              <a:t>].</a:t>
            </a:r>
            <a:r>
              <a:rPr lang="cs-CZ" sz="2300" dirty="0"/>
              <a:t> File:Manching oppidum </a:t>
            </a:r>
            <a:r>
              <a:rPr lang="cs-CZ" sz="2300" dirty="0" smtClean="0"/>
              <a:t>siedlung.JPG.</a:t>
            </a:r>
            <a:r>
              <a:rPr lang="cs-CZ" sz="2300" dirty="0"/>
              <a:t> Dostupné z WWW: </a:t>
            </a:r>
            <a:r>
              <a:rPr lang="cs-CZ" sz="2300" dirty="0" smtClean="0"/>
              <a:t>&lt;http</a:t>
            </a:r>
            <a:r>
              <a:rPr lang="cs-CZ" sz="2300" dirty="0"/>
              <a:t>://</a:t>
            </a:r>
            <a:r>
              <a:rPr lang="cs-CZ" sz="2300" dirty="0" smtClean="0"/>
              <a:t>cs.wikipedia.org/wiki/</a:t>
            </a:r>
            <a:r>
              <a:rPr lang="cs-CZ" sz="2300" dirty="0" err="1" smtClean="0"/>
              <a:t>Soubor:Manching_oppidum_siedlung.JPG</a:t>
            </a:r>
            <a:r>
              <a:rPr lang="cs-CZ" sz="2300" dirty="0"/>
              <a:t>&gt;.</a:t>
            </a:r>
          </a:p>
          <a:p>
            <a:endParaRPr lang="cs-CZ" sz="2300" dirty="0" smtClean="0"/>
          </a:p>
          <a:p>
            <a:r>
              <a:rPr lang="cs-CZ" sz="2300" dirty="0" err="1" smtClean="0"/>
              <a:t>Mößbauer</a:t>
            </a:r>
            <a:r>
              <a:rPr lang="cs-CZ" sz="2300" dirty="0" smtClean="0"/>
              <a:t>, Anja. </a:t>
            </a:r>
            <a:r>
              <a:rPr lang="cs-CZ" sz="2300" i="1" dirty="0"/>
              <a:t>Http://cs.wikipedia.org</a:t>
            </a:r>
            <a:r>
              <a:rPr lang="cs-CZ" sz="2300" dirty="0"/>
              <a:t> [online]. </a:t>
            </a:r>
            <a:r>
              <a:rPr lang="pl-PL" sz="2300" dirty="0" smtClean="0"/>
              <a:t>10</a:t>
            </a:r>
            <a:r>
              <a:rPr lang="pl-PL" sz="2300" dirty="0"/>
              <a:t>. 12. 2006, 17:53</a:t>
            </a:r>
            <a:r>
              <a:rPr lang="pl-PL" sz="2300" dirty="0" smtClean="0"/>
              <a:t>[cit</a:t>
            </a:r>
            <a:r>
              <a:rPr lang="pl-PL" sz="2300" dirty="0"/>
              <a:t>. 2011-11-10].</a:t>
            </a:r>
            <a:r>
              <a:rPr lang="cs-CZ" sz="2300" dirty="0"/>
              <a:t> File:</a:t>
            </a:r>
            <a:r>
              <a:rPr lang="cs-CZ" sz="2300" dirty="0" smtClean="0"/>
              <a:t> </a:t>
            </a:r>
            <a:r>
              <a:rPr lang="cs-CZ" sz="2300" b="1" dirty="0"/>
              <a:t>Oppidum </a:t>
            </a:r>
            <a:r>
              <a:rPr lang="cs-CZ" sz="2300" b="1" dirty="0" err="1"/>
              <a:t>manching</a:t>
            </a:r>
            <a:r>
              <a:rPr lang="cs-CZ" sz="2300" b="1" dirty="0"/>
              <a:t> </a:t>
            </a:r>
            <a:r>
              <a:rPr lang="cs-CZ" sz="2300" b="1" dirty="0" smtClean="0"/>
              <a:t>osttor.JPG. </a:t>
            </a:r>
            <a:r>
              <a:rPr lang="cs-CZ" sz="2300" b="1" dirty="0"/>
              <a:t>Dostupné z WWW: </a:t>
            </a:r>
            <a:r>
              <a:rPr lang="cs-CZ" sz="2300" dirty="0"/>
              <a:t>&lt;</a:t>
            </a:r>
            <a:r>
              <a:rPr lang="cs-CZ" sz="2300" b="1" dirty="0" smtClean="0"/>
              <a:t>http</a:t>
            </a:r>
            <a:r>
              <a:rPr lang="cs-CZ" sz="2300" b="1" dirty="0"/>
              <a:t>://</a:t>
            </a:r>
            <a:r>
              <a:rPr lang="cs-CZ" sz="2300" b="1" dirty="0" smtClean="0"/>
              <a:t>cs.wikipedia.org/wiki/</a:t>
            </a:r>
            <a:r>
              <a:rPr lang="cs-CZ" sz="2300" b="1" dirty="0" err="1" smtClean="0"/>
              <a:t>Soubor:Oppidum_manching_osttor.JPG</a:t>
            </a:r>
            <a:r>
              <a:rPr lang="cs-CZ" sz="2300" dirty="0"/>
              <a:t>&gt;.</a:t>
            </a:r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96179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560</TotalTime>
  <Words>592</Words>
  <Application>Microsoft Office PowerPoint</Application>
  <PresentationFormat>Předvádění na obrazovce (4:3)</PresentationFormat>
  <Paragraphs>220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Sousedství</vt:lpstr>
      <vt:lpstr>Prezentace aplikace PowerPoint</vt:lpstr>
      <vt:lpstr>ANOTACE</vt:lpstr>
      <vt:lpstr>KELTOVÉ</vt:lpstr>
      <vt:lpstr>KELTOVÉ V EVROPĚ</vt:lpstr>
      <vt:lpstr>KELTOVÉ</vt:lpstr>
      <vt:lpstr>NALEZIŠTĚ NA NAŠEM ÚZEMÍ</vt:lpstr>
      <vt:lpstr>Prezentace aplikace PowerPoint</vt:lpstr>
      <vt:lpstr>Prezentace aplikace PowerPoint</vt:lpstr>
      <vt:lpstr>OPPIDA</vt:lpstr>
      <vt:lpstr>Jak vypadala keltská oppida?</vt:lpstr>
      <vt:lpstr>Řemeslo – vysoká úroveň</vt:lpstr>
      <vt:lpstr>Keltské mince</vt:lpstr>
      <vt:lpstr>Keltská společnost</vt:lpstr>
      <vt:lpstr>náboženství</vt:lpstr>
      <vt:lpstr>KELTOVÉ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70</cp:revision>
  <dcterms:created xsi:type="dcterms:W3CDTF">2011-11-05T20:21:06Z</dcterms:created>
  <dcterms:modified xsi:type="dcterms:W3CDTF">2011-11-14T19:06:41Z</dcterms:modified>
</cp:coreProperties>
</file>