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3" r:id="rId3"/>
    <p:sldId id="274" r:id="rId4"/>
    <p:sldId id="258" r:id="rId5"/>
    <p:sldId id="300" r:id="rId6"/>
    <p:sldId id="302" r:id="rId7"/>
    <p:sldId id="316" r:id="rId8"/>
    <p:sldId id="317" r:id="rId9"/>
    <p:sldId id="320" r:id="rId10"/>
    <p:sldId id="330" r:id="rId11"/>
    <p:sldId id="331" r:id="rId12"/>
    <p:sldId id="332" r:id="rId13"/>
    <p:sldId id="334" r:id="rId14"/>
    <p:sldId id="333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FFFF00"/>
    <a:srgbClr val="91A22E"/>
    <a:srgbClr val="66FF33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107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ul%C3%ADk_%C5%BElut%C3%BD" TargetMode="External"/><Relationship Id="rId2" Type="http://schemas.openxmlformats.org/officeDocument/2006/relationships/hyperlink" Target="http://cs.wikipedia.org/wiki/Soubor:Mokrady_Srby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u%C5%A1t%C3%ADk" TargetMode="External"/><Relationship Id="rId5" Type="http://schemas.openxmlformats.org/officeDocument/2006/relationships/hyperlink" Target="http://cs.wikipedia.org/wiki/Soubor:Blatouch_bahen%C3%AD.JPG" TargetMode="External"/><Relationship Id="rId4" Type="http://schemas.openxmlformats.org/officeDocument/2006/relationships/hyperlink" Target="http://cs.wikipedia.org/wiki/Blatouch_bahenn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39752" y="3789040"/>
            <a:ext cx="4392488" cy="13681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2204864"/>
            <a:ext cx="7704856" cy="8640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4608512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sz="3800" b="1" u="sng" dirty="0" smtClean="0">
                <a:latin typeface="Courier New" pitchFamily="49" charset="0"/>
                <a:cs typeface="Courier New" pitchFamily="49" charset="0"/>
              </a:rPr>
              <a:t>ROSTLINY VOD A BAŽIN II. </a:t>
            </a:r>
            <a:br>
              <a:rPr lang="cs-CZ" sz="3800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b="1" dirty="0" smtClean="0">
                <a:solidFill>
                  <a:srgbClr val="FF0000"/>
                </a:solidFill>
              </a:rPr>
              <a:t>STULÍK ŽLUTÝ</a:t>
            </a:r>
          </a:p>
          <a:p>
            <a:pPr marL="514350" indent="-514350"/>
            <a:r>
              <a:rPr lang="cs-CZ" b="1" dirty="0" smtClean="0">
                <a:solidFill>
                  <a:srgbClr val="FF0000"/>
                </a:solidFill>
              </a:rPr>
              <a:t>BLATOUCH BAHENNÍ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47558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2/33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0849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27.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29.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1264568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Rostliny vod a bažin II.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  <a:latin typeface="Arial - 51"/>
              </a:rPr>
              <a:t>Stulík žlutý, blatouch bahenní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04864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Stulík žlutý, blatouch bahenní, bažiny, mokřady, kořen, oddenek, list, květ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VY_52_INOVACE_2/33_Rostliny vod a bažin II.; stulík žlutý, blatouch bahenní</a:t>
            </a:r>
          </a:p>
          <a:p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a zástupce jednotlivých přírodních společenstev.</a:t>
            </a:r>
          </a:p>
          <a:p>
            <a:r>
              <a:rPr lang="cs-CZ" sz="2800" dirty="0" smtClean="0"/>
              <a:t>Následující stránky jsou věnovány zástupcům rostlin, se kterými se můžeme setkat v okolí vod a bažin. Konkrétně na stulík žlutý a blatouch bahenní.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Mokřady v létě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87727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7410" name="Picture 2" descr="https://encrypted-tbn3.gstatic.com/images?q=tbn:ANd9GcQXY3l8EgjgnEsevZltYV6SH3JQ_m_4rfkiHzEW2azz4JKhh1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268760"/>
            <a:ext cx="6889980" cy="51636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Léto, rybníky, jezera, tůně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60932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6386" name="Picture 2" descr="http://www.e-herbar.net/main.php?g2_view=core.DownloadItem&amp;g2_itemId=3550&amp;g2_serialNumber=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6744072" cy="50580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Stulík žlutý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5362" name="Picture 2" descr="http://www.mujdum.cz/obrazek/4ce28c087ee07/nuphar-lutea_591x3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838020" cy="52356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5805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Stulík žlutý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19256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Je též </a:t>
            </a:r>
            <a:r>
              <a:rPr lang="cs-CZ" b="1" dirty="0" smtClean="0">
                <a:solidFill>
                  <a:srgbClr val="006600"/>
                </a:solidFill>
              </a:rPr>
              <a:t>VODNÍ </a:t>
            </a:r>
            <a:r>
              <a:rPr lang="cs-CZ" b="1" dirty="0" smtClean="0">
                <a:solidFill>
                  <a:srgbClr val="006600"/>
                </a:solidFill>
              </a:rPr>
              <a:t>ROSTLINA.</a:t>
            </a:r>
            <a:endParaRPr lang="cs-CZ" b="1" dirty="0" smtClean="0">
              <a:solidFill>
                <a:srgbClr val="006600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Příbuzný </a:t>
            </a:r>
            <a:r>
              <a:rPr lang="cs-CZ" dirty="0" smtClean="0">
                <a:solidFill>
                  <a:schemeClr val="tx1"/>
                </a:solidFill>
              </a:rPr>
              <a:t>leknínu.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Od leknínu se liší tvarem a barvou květu.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Listy </a:t>
            </a:r>
            <a:r>
              <a:rPr lang="cs-CZ" dirty="0" smtClean="0">
                <a:solidFill>
                  <a:schemeClr val="tx1"/>
                </a:solidFill>
              </a:rPr>
              <a:t>stulíku</a:t>
            </a:r>
            <a:r>
              <a:rPr lang="cs-CZ" b="1" dirty="0" smtClean="0">
                <a:solidFill>
                  <a:schemeClr val="tx1"/>
                </a:solidFill>
              </a:rPr>
              <a:t> též splývají na hladině vody. </a:t>
            </a:r>
          </a:p>
          <a:p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53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BLATOUCH BAHENNÍ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mírně </a:t>
            </a:r>
            <a:r>
              <a:rPr lang="cs-CZ" b="1" u="sng" dirty="0" smtClean="0">
                <a:solidFill>
                  <a:srgbClr val="FF0000"/>
                </a:solidFill>
              </a:rPr>
              <a:t>JEDOVATÝ!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748464" y="22768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8194" name="Picture 2" descr="Blatouch bahen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996952"/>
            <a:ext cx="4755766" cy="35760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10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BLATOUCH BAHENNÍ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Najdeme ho: </a:t>
            </a:r>
          </a:p>
          <a:p>
            <a:r>
              <a:rPr lang="cs-CZ" dirty="0" smtClean="0"/>
              <a:t>v bahně u potoků</a:t>
            </a:r>
          </a:p>
          <a:p>
            <a:r>
              <a:rPr lang="cs-CZ" dirty="0" smtClean="0"/>
              <a:t>v močálech</a:t>
            </a:r>
          </a:p>
          <a:p>
            <a:r>
              <a:rPr lang="cs-CZ" dirty="0" smtClean="0"/>
              <a:t>na mokrých loukách</a:t>
            </a:r>
          </a:p>
          <a:p>
            <a:endParaRPr lang="cs-CZ" dirty="0" smtClean="0"/>
          </a:p>
          <a:p>
            <a:r>
              <a:rPr lang="cs-CZ" dirty="0" smtClean="0"/>
              <a:t>Je to </a:t>
            </a:r>
            <a:r>
              <a:rPr lang="cs-CZ" b="1" dirty="0" smtClean="0">
                <a:solidFill>
                  <a:srgbClr val="FF0000"/>
                </a:solidFill>
              </a:rPr>
              <a:t>VYTRVALÁ       	  	     BYLINA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7890" name="Picture 2" descr="http://nd01.jxs.cz/165/863/1775031c86_11065345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988840"/>
            <a:ext cx="4995096" cy="374441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44408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0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BLATOUCH BAHENNÍ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4" y="1600200"/>
            <a:ext cx="8219256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Živočichové ho </a:t>
            </a:r>
            <a:r>
              <a:rPr lang="cs-CZ" b="1" u="sng" dirty="0" smtClean="0"/>
              <a:t>nespásají, </a:t>
            </a:r>
            <a:r>
              <a:rPr lang="cs-CZ" dirty="0" smtClean="0"/>
              <a:t>protože je jedovatý a hořký.</a:t>
            </a:r>
          </a:p>
          <a:p>
            <a:endParaRPr lang="cs-CZ" dirty="0" smtClean="0"/>
          </a:p>
          <a:p>
            <a:r>
              <a:rPr lang="cs-CZ" dirty="0" smtClean="0"/>
              <a:t>Má </a:t>
            </a:r>
            <a:r>
              <a:rPr lang="cs-CZ" b="1" dirty="0" smtClean="0"/>
              <a:t>dužnatý</a:t>
            </a:r>
            <a:r>
              <a:rPr lang="cs-CZ" dirty="0" smtClean="0"/>
              <a:t> stonek.</a:t>
            </a:r>
          </a:p>
          <a:p>
            <a:endParaRPr lang="cs-CZ" dirty="0" smtClean="0"/>
          </a:p>
          <a:p>
            <a:r>
              <a:rPr lang="cs-CZ" dirty="0" smtClean="0"/>
              <a:t>Zralá </a:t>
            </a:r>
            <a:r>
              <a:rPr lang="cs-CZ" b="1" dirty="0" smtClean="0"/>
              <a:t>semena</a:t>
            </a:r>
            <a:r>
              <a:rPr lang="cs-CZ" dirty="0" smtClean="0"/>
              <a:t> padnou na zem nebo do vody.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0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BLATOUCH BAHENNÍ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Semena</a:t>
            </a:r>
            <a:r>
              <a:rPr lang="cs-CZ" dirty="0" smtClean="0"/>
              <a:t> voda roznese a když mají vhodné podmínky, tak vyklíčí nová rostlina.</a:t>
            </a:r>
          </a:p>
          <a:p>
            <a:endParaRPr lang="cs-CZ" dirty="0" smtClean="0"/>
          </a:p>
          <a:p>
            <a:r>
              <a:rPr lang="cs-CZ" dirty="0" smtClean="0"/>
              <a:t>Rostlina </a:t>
            </a:r>
            <a:r>
              <a:rPr lang="cs-CZ" b="1" dirty="0" smtClean="0">
                <a:solidFill>
                  <a:srgbClr val="FF0000"/>
                </a:solidFill>
              </a:rPr>
              <a:t>přezimuje              	              v ODDENKU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Oddenky </a:t>
            </a:r>
            <a:r>
              <a:rPr lang="cs-CZ" dirty="0" smtClean="0">
                <a:solidFill>
                  <a:schemeClr val="tx1"/>
                </a:solidFill>
              </a:rPr>
              <a:t>se i rozmnožuje.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39938" name="Picture 2" descr="http://www.puskvorec.cz/fotky2999/fotos/_vyrd12_9Caltha-palustris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3332163" cy="536520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35896" y="623731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0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BLATOUCH BAHENNÍ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i="1" dirty="0" smtClean="0"/>
              <a:t>Cvičení podle učebnice </a:t>
            </a:r>
          </a:p>
          <a:p>
            <a:pPr>
              <a:buNone/>
            </a:pPr>
            <a:r>
              <a:rPr lang="cs-CZ" i="1" dirty="0" smtClean="0"/>
              <a:t>	strana 46.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5013176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1026" name="Picture 2" descr="http://www.garten.cz/images_data/6701-caltha-palustris-blatouch-bahen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340768"/>
            <a:ext cx="3460453" cy="515719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427984" y="6453336"/>
            <a:ext cx="490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4098" name="Picture 2" descr="puštík obecný (Strix aluco)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852936"/>
            <a:ext cx="3321546" cy="22143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710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PŘEMÝŠLEJ 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Kde všude můžeš vidět blatouchy?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Čím se blatouch rozmnožuje?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Proč živočichové nespásají blatouchy?</a:t>
            </a:r>
          </a:p>
          <a:p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Čím se liší životní prostředí blatouchu od životního prostředí leknínu?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3212976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pic>
        <p:nvPicPr>
          <p:cNvPr id="3074" name="Picture 2" descr="puštík obecný (Strix aluco)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6550" y="1484784"/>
            <a:ext cx="2457450" cy="1638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http://cs.wikipedia.org/wiki/Soubor:Mokrady_Srby_2.jpg</a:t>
            </a:r>
            <a:r>
              <a:rPr lang="cs-CZ" sz="1600" dirty="0" smtClean="0"/>
              <a:t> (29. 1. 2013)</a:t>
            </a:r>
          </a:p>
          <a:p>
            <a:r>
              <a:rPr lang="cs-CZ" sz="1600" dirty="0" smtClean="0"/>
              <a:t>2, 3) </a:t>
            </a:r>
            <a:r>
              <a:rPr lang="cs-CZ" sz="1600" dirty="0" smtClean="0">
                <a:hlinkClick r:id="rId3"/>
              </a:rPr>
              <a:t>http://cs.wikipedia.org/wiki/Stul%C3%ADk_%C5%BElut%C3%BD</a:t>
            </a:r>
            <a:r>
              <a:rPr lang="cs-CZ" sz="1600" dirty="0" smtClean="0"/>
              <a:t>  </a:t>
            </a:r>
            <a:r>
              <a:rPr lang="cs-CZ" sz="1600" dirty="0" smtClean="0">
                <a:solidFill>
                  <a:schemeClr val="tx1"/>
                </a:solidFill>
              </a:rPr>
              <a:t>(29. 1. 2013)</a:t>
            </a:r>
            <a:endParaRPr lang="cs-CZ" sz="1600" u="sng" dirty="0" smtClean="0">
              <a:solidFill>
                <a:schemeClr val="tx1"/>
              </a:solidFill>
            </a:endParaRPr>
          </a:p>
          <a:p>
            <a:r>
              <a:rPr lang="cs-CZ" sz="1600" dirty="0" smtClean="0"/>
              <a:t>11, 12) </a:t>
            </a:r>
            <a:r>
              <a:rPr lang="cs-CZ" sz="1600" dirty="0" smtClean="0">
                <a:hlinkClick r:id="rId4"/>
              </a:rPr>
              <a:t>http://cs.wikipedia.org/wiki/Blatouch_bahenn%C3%AD</a:t>
            </a:r>
            <a:r>
              <a:rPr lang="cs-CZ" sz="1600" dirty="0" smtClean="0"/>
              <a:t>  </a:t>
            </a:r>
            <a:r>
              <a:rPr lang="cs-CZ" sz="1600" dirty="0" smtClean="0">
                <a:solidFill>
                  <a:schemeClr val="tx1"/>
                </a:solidFill>
              </a:rPr>
              <a:t>(29. 1. 2013)</a:t>
            </a:r>
            <a:endParaRPr lang="cs-CZ" sz="1600" dirty="0" smtClean="0"/>
          </a:p>
          <a:p>
            <a:r>
              <a:rPr lang="cs-CZ" sz="1600" dirty="0" smtClean="0"/>
              <a:t>14, 16) </a:t>
            </a:r>
            <a:r>
              <a:rPr lang="cs-CZ" sz="1600" dirty="0" smtClean="0">
                <a:hlinkClick r:id="rId5"/>
              </a:rPr>
              <a:t>http://cs.wikipedia.org/wiki/Soubor:Blatouch_bahen%C3%AD.JPG</a:t>
            </a:r>
            <a:r>
              <a:rPr lang="cs-CZ" sz="1600" dirty="0" smtClean="0"/>
              <a:t>   </a:t>
            </a:r>
            <a:r>
              <a:rPr lang="cs-CZ" sz="1600" dirty="0" smtClean="0">
                <a:solidFill>
                  <a:schemeClr val="tx1"/>
                </a:solidFill>
              </a:rPr>
              <a:t>(29. 1. 2013)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15) </a:t>
            </a:r>
            <a:r>
              <a:rPr lang="cs-CZ" sz="1600" dirty="0" smtClean="0">
                <a:solidFill>
                  <a:schemeClr val="tx1"/>
                </a:solidFill>
                <a:hlinkClick r:id="rId6"/>
              </a:rPr>
              <a:t>http://cs.wikipedia.org/wiki/Pu%C5%A1t%C3%ADk</a:t>
            </a:r>
            <a:r>
              <a:rPr lang="cs-CZ" sz="1600" dirty="0" smtClean="0">
                <a:solidFill>
                  <a:schemeClr val="tx1"/>
                </a:solidFill>
              </a:rPr>
              <a:t> (29. 1. </a:t>
            </a:r>
            <a:r>
              <a:rPr lang="cs-CZ" sz="1600" smtClean="0">
                <a:solidFill>
                  <a:schemeClr val="tx1"/>
                </a:solidFill>
              </a:rPr>
              <a:t>2013) </a:t>
            </a:r>
            <a:endParaRPr lang="cs-CZ" sz="1600" dirty="0" smtClean="0"/>
          </a:p>
          <a:p>
            <a:endParaRPr lang="cs-CZ" sz="1600" u="sng" dirty="0" smtClean="0">
              <a:solidFill>
                <a:srgbClr val="0070C0"/>
              </a:solidFill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990</TotalTime>
  <Words>433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ROSTLINY VOD A BAŽIN II.   </vt:lpstr>
      <vt:lpstr>Prezentace aplikace PowerPoint</vt:lpstr>
      <vt:lpstr>Prezentace aplikace PowerPoint</vt:lpstr>
      <vt:lpstr>ANOTACE</vt:lpstr>
      <vt:lpstr>Mokřady v létě </vt:lpstr>
      <vt:lpstr>Léto, rybníky, jezera, tůně</vt:lpstr>
      <vt:lpstr>Stulík žlutý</vt:lpstr>
      <vt:lpstr>Stulík žlutý</vt:lpstr>
      <vt:lpstr>BLATOUCH BAHENNÍ</vt:lpstr>
      <vt:lpstr>BLATOUCH BAHENNÍ</vt:lpstr>
      <vt:lpstr>BLATOUCH BAHENNÍ</vt:lpstr>
      <vt:lpstr>BLATOUCH BAHENNÍ</vt:lpstr>
      <vt:lpstr>BLATOUCH BAHENNÍ</vt:lpstr>
      <vt:lpstr>PŘEMÝŠLEJ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User</cp:lastModifiedBy>
  <cp:revision>127</cp:revision>
  <dcterms:created xsi:type="dcterms:W3CDTF">2012-12-29T09:34:39Z</dcterms:created>
  <dcterms:modified xsi:type="dcterms:W3CDTF">2013-05-05T09:52:44Z</dcterms:modified>
</cp:coreProperties>
</file>