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4" r:id="rId2"/>
    <p:sldId id="275" r:id="rId3"/>
    <p:sldId id="257" r:id="rId4"/>
    <p:sldId id="262" r:id="rId5"/>
    <p:sldId id="285" r:id="rId6"/>
    <p:sldId id="273" r:id="rId7"/>
    <p:sldId id="272" r:id="rId8"/>
    <p:sldId id="282" r:id="rId9"/>
    <p:sldId id="283" r:id="rId10"/>
    <p:sldId id="284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006600"/>
    <a:srgbClr val="660066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62" autoAdjust="0"/>
  </p:normalViewPr>
  <p:slideViewPr>
    <p:cSldViewPr>
      <p:cViewPr varScale="1">
        <p:scale>
          <a:sx n="50" d="100"/>
          <a:sy n="50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06911-74F6-41D9-8A16-45E65DFB5163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BA990-3993-4B24-AAF1-AB8FB38B059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753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CBA990-3993-4B24-AAF1-AB8FB38B0595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9863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114F4-9AC1-47B6-BF04-E32BE30F28C4}" type="datetimeFigureOut">
              <a:rPr lang="cs-CZ" smtClean="0"/>
              <a:t>5.5.2013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BF99A-5857-456A-8446-511A8B2EDC8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1.5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VY_32_INOVACE_1C_AJ8_05_Passive voice II 		                              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Trpný rod- 2.část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passive voice, past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participle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passive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active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73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992888" cy="2554545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32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Trpný rod (Passive voice)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2.část</a:t>
            </a:r>
            <a:endParaRPr lang="cs-CZ" sz="24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gramatika</a:t>
            </a:r>
          </a:p>
          <a:p>
            <a:pPr marL="342900" indent="-342900"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test na ověření správného pochopení a užití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trpného rodu ve větách.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32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6248" y="1142984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93387"/>
            <a:ext cx="342043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Přítomný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prostý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Minulý prostý</a:t>
            </a: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Budoucí</a:t>
            </a:r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Přítomný průběhový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Minulý průběhový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Předpřítomný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785794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908720"/>
            <a:ext cx="510823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The book </a:t>
            </a:r>
            <a:r>
              <a:rPr lang="cs-CZ" sz="2800" b="1" dirty="0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/>
              <a:t> written </a:t>
            </a:r>
            <a:r>
              <a:rPr lang="cs-CZ" sz="2800" dirty="0" smtClean="0"/>
              <a:t>every day.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The book </a:t>
            </a:r>
            <a:r>
              <a:rPr lang="cs-CZ" sz="2800" b="1" dirty="0" smtClean="0">
                <a:solidFill>
                  <a:srgbClr val="FF0000"/>
                </a:solidFill>
              </a:rPr>
              <a:t>was</a:t>
            </a:r>
            <a:r>
              <a:rPr lang="cs-CZ" sz="2800" dirty="0" smtClean="0"/>
              <a:t> </a:t>
            </a:r>
            <a:r>
              <a:rPr lang="cs-CZ" sz="2800" b="1" dirty="0" smtClean="0"/>
              <a:t>written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will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/>
              <a:t>written</a:t>
            </a:r>
            <a:r>
              <a:rPr lang="cs-CZ" sz="2800" b="1" dirty="0" smtClean="0"/>
              <a:t>.</a:t>
            </a: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945966" y="116632"/>
            <a:ext cx="38884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Passive voice  - trpný rod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11663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Čas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823" y="5949280"/>
            <a:ext cx="865666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Somebody</a:t>
            </a:r>
            <a:r>
              <a:rPr lang="cs-CZ" sz="2800" b="1" dirty="0" smtClean="0"/>
              <a:t> </a:t>
            </a:r>
            <a:r>
              <a:rPr lang="cs-CZ" sz="2800" b="1" dirty="0" smtClean="0"/>
              <a:t>cleans</a:t>
            </a:r>
            <a:r>
              <a:rPr lang="cs-CZ" sz="2800" b="1" dirty="0" smtClean="0"/>
              <a:t> </a:t>
            </a:r>
            <a:r>
              <a:rPr lang="cs-CZ" sz="2800" b="1" dirty="0" smtClean="0"/>
              <a:t>this</a:t>
            </a:r>
            <a:r>
              <a:rPr lang="cs-CZ" sz="2800" b="1" dirty="0" smtClean="0"/>
              <a:t> </a:t>
            </a:r>
            <a:r>
              <a:rPr lang="cs-CZ" sz="2800" b="1" dirty="0" smtClean="0"/>
              <a:t>classroom</a:t>
            </a:r>
            <a:r>
              <a:rPr lang="cs-CZ" sz="2800" b="1" dirty="0" smtClean="0"/>
              <a:t> </a:t>
            </a:r>
            <a:r>
              <a:rPr lang="cs-CZ" sz="2800" b="1" dirty="0" smtClean="0"/>
              <a:t>every</a:t>
            </a:r>
            <a:r>
              <a:rPr lang="cs-CZ" sz="2800" b="1" dirty="0" smtClean="0"/>
              <a:t> </a:t>
            </a:r>
            <a:r>
              <a:rPr lang="cs-CZ" sz="2800" b="1" dirty="0" smtClean="0"/>
              <a:t>day</a:t>
            </a:r>
            <a:r>
              <a:rPr lang="cs-CZ" sz="2800" b="1" dirty="0" smtClean="0"/>
              <a:t>.- </a:t>
            </a:r>
            <a:r>
              <a:rPr lang="cs-CZ" sz="2400" dirty="0"/>
              <a:t>P</a:t>
            </a:r>
            <a:r>
              <a:rPr lang="cs-CZ" sz="2400" dirty="0" smtClean="0"/>
              <a:t>řeveď tuto větu do trpného rodu ve všech časech.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3429000"/>
            <a:ext cx="45720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err="1">
                <a:solidFill>
                  <a:prstClr val="black"/>
                </a:solidFill>
              </a:rPr>
              <a:t>The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book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being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</a:rPr>
              <a:t>written</a:t>
            </a:r>
            <a:r>
              <a:rPr lang="cs-CZ" sz="2800" b="1" dirty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4293096"/>
            <a:ext cx="47525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err="1">
                <a:solidFill>
                  <a:prstClr val="black"/>
                </a:solidFill>
              </a:rPr>
              <a:t>The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book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was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beeing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</a:rPr>
              <a:t>written</a:t>
            </a:r>
            <a:r>
              <a:rPr lang="cs-CZ" sz="2800" b="1" dirty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5165323"/>
            <a:ext cx="460418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err="1">
                <a:solidFill>
                  <a:prstClr val="black"/>
                </a:solidFill>
              </a:rPr>
              <a:t>The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err="1">
                <a:solidFill>
                  <a:prstClr val="black"/>
                </a:solidFill>
              </a:rPr>
              <a:t>book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has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been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 err="1">
                <a:solidFill>
                  <a:prstClr val="black"/>
                </a:solidFill>
              </a:rPr>
              <a:t>written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92" y="2276872"/>
            <a:ext cx="89289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  <a:p>
            <a:r>
              <a:rPr lang="cs-CZ" sz="2800" dirty="0" smtClean="0"/>
              <a:t>What</a:t>
            </a:r>
            <a:r>
              <a:rPr lang="cs-CZ" sz="2800" b="1" dirty="0" smtClean="0"/>
              <a:t> is </a:t>
            </a:r>
            <a:r>
              <a:rPr lang="cs-CZ" sz="2800" dirty="0" smtClean="0"/>
              <a:t>chocolate</a:t>
            </a:r>
            <a:r>
              <a:rPr lang="cs-CZ" sz="2800" b="1" dirty="0" smtClean="0"/>
              <a:t> made </a:t>
            </a:r>
            <a:r>
              <a:rPr lang="cs-CZ" sz="2800" dirty="0" smtClean="0"/>
              <a:t>from?</a:t>
            </a:r>
          </a:p>
          <a:p>
            <a:r>
              <a:rPr lang="cs-CZ" sz="2800" b="1" dirty="0" smtClean="0"/>
              <a:t>Have</a:t>
            </a:r>
            <a:r>
              <a:rPr lang="cs-CZ" sz="2800" dirty="0" smtClean="0"/>
              <a:t> you ever</a:t>
            </a:r>
            <a:r>
              <a:rPr lang="cs-CZ" sz="2800" b="1" dirty="0" smtClean="0"/>
              <a:t> been </a:t>
            </a:r>
            <a:r>
              <a:rPr lang="cs-CZ" sz="2800" dirty="0" smtClean="0"/>
              <a:t>stung by a bee?</a:t>
            </a:r>
          </a:p>
          <a:p>
            <a:r>
              <a:rPr lang="cs-CZ" sz="2800" b="1" dirty="0" smtClean="0"/>
              <a:t>Is</a:t>
            </a:r>
            <a:r>
              <a:rPr lang="cs-CZ" sz="2800" dirty="0" smtClean="0"/>
              <a:t> anybody </a:t>
            </a:r>
            <a:r>
              <a:rPr lang="cs-CZ" sz="2800" b="1" dirty="0" smtClean="0"/>
              <a:t>hurt?</a:t>
            </a:r>
          </a:p>
          <a:p>
            <a:r>
              <a:rPr lang="cs-CZ" sz="2800" dirty="0"/>
              <a:t>When </a:t>
            </a:r>
            <a:r>
              <a:rPr lang="cs-CZ" sz="2800" b="1" dirty="0"/>
              <a:t>was </a:t>
            </a:r>
            <a:r>
              <a:rPr lang="cs-CZ" sz="2800" dirty="0"/>
              <a:t>it </a:t>
            </a:r>
            <a:r>
              <a:rPr lang="cs-CZ" sz="2800" b="1" dirty="0"/>
              <a:t>finished? </a:t>
            </a:r>
            <a:endParaRPr lang="cs-CZ" sz="2800" b="1" dirty="0" smtClean="0"/>
          </a:p>
          <a:p>
            <a:r>
              <a:rPr lang="cs-CZ" sz="2800" dirty="0"/>
              <a:t>H</a:t>
            </a:r>
            <a:r>
              <a:rPr lang="cs-CZ" sz="2800" dirty="0" smtClean="0"/>
              <a:t>ow</a:t>
            </a:r>
            <a:r>
              <a:rPr lang="cs-CZ" sz="2800" dirty="0" smtClean="0"/>
              <a:t> much </a:t>
            </a:r>
            <a:r>
              <a:rPr lang="cs-CZ" sz="2800" dirty="0" smtClean="0"/>
              <a:t>money</a:t>
            </a:r>
            <a:r>
              <a:rPr lang="cs-CZ" sz="2800" dirty="0" smtClean="0"/>
              <a:t> </a:t>
            </a:r>
            <a:r>
              <a:rPr lang="cs-CZ" sz="2800" b="1" dirty="0" smtClean="0"/>
              <a:t>was</a:t>
            </a:r>
            <a:r>
              <a:rPr lang="cs-CZ" sz="2800" b="1" dirty="0" smtClean="0"/>
              <a:t> stolen </a:t>
            </a:r>
            <a:r>
              <a:rPr lang="cs-CZ" sz="2800" dirty="0" smtClean="0"/>
              <a:t>in </a:t>
            </a:r>
            <a:r>
              <a:rPr lang="cs-CZ" sz="2800" dirty="0" smtClean="0"/>
              <a:t>the</a:t>
            </a:r>
            <a:r>
              <a:rPr lang="cs-CZ" sz="2800" dirty="0" smtClean="0"/>
              <a:t> </a:t>
            </a:r>
            <a:r>
              <a:rPr lang="cs-CZ" sz="2800" dirty="0" smtClean="0"/>
              <a:t>robbery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How</a:t>
            </a:r>
            <a:r>
              <a:rPr lang="cs-CZ" sz="2800" dirty="0" smtClean="0"/>
              <a:t> </a:t>
            </a:r>
            <a:r>
              <a:rPr lang="cs-CZ" sz="2800" b="1" dirty="0" smtClean="0"/>
              <a:t>is</a:t>
            </a:r>
            <a:r>
              <a:rPr lang="cs-CZ" sz="2800" dirty="0" smtClean="0"/>
              <a:t> </a:t>
            </a:r>
            <a:r>
              <a:rPr lang="cs-CZ" sz="2800" dirty="0" smtClean="0"/>
              <a:t>this</a:t>
            </a:r>
            <a:r>
              <a:rPr lang="cs-CZ" sz="2800" dirty="0" smtClean="0"/>
              <a:t> </a:t>
            </a:r>
            <a:r>
              <a:rPr lang="cs-CZ" sz="2800" dirty="0" smtClean="0"/>
              <a:t>word</a:t>
            </a:r>
            <a:r>
              <a:rPr lang="cs-CZ" sz="2800" dirty="0" smtClean="0"/>
              <a:t> </a:t>
            </a:r>
            <a:r>
              <a:rPr lang="cs-CZ" sz="2800" b="1" dirty="0" smtClean="0"/>
              <a:t>pronounced</a:t>
            </a:r>
            <a:r>
              <a:rPr lang="cs-CZ" sz="2800" dirty="0" smtClean="0"/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5733256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Make a </a:t>
            </a:r>
            <a:r>
              <a:rPr lang="cs-CZ" sz="2800" dirty="0" smtClean="0"/>
              <a:t>few</a:t>
            </a:r>
            <a:r>
              <a:rPr lang="cs-CZ" sz="2800" dirty="0" smtClean="0"/>
              <a:t> more </a:t>
            </a:r>
            <a:r>
              <a:rPr lang="cs-CZ" sz="2800" dirty="0" smtClean="0"/>
              <a:t>sentences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2656"/>
            <a:ext cx="6264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Trpný rod v otázce  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196752"/>
            <a:ext cx="820891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Otázku  tvoříme tak, jak se </a:t>
            </a:r>
            <a:r>
              <a:rPr lang="cs-CZ" sz="2800" b="1" dirty="0">
                <a:solidFill>
                  <a:srgbClr val="FF0000"/>
                </a:solidFill>
              </a:rPr>
              <a:t>běžně tvoří otázka </a:t>
            </a:r>
            <a:r>
              <a:rPr lang="cs-CZ" sz="2800" dirty="0">
                <a:solidFill>
                  <a:prstClr val="black"/>
                </a:solidFill>
              </a:rPr>
              <a:t> se slovesem </a:t>
            </a:r>
            <a:r>
              <a:rPr lang="cs-CZ" sz="2800" b="1" dirty="0">
                <a:solidFill>
                  <a:srgbClr val="FF0000"/>
                </a:solidFill>
              </a:rPr>
              <a:t>být</a:t>
            </a:r>
            <a:r>
              <a:rPr lang="cs-CZ" sz="2800" dirty="0">
                <a:solidFill>
                  <a:prstClr val="black"/>
                </a:solidFill>
              </a:rPr>
              <a:t> v různých časech. </a:t>
            </a:r>
            <a:endParaRPr lang="cs-CZ" sz="36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65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Trpný rod v </a:t>
            </a:r>
            <a:r>
              <a:rPr lang="cs-CZ" sz="3600" b="1" dirty="0" smtClean="0">
                <a:solidFill>
                  <a:prstClr val="black"/>
                </a:solidFill>
              </a:rPr>
              <a:t>záporu</a:t>
            </a:r>
            <a:endParaRPr lang="cs-CZ" sz="36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7793" y="1762938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The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money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will</a:t>
            </a:r>
            <a:r>
              <a:rPr lang="cs-CZ" sz="2800" b="1" dirty="0">
                <a:solidFill>
                  <a:prstClr val="black"/>
                </a:solidFill>
              </a:rPr>
              <a:t> not </a:t>
            </a:r>
            <a:r>
              <a:rPr lang="cs-CZ" sz="2800" b="1" dirty="0">
                <a:solidFill>
                  <a:prstClr val="black"/>
                </a:solidFill>
              </a:rPr>
              <a:t>be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returned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It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won't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be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done </a:t>
            </a:r>
            <a:r>
              <a:rPr lang="cs-CZ" sz="2800" dirty="0">
                <a:solidFill>
                  <a:prstClr val="black"/>
                </a:solidFill>
              </a:rPr>
              <a:t>tomorrow</a:t>
            </a:r>
            <a:r>
              <a:rPr lang="cs-CZ" sz="2800" dirty="0">
                <a:solidFill>
                  <a:prstClr val="black"/>
                </a:solidFill>
              </a:rPr>
              <a:t>. 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 </a:t>
            </a:r>
            <a:r>
              <a:rPr lang="cs-CZ" sz="2800" dirty="0" smtClean="0">
                <a:solidFill>
                  <a:prstClr val="black"/>
                </a:solidFill>
              </a:rPr>
              <a:t>haven′t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seen</a:t>
            </a:r>
            <a:r>
              <a:rPr lang="cs-CZ" sz="2800" dirty="0" smtClean="0">
                <a:solidFill>
                  <a:prstClr val="black"/>
                </a:solidFill>
              </a:rPr>
              <a:t> her </a:t>
            </a:r>
            <a:r>
              <a:rPr lang="cs-CZ" sz="2800" dirty="0" smtClean="0">
                <a:solidFill>
                  <a:prstClr val="black"/>
                </a:solidFill>
              </a:rPr>
              <a:t>for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ages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It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hasn't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been</a:t>
            </a:r>
            <a:r>
              <a:rPr lang="cs-CZ" sz="2800" b="1" dirty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completed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yet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The</a:t>
            </a:r>
            <a:r>
              <a:rPr lang="cs-CZ" sz="2800" dirty="0" smtClean="0">
                <a:solidFill>
                  <a:prstClr val="black"/>
                </a:solidFill>
              </a:rPr>
              <a:t> car </a:t>
            </a:r>
            <a:r>
              <a:rPr lang="cs-CZ" sz="2800" dirty="0" smtClean="0">
                <a:solidFill>
                  <a:prstClr val="black"/>
                </a:solidFill>
              </a:rPr>
              <a:t>was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three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years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old</a:t>
            </a:r>
            <a:r>
              <a:rPr lang="cs-CZ" sz="2800" dirty="0" smtClean="0">
                <a:solidFill>
                  <a:prstClr val="black"/>
                </a:solidFill>
              </a:rPr>
              <a:t> but </a:t>
            </a:r>
            <a:r>
              <a:rPr lang="cs-CZ" sz="2800" b="1" dirty="0" smtClean="0">
                <a:solidFill>
                  <a:prstClr val="black"/>
                </a:solidFill>
              </a:rPr>
              <a:t>hadn′t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</a:rPr>
              <a:t>been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used</a:t>
            </a:r>
            <a:r>
              <a:rPr lang="cs-CZ" sz="2800" dirty="0" smtClean="0">
                <a:solidFill>
                  <a:prstClr val="black"/>
                </a:solidFill>
              </a:rPr>
              <a:t> very much.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I′</a:t>
            </a:r>
            <a:r>
              <a:rPr lang="cs-CZ" sz="2800" b="1" dirty="0" smtClean="0">
                <a:solidFill>
                  <a:prstClr val="black"/>
                </a:solidFill>
              </a:rPr>
              <a:t>m</a:t>
            </a:r>
            <a:r>
              <a:rPr lang="cs-CZ" sz="2800" b="1" dirty="0" smtClean="0">
                <a:solidFill>
                  <a:prstClr val="black"/>
                </a:solidFill>
              </a:rPr>
              <a:t> not </a:t>
            </a:r>
            <a:r>
              <a:rPr lang="cs-CZ" sz="2800" dirty="0" smtClean="0">
                <a:solidFill>
                  <a:prstClr val="black"/>
                </a:solidFill>
              </a:rPr>
              <a:t>often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invited</a:t>
            </a:r>
            <a:r>
              <a:rPr lang="cs-CZ" sz="2800" dirty="0" smtClean="0">
                <a:solidFill>
                  <a:prstClr val="black"/>
                </a:solidFill>
              </a:rPr>
              <a:t> to </a:t>
            </a:r>
            <a:r>
              <a:rPr lang="cs-CZ" sz="2800" dirty="0" smtClean="0">
                <a:solidFill>
                  <a:prstClr val="black"/>
                </a:solidFill>
              </a:rPr>
              <a:t>parties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I </a:t>
            </a:r>
            <a:r>
              <a:rPr lang="cs-CZ" sz="2800" b="1" dirty="0" smtClean="0">
                <a:solidFill>
                  <a:prstClr val="black"/>
                </a:solidFill>
              </a:rPr>
              <a:t>wasn′</a:t>
            </a:r>
            <a:r>
              <a:rPr lang="cs-CZ" sz="2800" dirty="0" smtClean="0">
                <a:solidFill>
                  <a:prstClr val="black"/>
                </a:solidFill>
              </a:rPr>
              <a:t>t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invited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This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road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</a:rPr>
              <a:t>isn′t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used</a:t>
            </a:r>
            <a:r>
              <a:rPr lang="cs-CZ" sz="2800" dirty="0" smtClean="0">
                <a:solidFill>
                  <a:prstClr val="black"/>
                </a:solidFill>
              </a:rPr>
              <a:t> much.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455" y="6002124"/>
            <a:ext cx="82119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Make a </a:t>
            </a:r>
            <a:r>
              <a:rPr lang="cs-CZ" sz="2800" dirty="0" smtClean="0"/>
              <a:t>few</a:t>
            </a:r>
            <a:r>
              <a:rPr lang="cs-CZ" sz="2800" dirty="0" smtClean="0"/>
              <a:t> more </a:t>
            </a:r>
            <a:r>
              <a:rPr lang="cs-CZ" sz="2800" dirty="0" smtClean="0"/>
              <a:t>sentences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455" y="685726"/>
            <a:ext cx="875154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Zápor </a:t>
            </a:r>
            <a:r>
              <a:rPr lang="cs-CZ" sz="2800" dirty="0"/>
              <a:t>tvoříme tak, jak se </a:t>
            </a:r>
            <a:r>
              <a:rPr lang="cs-CZ" sz="2800" b="1" dirty="0">
                <a:solidFill>
                  <a:srgbClr val="FF0000"/>
                </a:solidFill>
              </a:rPr>
              <a:t>běžně tvoří 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zápor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se slovesem </a:t>
            </a:r>
            <a:r>
              <a:rPr lang="cs-CZ" sz="2800" b="1" dirty="0">
                <a:solidFill>
                  <a:srgbClr val="FF0000"/>
                </a:solidFill>
              </a:rPr>
              <a:t>být</a:t>
            </a:r>
            <a:r>
              <a:rPr lang="cs-CZ" sz="2800" dirty="0">
                <a:solidFill>
                  <a:prstClr val="black"/>
                </a:solidFill>
              </a:rPr>
              <a:t> v různých časech. </a:t>
            </a:r>
            <a:endParaRPr lang="cs-CZ" sz="36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74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6632"/>
            <a:ext cx="90364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Kdy trpný rod použít</a:t>
            </a:r>
            <a:r>
              <a:rPr lang="cs-CZ" sz="2800" b="1" dirty="0" smtClean="0"/>
              <a:t>?</a:t>
            </a:r>
          </a:p>
          <a:p>
            <a:r>
              <a:rPr lang="cs-CZ" b="1" dirty="0" smtClean="0"/>
              <a:t> </a:t>
            </a:r>
          </a:p>
          <a:p>
            <a:r>
              <a:rPr lang="cs-CZ" sz="2000" b="1" dirty="0" smtClean="0"/>
              <a:t>- Když chceme zdůraznit, co se stalo, a ne, co kdo udělal.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4266" y="2181965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Sir Alexander Fleming </a:t>
            </a:r>
            <a:r>
              <a:rPr lang="cs-CZ" sz="2800" b="1" dirty="0" smtClean="0"/>
              <a:t>discovered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660066"/>
                </a:solidFill>
              </a:rPr>
              <a:t>penicillin</a:t>
            </a:r>
            <a:r>
              <a:rPr lang="cs-CZ" sz="2800" dirty="0" smtClean="0"/>
              <a:t> </a:t>
            </a:r>
            <a:r>
              <a:rPr lang="cs-CZ" sz="2800" b="1" dirty="0" smtClean="0"/>
              <a:t>in 1928.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772" y="479715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266" y="1628800"/>
            <a:ext cx="32716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Činný rod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266" y="3044929"/>
            <a:ext cx="2119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Trpný rod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899592" y="2643630"/>
            <a:ext cx="4248472" cy="20815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5884" y="4839543"/>
            <a:ext cx="1527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660066"/>
                </a:solidFill>
              </a:rPr>
              <a:t>Penicillin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52557" y="4839543"/>
            <a:ext cx="3927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was </a:t>
            </a:r>
            <a:r>
              <a:rPr lang="cs-CZ" sz="2800" b="1" dirty="0">
                <a:solidFill>
                  <a:prstClr val="black"/>
                </a:solidFill>
              </a:rPr>
              <a:t>discovered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in 1928</a:t>
            </a:r>
            <a:endParaRPr lang="cs-CZ" sz="20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763688" y="2643630"/>
            <a:ext cx="4176464" cy="20815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220072" y="4861029"/>
            <a:ext cx="41044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srgbClr val="006600"/>
                </a:solidFill>
              </a:rPr>
              <a:t>by Sir Alexander Fleming</a:t>
            </a:r>
            <a:r>
              <a:rPr lang="cs-CZ" sz="2400" b="1" dirty="0">
                <a:solidFill>
                  <a:srgbClr val="006600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30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6632"/>
            <a:ext cx="9036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endParaRPr lang="cs-CZ" sz="2400" b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0" y="799764"/>
            <a:ext cx="9036496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1.Téma </a:t>
            </a:r>
            <a:r>
              <a:rPr lang="cs-CZ" sz="2800" b="1" dirty="0">
                <a:solidFill>
                  <a:srgbClr val="FF0000"/>
                </a:solidFill>
              </a:rPr>
              <a:t>věty je jiné než činitel děje</a:t>
            </a:r>
            <a:r>
              <a:rPr lang="cs-CZ" sz="2400" b="1" dirty="0">
                <a:solidFill>
                  <a:srgbClr val="FF0000"/>
                </a:solidFill>
              </a:rPr>
              <a:t>.</a:t>
            </a:r>
          </a:p>
          <a:p>
            <a:r>
              <a:rPr lang="cs-CZ" sz="2400" b="1" dirty="0" smtClean="0"/>
              <a:t>Columbus </a:t>
            </a:r>
            <a:r>
              <a:rPr lang="cs-CZ" sz="2400" b="1" dirty="0"/>
              <a:t>discovered America.</a:t>
            </a:r>
            <a:r>
              <a:rPr lang="cs-CZ" sz="2400" dirty="0"/>
              <a:t> (</a:t>
            </a:r>
            <a:r>
              <a:rPr lang="cs-CZ" sz="2400" dirty="0" smtClean="0"/>
              <a:t>činný </a:t>
            </a:r>
            <a:r>
              <a:rPr lang="cs-CZ" sz="2400" dirty="0"/>
              <a:t>rod, téma věty je </a:t>
            </a:r>
            <a:r>
              <a:rPr lang="cs-CZ" sz="2400" dirty="0" smtClean="0"/>
              <a:t>KOLUMBUS, říkáme </a:t>
            </a:r>
            <a:r>
              <a:rPr lang="cs-CZ" sz="2400" dirty="0"/>
              <a:t>o něm, že objevil </a:t>
            </a:r>
            <a:r>
              <a:rPr lang="cs-CZ" sz="2400" dirty="0" smtClean="0"/>
              <a:t>Ameriku) </a:t>
            </a:r>
          </a:p>
          <a:p>
            <a:r>
              <a:rPr lang="cs-CZ" sz="2800" b="1" dirty="0" smtClean="0"/>
              <a:t>America </a:t>
            </a:r>
            <a:r>
              <a:rPr lang="cs-CZ" sz="2800" b="1" dirty="0"/>
              <a:t>was discovered by </a:t>
            </a:r>
            <a:r>
              <a:rPr lang="cs-CZ" sz="2800" b="1" dirty="0" smtClean="0"/>
              <a:t>Columbus.</a:t>
            </a:r>
            <a:r>
              <a:rPr lang="cs-CZ" sz="2800" dirty="0" smtClean="0"/>
              <a:t> </a:t>
            </a:r>
            <a:r>
              <a:rPr lang="cs-CZ" sz="2400" dirty="0" smtClean="0"/>
              <a:t>(trpný </a:t>
            </a:r>
            <a:r>
              <a:rPr lang="cs-CZ" sz="2400" dirty="0"/>
              <a:t>rod, téma věty je AMERIKA, </a:t>
            </a:r>
            <a:r>
              <a:rPr lang="cs-CZ" sz="2400" dirty="0" smtClean="0"/>
              <a:t>říkáme </a:t>
            </a:r>
            <a:r>
              <a:rPr lang="cs-CZ" sz="2400" dirty="0"/>
              <a:t>o ní, kdo ji </a:t>
            </a:r>
            <a:r>
              <a:rPr lang="cs-CZ" sz="2400" dirty="0" smtClean="0"/>
              <a:t>objevil)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2.Činitel </a:t>
            </a:r>
            <a:r>
              <a:rPr lang="cs-CZ" sz="2800" b="1" dirty="0">
                <a:solidFill>
                  <a:srgbClr val="FF0000"/>
                </a:solidFill>
              </a:rPr>
              <a:t>děje není důležitý</a:t>
            </a:r>
          </a:p>
          <a:p>
            <a:r>
              <a:rPr lang="cs-CZ" sz="2800" b="1" dirty="0" smtClean="0"/>
              <a:t>America </a:t>
            </a:r>
            <a:r>
              <a:rPr lang="cs-CZ" sz="2800" b="1" dirty="0"/>
              <a:t>was </a:t>
            </a:r>
            <a:r>
              <a:rPr lang="cs-CZ" sz="2800" b="1" dirty="0" smtClean="0"/>
              <a:t>discovered  in </a:t>
            </a:r>
            <a:r>
              <a:rPr lang="cs-CZ" sz="2800" b="1" dirty="0"/>
              <a:t>1492</a:t>
            </a:r>
            <a:r>
              <a:rPr lang="cs-CZ" sz="2800" b="1" dirty="0" smtClean="0"/>
              <a:t>.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400" dirty="0"/>
              <a:t>V této větě není činitel děje vůbec vyjádřen, buď proto, že je to všeobecně známý fakt, nebo proto, že to v dané situaci není důležité. Pořád je téma věty Amerika, </a:t>
            </a:r>
            <a:r>
              <a:rPr lang="cs-CZ" sz="2400" dirty="0" smtClean="0"/>
              <a:t>říkáme </a:t>
            </a:r>
            <a:r>
              <a:rPr lang="cs-CZ" sz="2400" dirty="0"/>
              <a:t>o ní, </a:t>
            </a:r>
            <a:r>
              <a:rPr lang="cs-CZ" sz="2400" dirty="0" smtClean="0"/>
              <a:t>kdy </a:t>
            </a:r>
            <a:r>
              <a:rPr lang="cs-CZ" sz="2400" dirty="0"/>
              <a:t>byla objevena</a:t>
            </a:r>
            <a:r>
              <a:rPr lang="cs-CZ" sz="2400" dirty="0" smtClean="0"/>
              <a:t>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3.Činitel děje není známý</a:t>
            </a:r>
          </a:p>
          <a:p>
            <a:r>
              <a:rPr lang="cs-CZ" sz="2800" b="1" dirty="0" smtClean="0"/>
              <a:t>My </a:t>
            </a:r>
            <a:r>
              <a:rPr lang="cs-CZ" sz="2800" b="1" dirty="0"/>
              <a:t>car was stolen yesterday</a:t>
            </a:r>
            <a:r>
              <a:rPr lang="cs-CZ" sz="2400" b="1" dirty="0" smtClean="0"/>
              <a:t>.</a:t>
            </a:r>
            <a:r>
              <a:rPr lang="cs-CZ" sz="2400" dirty="0"/>
              <a:t>(</a:t>
            </a:r>
            <a:r>
              <a:rPr lang="cs-CZ" sz="2400" dirty="0" smtClean="0"/>
              <a:t> </a:t>
            </a:r>
            <a:r>
              <a:rPr lang="cs-CZ" sz="2400" dirty="0"/>
              <a:t>Č</a:t>
            </a:r>
            <a:r>
              <a:rPr lang="cs-CZ" sz="2400" dirty="0" smtClean="0"/>
              <a:t>initele </a:t>
            </a:r>
            <a:r>
              <a:rPr lang="cs-CZ" sz="2400" dirty="0"/>
              <a:t>neznám, nebudu ho tedy pravděpodobně dávat jako podmět </a:t>
            </a:r>
            <a:r>
              <a:rPr lang="cs-CZ" sz="2400" dirty="0" smtClean="0"/>
              <a:t>věty.)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/>
              <a:t>Somebody stole my car yesterday. </a:t>
            </a:r>
            <a:r>
              <a:rPr lang="cs-CZ" sz="2400" b="1" dirty="0" smtClean="0"/>
              <a:t>(</a:t>
            </a:r>
            <a:r>
              <a:rPr lang="cs-CZ" sz="2400" dirty="0" smtClean="0"/>
              <a:t> Tato </a:t>
            </a:r>
            <a:r>
              <a:rPr lang="cs-CZ" sz="2400" dirty="0"/>
              <a:t>věta by byla také možná, ale bylo by lepší se v tomto případě tomuto prázdnému podmětu vyhnout</a:t>
            </a:r>
            <a:r>
              <a:rPr lang="cs-CZ" sz="2000" dirty="0" smtClean="0"/>
              <a:t>.)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99518" y="61100"/>
            <a:ext cx="51125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Kdy trpný rod použít?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38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6438" y="764704"/>
            <a:ext cx="878497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Pokud se jedná o sloveso, které </a:t>
            </a:r>
            <a:r>
              <a:rPr lang="cs-CZ" sz="2400" b="1" dirty="0"/>
              <a:t>má dva předměty </a:t>
            </a:r>
            <a:r>
              <a:rPr lang="cs-CZ" sz="2400" dirty="0"/>
              <a:t>(přímý a nepřímý), je možné jako podmět věty </a:t>
            </a:r>
            <a:r>
              <a:rPr lang="cs-CZ" sz="2400" b="1" dirty="0"/>
              <a:t>použít jakýkoliv z nich</a:t>
            </a:r>
            <a:r>
              <a:rPr lang="cs-CZ" sz="2400" b="1" dirty="0" smtClean="0"/>
              <a:t>.</a:t>
            </a:r>
            <a:endParaRPr lang="cs-CZ" sz="2400" b="1" dirty="0"/>
          </a:p>
          <a:p>
            <a:r>
              <a:rPr lang="cs-CZ" sz="2800" b="1" dirty="0" smtClean="0"/>
              <a:t>She gave </a:t>
            </a:r>
            <a:r>
              <a:rPr lang="cs-CZ" sz="2800" b="1" dirty="0" smtClean="0">
                <a:solidFill>
                  <a:srgbClr val="FF0000"/>
                </a:solidFill>
              </a:rPr>
              <a:t>me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the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money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( </a:t>
            </a:r>
            <a:r>
              <a:rPr lang="cs-CZ" sz="2800" dirty="0"/>
              <a:t>Dala mi ty peníze</a:t>
            </a:r>
            <a:r>
              <a:rPr lang="cs-CZ" sz="2800" dirty="0" smtClean="0"/>
              <a:t>)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6134" y="0"/>
            <a:ext cx="58780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140968"/>
            <a:ext cx="865202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The money </a:t>
            </a:r>
            <a:r>
              <a:rPr lang="cs-CZ" sz="2800" b="1" dirty="0">
                <a:solidFill>
                  <a:prstClr val="black"/>
                </a:solidFill>
              </a:rPr>
              <a:t>was given to me.</a:t>
            </a:r>
            <a:r>
              <a:rPr lang="cs-CZ" sz="2800" dirty="0">
                <a:solidFill>
                  <a:prstClr val="black"/>
                </a:solidFill>
              </a:rPr>
              <a:t> - Jako podmět věty jsme použili přímý </a:t>
            </a:r>
            <a:r>
              <a:rPr lang="cs-CZ" sz="2800" dirty="0" smtClean="0">
                <a:solidFill>
                  <a:prstClr val="black"/>
                </a:solidFill>
              </a:rPr>
              <a:t>předmět. </a:t>
            </a:r>
            <a:r>
              <a:rPr lang="cs-CZ" sz="2800" dirty="0">
                <a:solidFill>
                  <a:prstClr val="black"/>
                </a:solidFill>
              </a:rPr>
              <a:t>(</a:t>
            </a:r>
            <a:r>
              <a:rPr lang="cs-CZ" sz="2800" dirty="0" smtClean="0">
                <a:solidFill>
                  <a:prstClr val="black"/>
                </a:solidFill>
              </a:rPr>
              <a:t>Ty </a:t>
            </a:r>
            <a:r>
              <a:rPr lang="cs-CZ" sz="2800" dirty="0">
                <a:solidFill>
                  <a:prstClr val="black"/>
                </a:solidFill>
              </a:rPr>
              <a:t>peníze jsem dostal </a:t>
            </a:r>
            <a:r>
              <a:rPr lang="cs-CZ" sz="2800" dirty="0" smtClean="0">
                <a:solidFill>
                  <a:prstClr val="black"/>
                </a:solidFill>
              </a:rPr>
              <a:t>já.)</a:t>
            </a:r>
            <a:r>
              <a:rPr lang="cs-CZ" sz="2800" dirty="0">
                <a:solidFill>
                  <a:prstClr val="black"/>
                </a:solidFill>
              </a:rPr>
              <a:t/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was given the money.</a:t>
            </a:r>
            <a:r>
              <a:rPr lang="cs-CZ" sz="2800" dirty="0">
                <a:solidFill>
                  <a:prstClr val="black"/>
                </a:solidFill>
              </a:rPr>
              <a:t> - Jako podmět věty je zde použit nepřímý předmět, tedy </a:t>
            </a:r>
            <a:r>
              <a:rPr lang="cs-CZ" sz="2800" b="1" dirty="0">
                <a:solidFill>
                  <a:prstClr val="black"/>
                </a:solidFill>
              </a:rPr>
              <a:t>já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800" dirty="0">
              <a:solidFill>
                <a:prstClr val="black"/>
              </a:solidFill>
            </a:endParaRP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906" y="2346771"/>
            <a:ext cx="3102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nepřímý předmět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34888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přímý předmět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3527884" y="2088369"/>
            <a:ext cx="792088" cy="23286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691681" y="2088369"/>
            <a:ext cx="1" cy="232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3528" y="107722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Něco navíc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2689" y="5565338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Takové použití nepřímého předmětu jako podmětu věty v trpném rodě nám může připadat  nezvyklé  ( nelze přeložit slovo od slova do češtiny </a:t>
            </a:r>
            <a:r>
              <a:rPr lang="cs-CZ" sz="2400" dirty="0" smtClean="0">
                <a:solidFill>
                  <a:prstClr val="black"/>
                </a:solidFill>
              </a:rPr>
              <a:t>). V angličtině jsou ale tyto věty  běžné.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00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10355"/>
            <a:ext cx="87129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Chceme-li </a:t>
            </a:r>
            <a:r>
              <a:rPr lang="cs-CZ" sz="2800" dirty="0">
                <a:solidFill>
                  <a:prstClr val="black"/>
                </a:solidFill>
              </a:rPr>
              <a:t>v trpném rodě přeci jenom činitele děje zmínit, zpravidla bývá za předložkou </a:t>
            </a:r>
            <a:r>
              <a:rPr lang="cs-CZ" sz="2800" b="1" dirty="0" smtClean="0">
                <a:solidFill>
                  <a:srgbClr val="FF0000"/>
                </a:solidFill>
              </a:rPr>
              <a:t>BY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America </a:t>
            </a:r>
            <a:r>
              <a:rPr lang="cs-CZ" sz="2800" dirty="0">
                <a:solidFill>
                  <a:prstClr val="black"/>
                </a:solidFill>
              </a:rPr>
              <a:t>was discovered </a:t>
            </a:r>
            <a:r>
              <a:rPr lang="cs-CZ" sz="2800" b="1" dirty="0">
                <a:solidFill>
                  <a:prstClr val="black"/>
                </a:solidFill>
              </a:rPr>
              <a:t>by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Columbus.</a:t>
            </a:r>
          </a:p>
          <a:p>
            <a:pPr lvl="0"/>
            <a:r>
              <a:rPr lang="cs-CZ" sz="2800" i="1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Hamlet was written </a:t>
            </a:r>
            <a:r>
              <a:rPr lang="cs-CZ" sz="2800" b="1" dirty="0">
                <a:solidFill>
                  <a:prstClr val="black"/>
                </a:solidFill>
              </a:rPr>
              <a:t>by</a:t>
            </a:r>
            <a:r>
              <a:rPr lang="cs-CZ" sz="2800" dirty="0">
                <a:solidFill>
                  <a:prstClr val="black"/>
                </a:solidFill>
              </a:rPr>
              <a:t> Shakespeare</a:t>
            </a:r>
            <a:r>
              <a:rPr lang="cs-CZ" sz="2800" dirty="0" smtClean="0">
                <a:solidFill>
                  <a:prstClr val="black"/>
                </a:solidFill>
              </a:rPr>
              <a:t>. </a:t>
            </a:r>
          </a:p>
          <a:p>
            <a:pPr lvl="0"/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Předložka </a:t>
            </a:r>
            <a:r>
              <a:rPr lang="cs-CZ" sz="2800" b="1" dirty="0">
                <a:solidFill>
                  <a:srgbClr val="FF0000"/>
                </a:solidFill>
              </a:rPr>
              <a:t>WITH</a:t>
            </a:r>
            <a:r>
              <a:rPr lang="cs-CZ" sz="2800" dirty="0">
                <a:solidFill>
                  <a:prstClr val="black"/>
                </a:solidFill>
              </a:rPr>
              <a:t> uvozuje spíše</a:t>
            </a:r>
            <a:r>
              <a:rPr lang="cs-CZ" sz="2800" b="1" dirty="0">
                <a:solidFill>
                  <a:prstClr val="black"/>
                </a:solidFill>
              </a:rPr>
              <a:t> nástroj</a:t>
            </a:r>
            <a:r>
              <a:rPr lang="cs-CZ" sz="2800" dirty="0">
                <a:solidFill>
                  <a:prstClr val="black"/>
                </a:solidFill>
              </a:rPr>
              <a:t>, než činitele:</a:t>
            </a:r>
          </a:p>
          <a:p>
            <a:pPr lvl="0"/>
            <a:endParaRPr lang="cs-CZ" sz="28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The </a:t>
            </a:r>
            <a:r>
              <a:rPr lang="cs-CZ" sz="2800" dirty="0">
                <a:solidFill>
                  <a:prstClr val="black"/>
                </a:solidFill>
              </a:rPr>
              <a:t>door was opened </a:t>
            </a:r>
            <a:r>
              <a:rPr lang="cs-CZ" sz="2800" b="1" dirty="0">
                <a:solidFill>
                  <a:prstClr val="black"/>
                </a:solidFill>
              </a:rPr>
              <a:t>with</a:t>
            </a:r>
            <a:r>
              <a:rPr lang="cs-CZ" sz="2800" dirty="0">
                <a:solidFill>
                  <a:prstClr val="black"/>
                </a:solidFill>
              </a:rPr>
              <a:t> a key. - Klíč zde není činitel ale nástroj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5649"/>
            <a:ext cx="833905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The door was opened </a:t>
            </a:r>
            <a:r>
              <a:rPr lang="cs-CZ" sz="2800" b="1" dirty="0">
                <a:solidFill>
                  <a:prstClr val="black"/>
                </a:solidFill>
              </a:rPr>
              <a:t>by</a:t>
            </a:r>
            <a:r>
              <a:rPr lang="cs-CZ" sz="2800" dirty="0">
                <a:solidFill>
                  <a:prstClr val="black"/>
                </a:solidFill>
              </a:rPr>
              <a:t> a burglar. - Lupič je zde činitel.</a:t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79715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Compare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0"/>
            <a:ext cx="38884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BY nebo WITH</a:t>
            </a:r>
            <a:r>
              <a:rPr lang="cs-CZ" sz="2800" b="1" dirty="0">
                <a:solidFill>
                  <a:prstClr val="black"/>
                </a:solidFill>
              </a:rPr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30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84976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hotel room _______________  yesterday. ( clean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letter _____________  from Paris. ( send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This website _____________ by hundreds of people every day. ( visit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can′t go with you. </a:t>
            </a:r>
            <a:r>
              <a:rPr lang="cs-CZ" sz="2000" dirty="0"/>
              <a:t> </a:t>
            </a:r>
            <a:r>
              <a:rPr lang="cs-CZ" sz="2000" dirty="0" smtClean="0"/>
              <a:t>I ________________ to a wedding. ( invite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_____________________ . ( discover / Australia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Tables and chairs __________________ ( usually</a:t>
            </a:r>
            <a:r>
              <a:rPr lang="cs-CZ" sz="2000" dirty="0"/>
              <a:t> </a:t>
            </a:r>
            <a:r>
              <a:rPr lang="cs-CZ" sz="2000" dirty="0" smtClean="0"/>
              <a:t>/ make ) of wood.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stolen car ____________ in a deserted car park yesterday morning. ( find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 </a:t>
            </a:r>
            <a:r>
              <a:rPr lang="cs-CZ" sz="2000" dirty="0" smtClean="0"/>
              <a:t>Your car ________________ tomorrow. (repair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This ring _____________ to me when I was a child. ( give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He  ________________  when he fell off a tree. ( badly / hurt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U2 have a new album. Really?  What ___________ ? ( it / call )</a:t>
            </a:r>
            <a:endParaRPr lang="cs-CZ" sz="2000" dirty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36933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cleaned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912495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sent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52804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visited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2204864"/>
            <a:ext cx="2124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have been invited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2780928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Australia discovered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342900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are usually made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400506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found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4581128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w</a:t>
            </a:r>
            <a:r>
              <a:rPr lang="cs-CZ" sz="2000" dirty="0" smtClean="0"/>
              <a:t>ill be repaired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522920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given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877272"/>
            <a:ext cx="2124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was badly hurt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641326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is it called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0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Complete the sentences. Put the verbs in brackets into the correct form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69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806489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MURPHY, Raymond. </a:t>
            </a:r>
            <a:r>
              <a:rPr lang="en-US" sz="2000" i="1" dirty="0"/>
              <a:t>English Grammar in Use</a:t>
            </a:r>
            <a:r>
              <a:rPr lang="en-US" sz="2000" dirty="0"/>
              <a:t>. Singapore: Cambridge University Press, 2004, ISBN 978 0521 755481.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VÍT</a:t>
            </a:r>
            <a:r>
              <a:rPr lang="cs-CZ" sz="2000" dirty="0"/>
              <a:t>, Marek. </a:t>
            </a:r>
            <a:r>
              <a:rPr lang="cs-CZ" sz="2000" i="1" dirty="0"/>
              <a:t>Trpný rod - tvoření trpného rodu</a:t>
            </a:r>
            <a:r>
              <a:rPr lang="cs-CZ" sz="2000" dirty="0"/>
              <a:t> [online]. [cit. 1.5.2013]. Dostupný na WWW: www.helpforenglish.cz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PETERS</a:t>
            </a:r>
            <a:r>
              <a:rPr lang="cs-CZ" sz="2000" dirty="0"/>
              <a:t>, Sarah; GRÁF, Tomáš. </a:t>
            </a:r>
            <a:r>
              <a:rPr lang="cs-CZ" sz="2000" i="1" dirty="0"/>
              <a:t>Nová cvičebnice anglické gramatiky</a:t>
            </a:r>
            <a:r>
              <a:rPr lang="cs-CZ" sz="2000" dirty="0"/>
              <a:t>. Praha: Polyglot, </a:t>
            </a:r>
            <a:endParaRPr lang="cs-CZ" sz="2000" dirty="0" smtClean="0"/>
          </a:p>
          <a:p>
            <a:r>
              <a:rPr lang="cs-CZ" sz="2000" dirty="0" smtClean="0"/>
              <a:t>2007</a:t>
            </a:r>
            <a:r>
              <a:rPr lang="cs-CZ" sz="2000" dirty="0"/>
              <a:t>, ISBN 80-86195-00-7. </a:t>
            </a:r>
            <a:endParaRPr lang="cs-CZ" sz="2000" dirty="0" smtClean="0"/>
          </a:p>
          <a:p>
            <a:endParaRPr lang="cs-CZ" sz="2000" dirty="0"/>
          </a:p>
          <a:p>
            <a:r>
              <a:rPr lang="en-US" sz="2000" dirty="0"/>
              <a:t>REDMAN, Stuart. </a:t>
            </a:r>
            <a:r>
              <a:rPr lang="en-US" sz="2000" i="1" dirty="0"/>
              <a:t>English Vocabulary in Use</a:t>
            </a:r>
            <a:r>
              <a:rPr lang="en-US" sz="2000" dirty="0"/>
              <a:t>. London: Cambridge University Press, 2002, ISBN 978-0-521-01171-6. </a:t>
            </a:r>
            <a:endParaRPr lang="cs-CZ" sz="2000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4746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Použité zdroje: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58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1440</TotalTime>
  <Words>857</Words>
  <Application>Microsoft Office PowerPoint</Application>
  <PresentationFormat>Předvádění na obrazovce (4:3)</PresentationFormat>
  <Paragraphs>133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zemepis</dc:creator>
  <cp:lastModifiedBy>Uživatel</cp:lastModifiedBy>
  <cp:revision>132</cp:revision>
  <dcterms:created xsi:type="dcterms:W3CDTF">2012-06-15T06:43:05Z</dcterms:created>
  <dcterms:modified xsi:type="dcterms:W3CDTF">2013-05-05T09:42:28Z</dcterms:modified>
</cp:coreProperties>
</file>