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66" r:id="rId3"/>
    <p:sldId id="262" r:id="rId4"/>
    <p:sldId id="257" r:id="rId5"/>
    <p:sldId id="264" r:id="rId6"/>
    <p:sldId id="268" r:id="rId7"/>
    <p:sldId id="269" r:id="rId8"/>
    <p:sldId id="258" r:id="rId9"/>
    <p:sldId id="259" r:id="rId10"/>
    <p:sldId id="260" r:id="rId11"/>
    <p:sldId id="261" r:id="rId12"/>
    <p:sldId id="263" r:id="rId13"/>
    <p:sldId id="267"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7A59"/>
    <a:srgbClr val="4082BE"/>
    <a:srgbClr val="0D8CC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94660"/>
  </p:normalViewPr>
  <p:slideViewPr>
    <p:cSldViewPr>
      <p:cViewPr varScale="1">
        <p:scale>
          <a:sx n="69" d="100"/>
          <a:sy n="69" d="100"/>
        </p:scale>
        <p:origin x="-13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C3F1E41-664B-424E-8068-E35DCB5B82F0}" type="datetimeFigureOut">
              <a:rPr lang="cs-CZ" smtClean="0"/>
              <a:t>14.4.2013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2562480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C3F1E41-664B-424E-8068-E35DCB5B82F0}" type="datetimeFigureOut">
              <a:rPr lang="cs-CZ" smtClean="0"/>
              <a:t>14.4.2013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3940295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C3F1E41-664B-424E-8068-E35DCB5B82F0}" type="datetimeFigureOut">
              <a:rPr lang="cs-CZ" smtClean="0"/>
              <a:t>14.4.2013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3662635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C3F1E41-664B-424E-8068-E35DCB5B82F0}" type="datetimeFigureOut">
              <a:rPr lang="cs-CZ" smtClean="0"/>
              <a:t>14.4.2013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3121465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C3F1E41-664B-424E-8068-E35DCB5B82F0}" type="datetimeFigureOut">
              <a:rPr lang="cs-CZ" smtClean="0"/>
              <a:t>14.4.2013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2442168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C3F1E41-664B-424E-8068-E35DCB5B82F0}" type="datetimeFigureOut">
              <a:rPr lang="cs-CZ" smtClean="0"/>
              <a:t>14.4.2013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289255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C3F1E41-664B-424E-8068-E35DCB5B82F0}" type="datetimeFigureOut">
              <a:rPr lang="cs-CZ" smtClean="0"/>
              <a:t>14.4.2013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1184374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C3F1E41-664B-424E-8068-E35DCB5B82F0}" type="datetimeFigureOut">
              <a:rPr lang="cs-CZ" smtClean="0"/>
              <a:t>14.4.2013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4177307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C3F1E41-664B-424E-8068-E35DCB5B82F0}" type="datetimeFigureOut">
              <a:rPr lang="cs-CZ" smtClean="0"/>
              <a:t>14.4.2013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852960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C3F1E41-664B-424E-8068-E35DCB5B82F0}" type="datetimeFigureOut">
              <a:rPr lang="cs-CZ" smtClean="0"/>
              <a:t>14.4.2013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3532827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C3F1E41-664B-424E-8068-E35DCB5B82F0}" type="datetimeFigureOut">
              <a:rPr lang="cs-CZ" smtClean="0"/>
              <a:t>14.4.2013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A0E745-C2EF-470D-BD2A-ACD7C76A3FC9}" type="slidenum">
              <a:rPr lang="cs-CZ" smtClean="0"/>
              <a:t>‹#›</a:t>
            </a:fld>
            <a:endParaRPr lang="cs-CZ"/>
          </a:p>
        </p:txBody>
      </p:sp>
    </p:spTree>
    <p:extLst>
      <p:ext uri="{BB962C8B-B14F-4D97-AF65-F5344CB8AC3E}">
        <p14:creationId xmlns:p14="http://schemas.microsoft.com/office/powerpoint/2010/main" val="1670409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D8CC5"/>
            </a:gs>
            <a:gs pos="65000">
              <a:srgbClr val="F57A59"/>
            </a:gs>
            <a:gs pos="100000">
              <a:srgbClr val="4082BE"/>
            </a:gs>
          </a:gsLst>
          <a:lin ang="0" scaled="1"/>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3F1E41-664B-424E-8068-E35DCB5B82F0}" type="datetimeFigureOut">
              <a:rPr lang="cs-CZ" smtClean="0"/>
              <a:t>14.4.2013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A0E745-C2EF-470D-BD2A-ACD7C76A3FC9}" type="slidenum">
              <a:rPr lang="cs-CZ" smtClean="0"/>
              <a:t>‹#›</a:t>
            </a:fld>
            <a:endParaRPr lang="cs-CZ"/>
          </a:p>
        </p:txBody>
      </p:sp>
    </p:spTree>
    <p:extLst>
      <p:ext uri="{BB962C8B-B14F-4D97-AF65-F5344CB8AC3E}">
        <p14:creationId xmlns:p14="http://schemas.microsoft.com/office/powerpoint/2010/main" val="1747944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2488" y="866775"/>
            <a:ext cx="4975225" cy="963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Tabulka 1"/>
          <p:cNvGraphicFramePr>
            <a:graphicFrameLocks noGrp="1"/>
          </p:cNvGraphicFramePr>
          <p:nvPr>
            <p:extLst>
              <p:ext uri="{D42A27DB-BD31-4B8C-83A1-F6EECF244321}">
                <p14:modId xmlns:p14="http://schemas.microsoft.com/office/powerpoint/2010/main" val="470701822"/>
              </p:ext>
            </p:extLst>
          </p:nvPr>
        </p:nvGraphicFramePr>
        <p:xfrm>
          <a:off x="1258888" y="2636838"/>
          <a:ext cx="6400800" cy="3119436"/>
        </p:xfrm>
        <a:graphic>
          <a:graphicData uri="http://schemas.openxmlformats.org/drawingml/2006/table">
            <a:tbl>
              <a:tblPr/>
              <a:tblGrid>
                <a:gridCol w="1187450"/>
                <a:gridCol w="5213350"/>
              </a:tblGrid>
              <a:tr h="543919">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charset="0"/>
                        </a:rPr>
                        <a:t>ZÁKLADNÍ ŠKOLA TIŠICE, okres MĚLNÍK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5903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cs typeface="Times New Roman" charset="0"/>
                        </a:rPr>
                        <a:t>AUTOR:</a:t>
                      </a:r>
                      <a:endParaRPr kumimoji="0" lang="cs-CZ" sz="14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Mgr. Marcela Lazáková</a:t>
                      </a:r>
                    </a:p>
                  </a:txBody>
                  <a:tcPr marL="88118" marR="88118" marT="44069" marB="44069"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57447">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charset="0"/>
                        </a:rPr>
                        <a:t>NÁZEV:</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charset="0"/>
                        </a:rPr>
                        <a:t>VY_12_INOVACE_31_ČESKÝ JAZYK_ČÍSLOVKY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5903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charset="0"/>
                        </a:rPr>
                        <a:t>CZ.1.07/1.4.00/21.3130</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88118" marR="88118" marT="44069" marB="44069"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7836428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1787622225"/>
              </p:ext>
            </p:extLst>
          </p:nvPr>
        </p:nvGraphicFramePr>
        <p:xfrm>
          <a:off x="1431925" y="1844675"/>
          <a:ext cx="6308725" cy="4411716"/>
        </p:xfrm>
        <a:graphic>
          <a:graphicData uri="http://schemas.openxmlformats.org/drawingml/2006/table">
            <a:tbl>
              <a:tblPr/>
              <a:tblGrid>
                <a:gridCol w="1617663"/>
                <a:gridCol w="4691062"/>
              </a:tblGrid>
              <a:tr h="488709">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charset="0"/>
                        </a:rPr>
                        <a:t>ANOTACE:</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pro žáky 5. ročníku. Prohlubuje učivo o číslovkách, seznamuje s jejich druhy.</a:t>
                      </a: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47588">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charset="0"/>
                        </a:rPr>
                        <a:t>JAZYK:</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ea typeface="Calibri" pitchFamily="34" charset="0"/>
                          <a:cs typeface="Times New Roman" charset="0"/>
                        </a:rPr>
                        <a:t>Čeština</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12655">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ea typeface="Times New Roman" charset="0"/>
                          <a:cs typeface="Arial" charset="0"/>
                        </a:rPr>
                        <a:t>OČEKÁVANÝ VÝSTUP:</a:t>
                      </a:r>
                      <a:endParaRPr kumimoji="0" lang="cs-CZ" sz="800" b="0" i="0" u="none" strike="noStrike" cap="none" normalizeH="0" baseline="0" dirty="0" smtClean="0">
                        <a:ln>
                          <a:noFill/>
                        </a:ln>
                        <a:solidFill>
                          <a:schemeClr val="tx1"/>
                        </a:solidFill>
                        <a:effectLst/>
                        <a:latin typeface="Arial" charset="0"/>
                        <a:ea typeface="Calibri" pitchFamily="34" charset="0"/>
                        <a:cs typeface="Arial"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ea typeface="Calibri" pitchFamily="34" charset="0"/>
                          <a:cs typeface="Arial" charset="0"/>
                        </a:rPr>
                        <a:t>Rozliší číslovky podle druhů, používá je ve správných tvarech.</a:t>
                      </a: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60285">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charset="0"/>
                        </a:rPr>
                        <a:t>KLÍČOVÁ SLOVA:</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Číslovky základní, řadové, druhové, násobné.</a:t>
                      </a: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88709">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DRUH UČEBNÍHO MATERIÁLU:</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Prezentace</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88709">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DRUH INTERAKTIVITY:</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ea typeface="Calibri" pitchFamily="34" charset="0"/>
                          <a:cs typeface="Times New Roman" charset="0"/>
                        </a:rPr>
                        <a:t>Kombinace</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47588">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CÍLOVÁ SKUPINA:</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Žák</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88709">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STUPEŇ A TYP VZDĚLÁNÍ:</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Základní vzdělávání – první stupeň</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88709">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TYPICKÁ VĚKOVÁ SKUPINA</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88"/>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charset="0"/>
                        </a:rPr>
                        <a:t>9 - 12 let</a:t>
                      </a:r>
                      <a:endParaRPr kumimoji="0" lang="cs-CZ" sz="800" b="0" i="0" u="none" strike="noStrike" cap="none" normalizeH="0" baseline="0" dirty="0" smtClean="0">
                        <a:ln>
                          <a:noFill/>
                        </a:ln>
                        <a:solidFill>
                          <a:schemeClr val="tx1"/>
                        </a:solidFill>
                        <a:effectLst/>
                        <a:latin typeface="Calibri" pitchFamily="34" charset="0"/>
                        <a:ea typeface="Calibri" pitchFamily="34" charset="0"/>
                        <a:cs typeface="Times New Roman" charset="0"/>
                      </a:endParaRPr>
                    </a:p>
                  </a:txBody>
                  <a:tcPr marL="68111" marR="68111" marT="34048" marB="34048"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pic>
        <p:nvPicPr>
          <p:cNvPr id="4130" name="Picture 676" descr="Obrázek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4075" y="476250"/>
            <a:ext cx="4968875" cy="96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10393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20688"/>
            <a:ext cx="8229600" cy="5472608"/>
          </a:xfrm>
        </p:spPr>
        <p:txBody>
          <a:bodyPr/>
          <a:lstStyle/>
          <a:p>
            <a:pPr marL="0" indent="0">
              <a:buNone/>
            </a:pPr>
            <a:r>
              <a:rPr lang="cs-CZ" b="1" dirty="0"/>
              <a:t>Č</a:t>
            </a:r>
            <a:r>
              <a:rPr lang="cs-CZ" b="1" dirty="0" smtClean="0"/>
              <a:t>íslovky</a:t>
            </a:r>
            <a:r>
              <a:rPr lang="cs-CZ" dirty="0" smtClean="0"/>
              <a:t> </a:t>
            </a:r>
          </a:p>
          <a:p>
            <a:pPr algn="just"/>
            <a:r>
              <a:rPr lang="cs-CZ" dirty="0" smtClean="0"/>
              <a:t>jsou slova s číselným významem</a:t>
            </a:r>
          </a:p>
          <a:p>
            <a:pPr algn="just"/>
            <a:r>
              <a:rPr lang="cs-CZ" dirty="0"/>
              <a:t>v</a:t>
            </a:r>
            <a:r>
              <a:rPr lang="cs-CZ" dirty="0" smtClean="0"/>
              <a:t>yjadřují </a:t>
            </a:r>
            <a:r>
              <a:rPr lang="cs-CZ" b="1" dirty="0" smtClean="0"/>
              <a:t>poče</a:t>
            </a:r>
            <a:r>
              <a:rPr lang="cs-CZ" dirty="0" smtClean="0"/>
              <a:t>t (pět), </a:t>
            </a:r>
            <a:r>
              <a:rPr lang="cs-CZ" b="1" dirty="0" smtClean="0"/>
              <a:t>pořadí</a:t>
            </a:r>
            <a:r>
              <a:rPr lang="cs-CZ" dirty="0" smtClean="0"/>
              <a:t> (druhý), </a:t>
            </a:r>
            <a:r>
              <a:rPr lang="cs-CZ" b="1" dirty="0" smtClean="0"/>
              <a:t>násobek</a:t>
            </a:r>
            <a:r>
              <a:rPr lang="cs-CZ" dirty="0" smtClean="0"/>
              <a:t> (stokrát), </a:t>
            </a:r>
            <a:r>
              <a:rPr lang="cs-CZ" b="1" dirty="0" smtClean="0"/>
              <a:t>velikost</a:t>
            </a:r>
            <a:r>
              <a:rPr lang="cs-CZ" dirty="0" smtClean="0"/>
              <a:t> (několikamilionové město), </a:t>
            </a:r>
            <a:r>
              <a:rPr lang="cs-CZ" b="1" dirty="0" smtClean="0"/>
              <a:t>díl/část</a:t>
            </a:r>
            <a:r>
              <a:rPr lang="cs-CZ" dirty="0" smtClean="0"/>
              <a:t> (třetina), </a:t>
            </a:r>
            <a:r>
              <a:rPr lang="cs-CZ" b="1" dirty="0" smtClean="0"/>
              <a:t>druh</a:t>
            </a:r>
            <a:r>
              <a:rPr lang="cs-CZ" dirty="0" smtClean="0"/>
              <a:t> (dvojí kov), </a:t>
            </a:r>
            <a:r>
              <a:rPr lang="cs-CZ" b="1" dirty="0" smtClean="0"/>
              <a:t>soubor</a:t>
            </a:r>
            <a:r>
              <a:rPr lang="cs-CZ" dirty="0" smtClean="0"/>
              <a:t> (desatery rukavice) </a:t>
            </a:r>
          </a:p>
          <a:p>
            <a:pPr algn="just"/>
            <a:r>
              <a:rPr lang="cs-CZ" dirty="0" smtClean="0"/>
              <a:t>rozlišujeme číslovky </a:t>
            </a:r>
            <a:r>
              <a:rPr lang="cs-CZ" b="1" dirty="0" smtClean="0"/>
              <a:t>určité</a:t>
            </a:r>
            <a:r>
              <a:rPr lang="cs-CZ" dirty="0" smtClean="0"/>
              <a:t> – vyjadřují přesný počet, pořadí … (tři, první, dvoje …)</a:t>
            </a:r>
          </a:p>
          <a:p>
            <a:pPr algn="just"/>
            <a:r>
              <a:rPr lang="cs-CZ" b="1" dirty="0"/>
              <a:t>n</a:t>
            </a:r>
            <a:r>
              <a:rPr lang="cs-CZ" b="1" dirty="0" smtClean="0"/>
              <a:t>eurčité</a:t>
            </a:r>
            <a:r>
              <a:rPr lang="cs-CZ" dirty="0" smtClean="0"/>
              <a:t> – nevyjadřují přesný počet, pořadí … (několik, mnoho, několikrát …)</a:t>
            </a:r>
            <a:endParaRPr lang="cs-CZ" dirty="0"/>
          </a:p>
        </p:txBody>
      </p:sp>
    </p:spTree>
    <p:extLst>
      <p:ext uri="{BB962C8B-B14F-4D97-AF65-F5344CB8AC3E}">
        <p14:creationId xmlns:p14="http://schemas.microsoft.com/office/powerpoint/2010/main" val="155321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nodeType="clickEffect">
                                  <p:stCondLst>
                                    <p:cond delay="0"/>
                                  </p:stCondLst>
                                  <p:iterate type="lt">
                                    <p:tmPct val="50000"/>
                                  </p:iterate>
                                  <p:childTnLst>
                                    <p:set>
                                      <p:cBhvr>
                                        <p:cTn id="6" dur="1" fill="hold">
                                          <p:stCondLst>
                                            <p:cond delay="0"/>
                                          </p:stCondLst>
                                        </p:cTn>
                                        <p:tgtEl>
                                          <p:spTgt spid="3">
                                            <p:txEl>
                                              <p:pRg st="0" end="0"/>
                                            </p:txEl>
                                          </p:spTgt>
                                        </p:tgtEl>
                                        <p:attrNameLst>
                                          <p:attrName>style.visibility</p:attrName>
                                        </p:attrNameLst>
                                      </p:cBhvr>
                                      <p:to>
                                        <p:strVal val="visible"/>
                                      </p:to>
                                    </p:set>
                                    <p:set>
                                      <p:cBhvr>
                                        <p:cTn id="7" dur="455" fill="hold">
                                          <p:stCondLst>
                                            <p:cond delay="0"/>
                                          </p:stCondLst>
                                        </p:cTn>
                                        <p:tgtEl>
                                          <p:spTgt spid="3">
                                            <p:txEl>
                                              <p:pRg st="0" end="0"/>
                                            </p:txEl>
                                          </p:spTgt>
                                        </p:tgtEl>
                                        <p:attrNameLst>
                                          <p:attrName>style.rotation</p:attrName>
                                        </p:attrNameLst>
                                      </p:cBhvr>
                                      <p:to>
                                        <p:strVal val="-45.0"/>
                                      </p:to>
                                    </p:set>
                                    <p:anim calcmode="lin" valueType="num">
                                      <p:cBhvr>
                                        <p:cTn id="8" dur="455" fill="hold">
                                          <p:stCondLst>
                                            <p:cond delay="455"/>
                                          </p:stCondLst>
                                        </p:cTn>
                                        <p:tgtEl>
                                          <p:spTgt spid="3">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3">
                                            <p:txEl>
                                              <p:pRg st="0" end="0"/>
                                            </p:txEl>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3">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3">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0"/>
                                        <p:tgtEl>
                                          <p:spTgt spid="3">
                                            <p:txEl>
                                              <p:pRg st="1" end="1"/>
                                            </p:txEl>
                                          </p:spTgt>
                                        </p:tgtEl>
                                      </p:cBhvr>
                                    </p:animEffect>
                                    <p:anim calcmode="lin" valueType="num">
                                      <p:cBhvr>
                                        <p:cTn id="1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433467"/>
          </a:xfrm>
        </p:spPr>
        <p:txBody>
          <a:bodyPr/>
          <a:lstStyle/>
          <a:p>
            <a:pPr marL="0" indent="0">
              <a:buNone/>
            </a:pPr>
            <a:r>
              <a:rPr lang="cs-CZ" b="1" dirty="0" smtClean="0"/>
              <a:t>Číslovky základní</a:t>
            </a:r>
          </a:p>
          <a:p>
            <a:pPr marL="0" indent="0">
              <a:buNone/>
            </a:pPr>
            <a:endParaRPr lang="cs-CZ" b="1" dirty="0" smtClean="0"/>
          </a:p>
          <a:p>
            <a:r>
              <a:rPr lang="cs-CZ" dirty="0" smtClean="0"/>
              <a:t>označují počet</a:t>
            </a:r>
          </a:p>
          <a:p>
            <a:r>
              <a:rPr lang="cs-CZ" dirty="0"/>
              <a:t>p</a:t>
            </a:r>
            <a:r>
              <a:rPr lang="cs-CZ" dirty="0" smtClean="0"/>
              <a:t>táme se zájmenem kolik?</a:t>
            </a:r>
          </a:p>
          <a:p>
            <a:r>
              <a:rPr lang="cs-CZ" b="1" dirty="0"/>
              <a:t>u</a:t>
            </a:r>
            <a:r>
              <a:rPr lang="cs-CZ" b="1" dirty="0" smtClean="0"/>
              <a:t>rčité</a:t>
            </a:r>
            <a:r>
              <a:rPr lang="cs-CZ" dirty="0" smtClean="0"/>
              <a:t> </a:t>
            </a:r>
          </a:p>
          <a:p>
            <a:pPr marL="0" indent="0">
              <a:buNone/>
            </a:pPr>
            <a:r>
              <a:rPr lang="cs-CZ" dirty="0"/>
              <a:t> </a:t>
            </a:r>
            <a:r>
              <a:rPr lang="cs-CZ" dirty="0" smtClean="0"/>
              <a:t>   (</a:t>
            </a:r>
            <a:r>
              <a:rPr lang="cs-CZ" b="1" dirty="0" smtClean="0"/>
              <a:t>dvě, padesát, tisíc, milion </a:t>
            </a:r>
            <a:r>
              <a:rPr lang="cs-CZ" dirty="0" smtClean="0"/>
              <a:t>…)</a:t>
            </a:r>
          </a:p>
          <a:p>
            <a:r>
              <a:rPr lang="cs-CZ" b="1" dirty="0"/>
              <a:t>n</a:t>
            </a:r>
            <a:r>
              <a:rPr lang="cs-CZ" b="1" dirty="0" smtClean="0"/>
              <a:t>eurčité</a:t>
            </a:r>
            <a:r>
              <a:rPr lang="cs-CZ" dirty="0" smtClean="0"/>
              <a:t> </a:t>
            </a:r>
          </a:p>
          <a:p>
            <a:pPr marL="0" indent="0">
              <a:buNone/>
            </a:pPr>
            <a:r>
              <a:rPr lang="cs-CZ" dirty="0"/>
              <a:t> </a:t>
            </a:r>
            <a:r>
              <a:rPr lang="cs-CZ" dirty="0" smtClean="0"/>
              <a:t>   (</a:t>
            </a:r>
            <a:r>
              <a:rPr lang="cs-CZ" b="1" dirty="0" smtClean="0"/>
              <a:t>mnoho, málo, několik, moc </a:t>
            </a:r>
            <a:r>
              <a:rPr lang="cs-CZ" dirty="0" smtClean="0"/>
              <a:t>…)</a:t>
            </a:r>
            <a:endParaRPr lang="cs-CZ" dirty="0"/>
          </a:p>
        </p:txBody>
      </p:sp>
      <p:pic>
        <p:nvPicPr>
          <p:cNvPr id="1027" name="Picture 3" descr="C:\Users\Marcela\AppData\Local\Microsoft\Windows\Temporary Internet Files\Content.IE5\PV4X9H4I\MC90044482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48849" y="620687"/>
            <a:ext cx="1945228" cy="25190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cela\AppData\Local\Microsoft\Windows\Temporary Internet Files\Content.IE5\NR9YRAW8\MP900407045[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3429000"/>
            <a:ext cx="2155723" cy="2695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245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nodeType="clickEffect">
                                  <p:stCondLst>
                                    <p:cond delay="0"/>
                                  </p:stCondLst>
                                  <p:childTnLst>
                                    <p:set>
                                      <p:cBhvr>
                                        <p:cTn id="47" dur="1" fill="hold">
                                          <p:stCondLst>
                                            <p:cond delay="0"/>
                                          </p:stCondLst>
                                        </p:cTn>
                                        <p:tgtEl>
                                          <p:spTgt spid="1027"/>
                                        </p:tgtEl>
                                        <p:attrNameLst>
                                          <p:attrName>style.visibility</p:attrName>
                                        </p:attrNameLst>
                                      </p:cBhvr>
                                      <p:to>
                                        <p:strVal val="visible"/>
                                      </p:to>
                                    </p:set>
                                    <p:anim calcmode="lin" valueType="num">
                                      <p:cBhvr>
                                        <p:cTn id="48" dur="1000" fill="hold"/>
                                        <p:tgtEl>
                                          <p:spTgt spid="1027"/>
                                        </p:tgtEl>
                                        <p:attrNameLst>
                                          <p:attrName>ppt_w</p:attrName>
                                        </p:attrNameLst>
                                      </p:cBhvr>
                                      <p:tavLst>
                                        <p:tav tm="0">
                                          <p:val>
                                            <p:fltVal val="0"/>
                                          </p:val>
                                        </p:tav>
                                        <p:tav tm="100000">
                                          <p:val>
                                            <p:strVal val="#ppt_w"/>
                                          </p:val>
                                        </p:tav>
                                      </p:tavLst>
                                    </p:anim>
                                    <p:anim calcmode="lin" valueType="num">
                                      <p:cBhvr>
                                        <p:cTn id="49" dur="1000" fill="hold"/>
                                        <p:tgtEl>
                                          <p:spTgt spid="1027"/>
                                        </p:tgtEl>
                                        <p:attrNameLst>
                                          <p:attrName>ppt_h</p:attrName>
                                        </p:attrNameLst>
                                      </p:cBhvr>
                                      <p:tavLst>
                                        <p:tav tm="0">
                                          <p:val>
                                            <p:fltVal val="0"/>
                                          </p:val>
                                        </p:tav>
                                        <p:tav tm="100000">
                                          <p:val>
                                            <p:strVal val="#ppt_h"/>
                                          </p:val>
                                        </p:tav>
                                      </p:tavLst>
                                    </p:anim>
                                    <p:anim calcmode="lin" valueType="num">
                                      <p:cBhvr>
                                        <p:cTn id="50" dur="1000" fill="hold"/>
                                        <p:tgtEl>
                                          <p:spTgt spid="1027"/>
                                        </p:tgtEl>
                                        <p:attrNameLst>
                                          <p:attrName>style.rotation</p:attrName>
                                        </p:attrNameLst>
                                      </p:cBhvr>
                                      <p:tavLst>
                                        <p:tav tm="0">
                                          <p:val>
                                            <p:fltVal val="90"/>
                                          </p:val>
                                        </p:tav>
                                        <p:tav tm="100000">
                                          <p:val>
                                            <p:fltVal val="0"/>
                                          </p:val>
                                        </p:tav>
                                      </p:tavLst>
                                    </p:anim>
                                    <p:animEffect transition="in" filter="fade">
                                      <p:cBhvr>
                                        <p:cTn id="51" dur="1000"/>
                                        <p:tgtEl>
                                          <p:spTgt spid="1027"/>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nodeType="clickEffect">
                                  <p:stCondLst>
                                    <p:cond delay="0"/>
                                  </p:stCondLst>
                                  <p:childTnLst>
                                    <p:set>
                                      <p:cBhvr>
                                        <p:cTn id="55" dur="1" fill="hold">
                                          <p:stCondLst>
                                            <p:cond delay="0"/>
                                          </p:stCondLst>
                                        </p:cTn>
                                        <p:tgtEl>
                                          <p:spTgt spid="1028"/>
                                        </p:tgtEl>
                                        <p:attrNameLst>
                                          <p:attrName>style.visibility</p:attrName>
                                        </p:attrNameLst>
                                      </p:cBhvr>
                                      <p:to>
                                        <p:strVal val="visible"/>
                                      </p:to>
                                    </p:set>
                                    <p:anim calcmode="lin" valueType="num">
                                      <p:cBhvr>
                                        <p:cTn id="56" dur="1000" fill="hold"/>
                                        <p:tgtEl>
                                          <p:spTgt spid="1028"/>
                                        </p:tgtEl>
                                        <p:attrNameLst>
                                          <p:attrName>ppt_w</p:attrName>
                                        </p:attrNameLst>
                                      </p:cBhvr>
                                      <p:tavLst>
                                        <p:tav tm="0">
                                          <p:val>
                                            <p:fltVal val="0"/>
                                          </p:val>
                                        </p:tav>
                                        <p:tav tm="100000">
                                          <p:val>
                                            <p:strVal val="#ppt_w"/>
                                          </p:val>
                                        </p:tav>
                                      </p:tavLst>
                                    </p:anim>
                                    <p:anim calcmode="lin" valueType="num">
                                      <p:cBhvr>
                                        <p:cTn id="57" dur="1000" fill="hold"/>
                                        <p:tgtEl>
                                          <p:spTgt spid="1028"/>
                                        </p:tgtEl>
                                        <p:attrNameLst>
                                          <p:attrName>ppt_h</p:attrName>
                                        </p:attrNameLst>
                                      </p:cBhvr>
                                      <p:tavLst>
                                        <p:tav tm="0">
                                          <p:val>
                                            <p:fltVal val="0"/>
                                          </p:val>
                                        </p:tav>
                                        <p:tav tm="100000">
                                          <p:val>
                                            <p:strVal val="#ppt_h"/>
                                          </p:val>
                                        </p:tav>
                                      </p:tavLst>
                                    </p:anim>
                                    <p:anim calcmode="lin" valueType="num">
                                      <p:cBhvr>
                                        <p:cTn id="58" dur="1000" fill="hold"/>
                                        <p:tgtEl>
                                          <p:spTgt spid="1028"/>
                                        </p:tgtEl>
                                        <p:attrNameLst>
                                          <p:attrName>style.rotation</p:attrName>
                                        </p:attrNameLst>
                                      </p:cBhvr>
                                      <p:tavLst>
                                        <p:tav tm="0">
                                          <p:val>
                                            <p:fltVal val="90"/>
                                          </p:val>
                                        </p:tav>
                                        <p:tav tm="100000">
                                          <p:val>
                                            <p:fltVal val="0"/>
                                          </p:val>
                                        </p:tav>
                                      </p:tavLst>
                                    </p:anim>
                                    <p:animEffect transition="in" filter="fade">
                                      <p:cBhvr>
                                        <p:cTn id="59" dur="1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433467"/>
          </a:xfrm>
        </p:spPr>
        <p:txBody>
          <a:bodyPr/>
          <a:lstStyle/>
          <a:p>
            <a:pPr marL="0" indent="0">
              <a:buNone/>
            </a:pPr>
            <a:r>
              <a:rPr lang="cs-CZ" b="1" dirty="0" smtClean="0"/>
              <a:t>Číslovky řadové</a:t>
            </a:r>
          </a:p>
          <a:p>
            <a:pPr marL="0" indent="0">
              <a:buNone/>
            </a:pPr>
            <a:endParaRPr lang="cs-CZ" b="1" dirty="0" smtClean="0"/>
          </a:p>
          <a:p>
            <a:r>
              <a:rPr lang="cs-CZ" dirty="0" smtClean="0"/>
              <a:t>označují pořadí</a:t>
            </a:r>
          </a:p>
          <a:p>
            <a:r>
              <a:rPr lang="cs-CZ" dirty="0"/>
              <a:t>p</a:t>
            </a:r>
            <a:r>
              <a:rPr lang="cs-CZ" dirty="0" smtClean="0"/>
              <a:t>táme se zájmenem kolikátý?</a:t>
            </a:r>
          </a:p>
          <a:p>
            <a:r>
              <a:rPr lang="cs-CZ" b="1" dirty="0"/>
              <a:t>určité</a:t>
            </a:r>
            <a:r>
              <a:rPr lang="cs-CZ" dirty="0"/>
              <a:t> </a:t>
            </a:r>
          </a:p>
          <a:p>
            <a:pPr marL="0" indent="0">
              <a:buNone/>
            </a:pPr>
            <a:r>
              <a:rPr lang="cs-CZ" dirty="0"/>
              <a:t>    (</a:t>
            </a:r>
            <a:r>
              <a:rPr lang="cs-CZ" b="1" dirty="0" smtClean="0"/>
              <a:t>druhý, padesátý, tisící, miliontý </a:t>
            </a:r>
            <a:r>
              <a:rPr lang="cs-CZ" dirty="0"/>
              <a:t>…)</a:t>
            </a:r>
          </a:p>
          <a:p>
            <a:r>
              <a:rPr lang="cs-CZ" b="1" dirty="0"/>
              <a:t>neurčité</a:t>
            </a:r>
            <a:r>
              <a:rPr lang="cs-CZ" dirty="0"/>
              <a:t> </a:t>
            </a:r>
          </a:p>
          <a:p>
            <a:pPr marL="0" indent="0">
              <a:buNone/>
            </a:pPr>
            <a:r>
              <a:rPr lang="cs-CZ" dirty="0"/>
              <a:t>    </a:t>
            </a:r>
            <a:r>
              <a:rPr lang="cs-CZ" dirty="0" smtClean="0"/>
              <a:t>(</a:t>
            </a:r>
            <a:r>
              <a:rPr lang="cs-CZ" b="1" dirty="0" smtClean="0"/>
              <a:t>několikátý, poněkolikáté </a:t>
            </a:r>
            <a:r>
              <a:rPr lang="cs-CZ" dirty="0"/>
              <a:t>…)</a:t>
            </a:r>
          </a:p>
          <a:p>
            <a:endParaRPr lang="cs-CZ" dirty="0" smtClean="0"/>
          </a:p>
          <a:p>
            <a:pPr marL="0" indent="0">
              <a:buNone/>
            </a:pPr>
            <a:endParaRPr lang="cs-CZ" dirty="0"/>
          </a:p>
        </p:txBody>
      </p:sp>
      <p:pic>
        <p:nvPicPr>
          <p:cNvPr id="2050" name="Picture 2" descr="C:\Users\Marcela\AppData\Local\Microsoft\Windows\Temporary Internet Files\Content.IE5\DYUH43GB\MC90044193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84168" y="620688"/>
            <a:ext cx="2411090" cy="210130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Marcela\AppData\Local\Microsoft\Windows\Temporary Internet Files\Content.IE5\FVEIYRCZ\MP90042437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34410" y="4293096"/>
            <a:ext cx="2060848" cy="2060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76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2050"/>
                                        </p:tgtEl>
                                        <p:attrNameLst>
                                          <p:attrName>style.visibility</p:attrName>
                                        </p:attrNameLst>
                                      </p:cBhvr>
                                      <p:to>
                                        <p:strVal val="visible"/>
                                      </p:to>
                                    </p:set>
                                    <p:anim calcmode="lin" valueType="num">
                                      <p:cBhvr>
                                        <p:cTn id="48" dur="500" fill="hold"/>
                                        <p:tgtEl>
                                          <p:spTgt spid="2050"/>
                                        </p:tgtEl>
                                        <p:attrNameLst>
                                          <p:attrName>ppt_w</p:attrName>
                                        </p:attrNameLst>
                                      </p:cBhvr>
                                      <p:tavLst>
                                        <p:tav tm="0">
                                          <p:val>
                                            <p:fltVal val="0"/>
                                          </p:val>
                                        </p:tav>
                                        <p:tav tm="100000">
                                          <p:val>
                                            <p:strVal val="#ppt_w"/>
                                          </p:val>
                                        </p:tav>
                                      </p:tavLst>
                                    </p:anim>
                                    <p:anim calcmode="lin" valueType="num">
                                      <p:cBhvr>
                                        <p:cTn id="49" dur="500" fill="hold"/>
                                        <p:tgtEl>
                                          <p:spTgt spid="2050"/>
                                        </p:tgtEl>
                                        <p:attrNameLst>
                                          <p:attrName>ppt_h</p:attrName>
                                        </p:attrNameLst>
                                      </p:cBhvr>
                                      <p:tavLst>
                                        <p:tav tm="0">
                                          <p:val>
                                            <p:fltVal val="0"/>
                                          </p:val>
                                        </p:tav>
                                        <p:tav tm="100000">
                                          <p:val>
                                            <p:strVal val="#ppt_h"/>
                                          </p:val>
                                        </p:tav>
                                      </p:tavLst>
                                    </p:anim>
                                    <p:animEffect transition="in" filter="fade">
                                      <p:cBhvr>
                                        <p:cTn id="50" dur="500"/>
                                        <p:tgtEl>
                                          <p:spTgt spid="2050"/>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nodeType="clickEffect">
                                  <p:stCondLst>
                                    <p:cond delay="0"/>
                                  </p:stCondLst>
                                  <p:childTnLst>
                                    <p:set>
                                      <p:cBhvr>
                                        <p:cTn id="54" dur="1" fill="hold">
                                          <p:stCondLst>
                                            <p:cond delay="0"/>
                                          </p:stCondLst>
                                        </p:cTn>
                                        <p:tgtEl>
                                          <p:spTgt spid="2051"/>
                                        </p:tgtEl>
                                        <p:attrNameLst>
                                          <p:attrName>style.visibility</p:attrName>
                                        </p:attrNameLst>
                                      </p:cBhvr>
                                      <p:to>
                                        <p:strVal val="visible"/>
                                      </p:to>
                                    </p:set>
                                    <p:anim calcmode="lin" valueType="num">
                                      <p:cBhvr>
                                        <p:cTn id="55" dur="500" fill="hold"/>
                                        <p:tgtEl>
                                          <p:spTgt spid="2051"/>
                                        </p:tgtEl>
                                        <p:attrNameLst>
                                          <p:attrName>ppt_w</p:attrName>
                                        </p:attrNameLst>
                                      </p:cBhvr>
                                      <p:tavLst>
                                        <p:tav tm="0">
                                          <p:val>
                                            <p:fltVal val="0"/>
                                          </p:val>
                                        </p:tav>
                                        <p:tav tm="100000">
                                          <p:val>
                                            <p:strVal val="#ppt_w"/>
                                          </p:val>
                                        </p:tav>
                                      </p:tavLst>
                                    </p:anim>
                                    <p:anim calcmode="lin" valueType="num">
                                      <p:cBhvr>
                                        <p:cTn id="56" dur="500" fill="hold"/>
                                        <p:tgtEl>
                                          <p:spTgt spid="2051"/>
                                        </p:tgtEl>
                                        <p:attrNameLst>
                                          <p:attrName>ppt_h</p:attrName>
                                        </p:attrNameLst>
                                      </p:cBhvr>
                                      <p:tavLst>
                                        <p:tav tm="0">
                                          <p:val>
                                            <p:fltVal val="0"/>
                                          </p:val>
                                        </p:tav>
                                        <p:tav tm="100000">
                                          <p:val>
                                            <p:strVal val="#ppt_h"/>
                                          </p:val>
                                        </p:tav>
                                      </p:tavLst>
                                    </p:anim>
                                    <p:animEffect transition="in" filter="fade">
                                      <p:cBhvr>
                                        <p:cTn id="57"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433467"/>
          </a:xfrm>
        </p:spPr>
        <p:txBody>
          <a:bodyPr/>
          <a:lstStyle/>
          <a:p>
            <a:pPr marL="0" indent="0">
              <a:buNone/>
            </a:pPr>
            <a:r>
              <a:rPr lang="cs-CZ" b="1" dirty="0" smtClean="0"/>
              <a:t>Číslovky druhové</a:t>
            </a:r>
          </a:p>
          <a:p>
            <a:pPr marL="0" indent="0">
              <a:buNone/>
            </a:pPr>
            <a:endParaRPr lang="cs-CZ" b="1" dirty="0" smtClean="0"/>
          </a:p>
          <a:p>
            <a:r>
              <a:rPr lang="cs-CZ" dirty="0" smtClean="0"/>
              <a:t>označují druh, soubor</a:t>
            </a:r>
          </a:p>
          <a:p>
            <a:r>
              <a:rPr lang="cs-CZ" dirty="0"/>
              <a:t>p</a:t>
            </a:r>
            <a:r>
              <a:rPr lang="cs-CZ" dirty="0" smtClean="0"/>
              <a:t>táme se zájmenem kolikerý?, kolikery?, kolikero?</a:t>
            </a:r>
          </a:p>
          <a:p>
            <a:r>
              <a:rPr lang="cs-CZ" b="1" dirty="0"/>
              <a:t>určité</a:t>
            </a:r>
            <a:r>
              <a:rPr lang="cs-CZ" dirty="0"/>
              <a:t> </a:t>
            </a:r>
          </a:p>
          <a:p>
            <a:pPr marL="0" indent="0">
              <a:buNone/>
            </a:pPr>
            <a:r>
              <a:rPr lang="cs-CZ" dirty="0"/>
              <a:t>    (</a:t>
            </a:r>
            <a:r>
              <a:rPr lang="cs-CZ" b="1" dirty="0" smtClean="0"/>
              <a:t>dvoje, paterý, padesátery, stero</a:t>
            </a:r>
            <a:r>
              <a:rPr lang="cs-CZ" dirty="0" smtClean="0"/>
              <a:t>…)</a:t>
            </a:r>
            <a:endParaRPr lang="cs-CZ" dirty="0"/>
          </a:p>
          <a:p>
            <a:r>
              <a:rPr lang="cs-CZ" b="1" dirty="0"/>
              <a:t>neurčité</a:t>
            </a:r>
            <a:r>
              <a:rPr lang="cs-CZ" dirty="0"/>
              <a:t> </a:t>
            </a:r>
          </a:p>
          <a:p>
            <a:pPr marL="0" indent="0">
              <a:buNone/>
            </a:pPr>
            <a:r>
              <a:rPr lang="cs-CZ" dirty="0"/>
              <a:t>    </a:t>
            </a:r>
            <a:r>
              <a:rPr lang="cs-CZ" dirty="0" smtClean="0"/>
              <a:t>(</a:t>
            </a:r>
            <a:r>
              <a:rPr lang="cs-CZ" b="1" dirty="0" smtClean="0"/>
              <a:t>několikerý</a:t>
            </a:r>
            <a:r>
              <a:rPr lang="cs-CZ" dirty="0" smtClean="0"/>
              <a:t>…)</a:t>
            </a:r>
            <a:endParaRPr lang="cs-CZ" dirty="0"/>
          </a:p>
          <a:p>
            <a:endParaRPr lang="cs-CZ" dirty="0"/>
          </a:p>
        </p:txBody>
      </p:sp>
      <p:pic>
        <p:nvPicPr>
          <p:cNvPr id="3074" name="Picture 2" descr="C:\Users\Marcela\AppData\Local\Microsoft\Windows\Temporary Internet Files\Content.IE5\W3PCQDNN\MP90043130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91074" y="476672"/>
            <a:ext cx="2876862" cy="1872208"/>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Marcela\AppData\Local\Microsoft\Windows\Temporary Internet Files\Content.IE5\PV4X9H4I\MP90038667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44313" y="4653136"/>
            <a:ext cx="2223623" cy="158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70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nodeType="clickEffect">
                                  <p:stCondLst>
                                    <p:cond delay="0"/>
                                  </p:stCondLst>
                                  <p:childTnLst>
                                    <p:set>
                                      <p:cBhvr>
                                        <p:cTn id="47" dur="1" fill="hold">
                                          <p:stCondLst>
                                            <p:cond delay="0"/>
                                          </p:stCondLst>
                                        </p:cTn>
                                        <p:tgtEl>
                                          <p:spTgt spid="3074"/>
                                        </p:tgtEl>
                                        <p:attrNameLst>
                                          <p:attrName>style.visibility</p:attrName>
                                        </p:attrNameLst>
                                      </p:cBhvr>
                                      <p:to>
                                        <p:strVal val="visible"/>
                                      </p:to>
                                    </p:set>
                                    <p:animEffect transition="in" filter="wheel(1)">
                                      <p:cBhvr>
                                        <p:cTn id="48" dur="2000"/>
                                        <p:tgtEl>
                                          <p:spTgt spid="3074"/>
                                        </p:tgtEl>
                                      </p:cBhvr>
                                    </p:animEffect>
                                  </p:childTnLst>
                                </p:cTn>
                              </p:par>
                            </p:childTnLst>
                          </p:cTn>
                        </p:par>
                      </p:childTnLst>
                    </p:cTn>
                  </p:par>
                  <p:par>
                    <p:cTn id="49" fill="hold">
                      <p:stCondLst>
                        <p:cond delay="indefinite"/>
                      </p:stCondLst>
                      <p:childTnLst>
                        <p:par>
                          <p:cTn id="50" fill="hold">
                            <p:stCondLst>
                              <p:cond delay="0"/>
                            </p:stCondLst>
                            <p:childTnLst>
                              <p:par>
                                <p:cTn id="51" presetID="21" presetClass="entr" presetSubtype="1" fill="hold" nodeType="clickEffect">
                                  <p:stCondLst>
                                    <p:cond delay="0"/>
                                  </p:stCondLst>
                                  <p:childTnLst>
                                    <p:set>
                                      <p:cBhvr>
                                        <p:cTn id="52" dur="1" fill="hold">
                                          <p:stCondLst>
                                            <p:cond delay="0"/>
                                          </p:stCondLst>
                                        </p:cTn>
                                        <p:tgtEl>
                                          <p:spTgt spid="3075"/>
                                        </p:tgtEl>
                                        <p:attrNameLst>
                                          <p:attrName>style.visibility</p:attrName>
                                        </p:attrNameLst>
                                      </p:cBhvr>
                                      <p:to>
                                        <p:strVal val="visible"/>
                                      </p:to>
                                    </p:set>
                                    <p:animEffect transition="in" filter="wheel(1)">
                                      <p:cBhvr>
                                        <p:cTn id="53" dur="2000"/>
                                        <p:tgtEl>
                                          <p:spTgt spid="30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692696"/>
            <a:ext cx="8435280" cy="5433467"/>
          </a:xfrm>
        </p:spPr>
        <p:txBody>
          <a:bodyPr/>
          <a:lstStyle/>
          <a:p>
            <a:pPr marL="0" indent="0">
              <a:buNone/>
            </a:pPr>
            <a:r>
              <a:rPr lang="cs-CZ" b="1" dirty="0" smtClean="0"/>
              <a:t>Číslovky násobné</a:t>
            </a:r>
          </a:p>
          <a:p>
            <a:pPr marL="0" indent="0">
              <a:buNone/>
            </a:pPr>
            <a:endParaRPr lang="cs-CZ" b="1" dirty="0" smtClean="0"/>
          </a:p>
          <a:p>
            <a:r>
              <a:rPr lang="cs-CZ" dirty="0"/>
              <a:t>o</a:t>
            </a:r>
            <a:r>
              <a:rPr lang="cs-CZ" dirty="0" smtClean="0"/>
              <a:t>značují, co se několikrát opakuje</a:t>
            </a:r>
          </a:p>
          <a:p>
            <a:r>
              <a:rPr lang="cs-CZ" dirty="0"/>
              <a:t>p</a:t>
            </a:r>
            <a:r>
              <a:rPr lang="cs-CZ" dirty="0" smtClean="0"/>
              <a:t>táme se zájmenem kolikátý?</a:t>
            </a:r>
          </a:p>
          <a:p>
            <a:r>
              <a:rPr lang="cs-CZ" b="1" dirty="0"/>
              <a:t>určité</a:t>
            </a:r>
            <a:r>
              <a:rPr lang="cs-CZ" dirty="0"/>
              <a:t> </a:t>
            </a:r>
          </a:p>
          <a:p>
            <a:pPr marL="0" indent="0">
              <a:buNone/>
            </a:pPr>
            <a:r>
              <a:rPr lang="cs-CZ" dirty="0"/>
              <a:t>    (</a:t>
            </a:r>
            <a:r>
              <a:rPr lang="cs-CZ" b="1" dirty="0" smtClean="0"/>
              <a:t>dvakrát, padesátkrát, stonásobný, </a:t>
            </a:r>
            <a:r>
              <a:rPr lang="cs-CZ" dirty="0" smtClean="0"/>
              <a:t>…)</a:t>
            </a:r>
            <a:endParaRPr lang="cs-CZ" dirty="0"/>
          </a:p>
          <a:p>
            <a:r>
              <a:rPr lang="cs-CZ" b="1" dirty="0"/>
              <a:t>neurčité</a:t>
            </a:r>
            <a:r>
              <a:rPr lang="cs-CZ" dirty="0"/>
              <a:t> </a:t>
            </a:r>
          </a:p>
          <a:p>
            <a:pPr marL="0" indent="0">
              <a:buNone/>
            </a:pPr>
            <a:r>
              <a:rPr lang="cs-CZ" dirty="0"/>
              <a:t>    </a:t>
            </a:r>
            <a:r>
              <a:rPr lang="cs-CZ" dirty="0" smtClean="0"/>
              <a:t>(</a:t>
            </a:r>
            <a:r>
              <a:rPr lang="cs-CZ" b="1" dirty="0" smtClean="0"/>
              <a:t>několikrát, několikanásobný </a:t>
            </a:r>
            <a:r>
              <a:rPr lang="cs-CZ" dirty="0"/>
              <a:t>…)</a:t>
            </a:r>
          </a:p>
          <a:p>
            <a:endParaRPr lang="cs-CZ" dirty="0"/>
          </a:p>
        </p:txBody>
      </p:sp>
      <p:pic>
        <p:nvPicPr>
          <p:cNvPr id="4098" name="Picture 2" descr="C:\Users\Marcela\AppData\Local\Microsoft\Windows\Temporary Internet Files\Content.IE5\W3PCQDNN\MC90005658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908720"/>
            <a:ext cx="1730266" cy="2558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8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nodeType="clickEffect">
                                  <p:stCondLst>
                                    <p:cond delay="0"/>
                                  </p:stCondLst>
                                  <p:childTnLst>
                                    <p:set>
                                      <p:cBhvr>
                                        <p:cTn id="47" dur="1" fill="hold">
                                          <p:stCondLst>
                                            <p:cond delay="0"/>
                                          </p:stCondLst>
                                        </p:cTn>
                                        <p:tgtEl>
                                          <p:spTgt spid="4098"/>
                                        </p:tgtEl>
                                        <p:attrNameLst>
                                          <p:attrName>style.visibility</p:attrName>
                                        </p:attrNameLst>
                                      </p:cBhvr>
                                      <p:to>
                                        <p:strVal val="visible"/>
                                      </p:to>
                                    </p:set>
                                    <p:animEffect transition="in" filter="circle(in)">
                                      <p:cBhvr>
                                        <p:cTn id="48"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92696"/>
            <a:ext cx="8229600" cy="5649491"/>
          </a:xfrm>
        </p:spPr>
        <p:txBody>
          <a:bodyPr/>
          <a:lstStyle/>
          <a:p>
            <a:pPr marL="0" indent="0">
              <a:buNone/>
            </a:pPr>
            <a:r>
              <a:rPr lang="cs-CZ" b="1" dirty="0" smtClean="0"/>
              <a:t>Pravopis</a:t>
            </a:r>
          </a:p>
          <a:p>
            <a:pPr marL="0" indent="0">
              <a:buNone/>
            </a:pPr>
            <a:endParaRPr lang="cs-CZ" b="1" dirty="0" smtClean="0"/>
          </a:p>
          <a:p>
            <a:r>
              <a:rPr lang="cs-CZ" dirty="0" smtClean="0"/>
              <a:t>Číslovky píšeme zvlášť </a:t>
            </a:r>
            <a:r>
              <a:rPr lang="cs-CZ" b="1" dirty="0" smtClean="0"/>
              <a:t>třicet dva, šest set, jedno sto jedenáct, dvacátý pátý</a:t>
            </a:r>
          </a:p>
          <a:p>
            <a:r>
              <a:rPr lang="cs-CZ" b="1" dirty="0"/>
              <a:t>a</a:t>
            </a:r>
            <a:r>
              <a:rPr lang="cs-CZ" b="1" dirty="0" smtClean="0"/>
              <a:t>le  dvaatřicet, pětadvacátý …</a:t>
            </a:r>
          </a:p>
          <a:p>
            <a:r>
              <a:rPr lang="cs-CZ" dirty="0"/>
              <a:t>z</a:t>
            </a:r>
            <a:r>
              <a:rPr lang="cs-CZ" dirty="0" smtClean="0"/>
              <a:t>a řadovou číslovkou psanou číslicí píšeme tečku (</a:t>
            </a:r>
            <a:r>
              <a:rPr lang="cs-CZ" b="1" dirty="0" smtClean="0"/>
              <a:t>2. osoba, 3. pád, 20. století, Karel IV., datum 12. 5.</a:t>
            </a:r>
            <a:r>
              <a:rPr lang="cs-CZ" dirty="0" smtClean="0"/>
              <a:t> …)</a:t>
            </a:r>
          </a:p>
          <a:p>
            <a:endParaRPr lang="cs-CZ"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21004" y="4581128"/>
            <a:ext cx="1567061" cy="2089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712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5122"/>
                                        </p:tgtEl>
                                        <p:attrNameLst>
                                          <p:attrName>style.visibility</p:attrName>
                                        </p:attrNameLst>
                                      </p:cBhvr>
                                      <p:to>
                                        <p:strVal val="visible"/>
                                      </p:to>
                                    </p:set>
                                    <p:animEffect transition="in" filter="barn(inVertical)">
                                      <p:cBhvr>
                                        <p:cTn id="33"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4"/>
            <a:ext cx="8424936" cy="5328592"/>
          </a:xfrm>
        </p:spPr>
        <p:txBody>
          <a:bodyPr/>
          <a:lstStyle/>
          <a:p>
            <a:pPr marL="0" indent="0">
              <a:buNone/>
            </a:pPr>
            <a:r>
              <a:rPr lang="cs-CZ" b="1" dirty="0" smtClean="0"/>
              <a:t>Skloňování číslovek</a:t>
            </a:r>
          </a:p>
          <a:p>
            <a:pPr marL="0" indent="0">
              <a:buNone/>
            </a:pPr>
            <a:endParaRPr lang="cs-CZ" b="1" dirty="0" smtClean="0"/>
          </a:p>
          <a:p>
            <a:r>
              <a:rPr lang="cs-CZ" dirty="0"/>
              <a:t>j</a:t>
            </a:r>
            <a:r>
              <a:rPr lang="cs-CZ" dirty="0" smtClean="0"/>
              <a:t>eden jako ten</a:t>
            </a:r>
          </a:p>
          <a:p>
            <a:r>
              <a:rPr lang="cs-CZ" dirty="0"/>
              <a:t>t</a:t>
            </a:r>
            <a:r>
              <a:rPr lang="cs-CZ" dirty="0" smtClean="0"/>
              <a:t>ři, čtyři podle vzoru kost</a:t>
            </a:r>
          </a:p>
          <a:p>
            <a:r>
              <a:rPr lang="cs-CZ" dirty="0"/>
              <a:t>č</a:t>
            </a:r>
            <a:r>
              <a:rPr lang="cs-CZ" dirty="0" smtClean="0"/>
              <a:t>íslovky  5 – 99 mají pouze dva tvary  (pět, pěti)</a:t>
            </a:r>
          </a:p>
          <a:p>
            <a:r>
              <a:rPr lang="cs-CZ" dirty="0"/>
              <a:t>s</a:t>
            </a:r>
            <a:r>
              <a:rPr lang="cs-CZ" dirty="0" smtClean="0"/>
              <a:t>to podle vzoru město</a:t>
            </a:r>
          </a:p>
          <a:p>
            <a:r>
              <a:rPr lang="cs-CZ" dirty="0"/>
              <a:t>t</a:t>
            </a:r>
            <a:r>
              <a:rPr lang="cs-CZ" dirty="0" smtClean="0"/>
              <a:t>isíc podle vzoru stroj</a:t>
            </a:r>
          </a:p>
          <a:p>
            <a:r>
              <a:rPr lang="cs-CZ" dirty="0"/>
              <a:t>m</a:t>
            </a:r>
            <a:r>
              <a:rPr lang="cs-CZ" dirty="0" smtClean="0"/>
              <a:t>ilion podle vzoru hrad</a:t>
            </a:r>
          </a:p>
          <a:p>
            <a:r>
              <a:rPr lang="cs-CZ" dirty="0"/>
              <a:t>m</a:t>
            </a:r>
            <a:r>
              <a:rPr lang="cs-CZ" dirty="0" smtClean="0"/>
              <a:t>iliarda podle vzoru žena</a:t>
            </a:r>
            <a:endParaRPr lang="cs-CZ" dirty="0"/>
          </a:p>
        </p:txBody>
      </p:sp>
      <p:pic>
        <p:nvPicPr>
          <p:cNvPr id="7170" name="Picture 2" descr="C:\Users\Marcela\AppData\Local\Microsoft\Windows\Temporary Internet Files\Content.IE5\FVEIYRCZ\MC90042581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620688"/>
            <a:ext cx="2479810" cy="1778568"/>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C:\Users\Marcela\AppData\Local\Microsoft\Windows\Temporary Internet Files\Content.IE5\W3PCQDNN\MC90019056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3717032"/>
            <a:ext cx="2526992"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40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anim calcmode="lin" valueType="num">
                                      <p:cBhvr>
                                        <p:cTn id="4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8" presetClass="entr" presetSubtype="16" fill="hold" nodeType="clickEffect">
                                  <p:stCondLst>
                                    <p:cond delay="0"/>
                                  </p:stCondLst>
                                  <p:childTnLst>
                                    <p:set>
                                      <p:cBhvr>
                                        <p:cTn id="52" dur="1" fill="hold">
                                          <p:stCondLst>
                                            <p:cond delay="0"/>
                                          </p:stCondLst>
                                        </p:cTn>
                                        <p:tgtEl>
                                          <p:spTgt spid="7170"/>
                                        </p:tgtEl>
                                        <p:attrNameLst>
                                          <p:attrName>style.visibility</p:attrName>
                                        </p:attrNameLst>
                                      </p:cBhvr>
                                      <p:to>
                                        <p:strVal val="visible"/>
                                      </p:to>
                                    </p:set>
                                    <p:animEffect transition="in" filter="diamond(in)">
                                      <p:cBhvr>
                                        <p:cTn id="53" dur="2000"/>
                                        <p:tgtEl>
                                          <p:spTgt spid="7170"/>
                                        </p:tgtEl>
                                      </p:cBhvr>
                                    </p:animEffect>
                                  </p:childTnLst>
                                </p:cTn>
                              </p:par>
                            </p:childTnLst>
                          </p:cTn>
                        </p:par>
                      </p:childTnLst>
                    </p:cTn>
                  </p:par>
                  <p:par>
                    <p:cTn id="54" fill="hold">
                      <p:stCondLst>
                        <p:cond delay="indefinite"/>
                      </p:stCondLst>
                      <p:childTnLst>
                        <p:par>
                          <p:cTn id="55" fill="hold">
                            <p:stCondLst>
                              <p:cond delay="0"/>
                            </p:stCondLst>
                            <p:childTnLst>
                              <p:par>
                                <p:cTn id="56" presetID="8" presetClass="entr" presetSubtype="16" fill="hold" nodeType="clickEffect">
                                  <p:stCondLst>
                                    <p:cond delay="0"/>
                                  </p:stCondLst>
                                  <p:childTnLst>
                                    <p:set>
                                      <p:cBhvr>
                                        <p:cTn id="57" dur="1" fill="hold">
                                          <p:stCondLst>
                                            <p:cond delay="0"/>
                                          </p:stCondLst>
                                        </p:cTn>
                                        <p:tgtEl>
                                          <p:spTgt spid="7171"/>
                                        </p:tgtEl>
                                        <p:attrNameLst>
                                          <p:attrName>style.visibility</p:attrName>
                                        </p:attrNameLst>
                                      </p:cBhvr>
                                      <p:to>
                                        <p:strVal val="visible"/>
                                      </p:to>
                                    </p:set>
                                    <p:animEffect transition="in" filter="diamond(in)">
                                      <p:cBhvr>
                                        <p:cTn id="58"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836712"/>
            <a:ext cx="8229600" cy="5721499"/>
          </a:xfrm>
        </p:spPr>
        <p:txBody>
          <a:bodyPr/>
          <a:lstStyle/>
          <a:p>
            <a:pPr marL="0" indent="0">
              <a:buNone/>
            </a:pPr>
            <a:r>
              <a:rPr lang="cs-CZ" b="1" dirty="0"/>
              <a:t>Skloňování </a:t>
            </a:r>
            <a:r>
              <a:rPr lang="cs-CZ" b="1" dirty="0" smtClean="0"/>
              <a:t>číslovek dva, oba</a:t>
            </a:r>
          </a:p>
          <a:p>
            <a:pPr marL="0" indent="0">
              <a:buNone/>
            </a:pPr>
            <a:endParaRPr lang="cs-CZ" b="1" dirty="0" smtClean="0"/>
          </a:p>
          <a:p>
            <a:r>
              <a:rPr lang="cs-CZ" dirty="0"/>
              <a:t>v</a:t>
            </a:r>
            <a:r>
              <a:rPr lang="cs-CZ" dirty="0" smtClean="0"/>
              <a:t> 2. a 6. pádě je spisovný tvar </a:t>
            </a:r>
            <a:r>
              <a:rPr lang="cs-CZ" b="1" dirty="0" smtClean="0"/>
              <a:t>dvou, obou</a:t>
            </a:r>
          </a:p>
          <a:p>
            <a:pPr marL="0" indent="0">
              <a:buNone/>
            </a:pPr>
            <a:r>
              <a:rPr lang="cs-CZ" b="1" dirty="0"/>
              <a:t> </a:t>
            </a:r>
            <a:r>
              <a:rPr lang="cs-CZ" b="1" dirty="0" smtClean="0"/>
              <a:t>   </a:t>
            </a:r>
            <a:r>
              <a:rPr lang="cs-CZ" dirty="0" smtClean="0"/>
              <a:t>(bez </a:t>
            </a:r>
            <a:r>
              <a:rPr lang="cs-CZ" b="1" dirty="0" smtClean="0"/>
              <a:t>dvou</a:t>
            </a:r>
            <a:r>
              <a:rPr lang="cs-CZ" dirty="0" smtClean="0"/>
              <a:t> hrnků, na </a:t>
            </a:r>
            <a:r>
              <a:rPr lang="cs-CZ" b="1" dirty="0" smtClean="0"/>
              <a:t>obou</a:t>
            </a:r>
            <a:r>
              <a:rPr lang="cs-CZ" dirty="0" smtClean="0"/>
              <a:t> talířích …)</a:t>
            </a:r>
          </a:p>
          <a:p>
            <a:r>
              <a:rPr lang="cs-CZ" dirty="0"/>
              <a:t>v</a:t>
            </a:r>
            <a:r>
              <a:rPr lang="cs-CZ" dirty="0" smtClean="0"/>
              <a:t>e 3. a 7. pádě je spisovný tvar </a:t>
            </a:r>
            <a:r>
              <a:rPr lang="cs-CZ" b="1" dirty="0" smtClean="0"/>
              <a:t>dvěma, oběma</a:t>
            </a:r>
          </a:p>
          <a:p>
            <a:pPr marL="0" indent="0">
              <a:buNone/>
            </a:pPr>
            <a:r>
              <a:rPr lang="cs-CZ" b="1" dirty="0"/>
              <a:t> </a:t>
            </a:r>
            <a:r>
              <a:rPr lang="cs-CZ" b="1" dirty="0" smtClean="0"/>
              <a:t>   </a:t>
            </a:r>
            <a:r>
              <a:rPr lang="cs-CZ" dirty="0" smtClean="0"/>
              <a:t>(</a:t>
            </a:r>
            <a:r>
              <a:rPr lang="cs-CZ" b="1" dirty="0"/>
              <a:t>oběma</a:t>
            </a:r>
            <a:r>
              <a:rPr lang="cs-CZ" dirty="0"/>
              <a:t> </a:t>
            </a:r>
            <a:r>
              <a:rPr lang="cs-CZ" dirty="0" smtClean="0"/>
              <a:t>žákům, s </a:t>
            </a:r>
            <a:r>
              <a:rPr lang="cs-CZ" b="1" dirty="0" smtClean="0"/>
              <a:t>dvěma</a:t>
            </a:r>
            <a:r>
              <a:rPr lang="cs-CZ" dirty="0" smtClean="0"/>
              <a:t> dívkami …)</a:t>
            </a:r>
            <a:endParaRPr lang="cs-CZ" dirty="0"/>
          </a:p>
        </p:txBody>
      </p:sp>
      <p:pic>
        <p:nvPicPr>
          <p:cNvPr id="6150" name="Picture 6" descr="C:\Users\Marcela\AppData\Local\Microsoft\Windows\Temporary Internet Files\Content.IE5\DYUH43GB\MP90040368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4797152"/>
            <a:ext cx="1763688" cy="1216669"/>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4792069"/>
            <a:ext cx="1762125" cy="1212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2" name="Picture 8" descr="C:\Users\Marcela\AppData\Local\Microsoft\Windows\Temporary Internet Files\Content.IE5\PV4X9H4I\MP900405642[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80112" y="4544554"/>
            <a:ext cx="2552712" cy="170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575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6150"/>
                                        </p:tgtEl>
                                        <p:attrNameLst>
                                          <p:attrName>style.visibility</p:attrName>
                                        </p:attrNameLst>
                                      </p:cBhvr>
                                      <p:to>
                                        <p:strVal val="visible"/>
                                      </p:to>
                                    </p:set>
                                    <p:anim calcmode="lin" valueType="num">
                                      <p:cBhvr>
                                        <p:cTn id="38" dur="500" fill="hold"/>
                                        <p:tgtEl>
                                          <p:spTgt spid="6150"/>
                                        </p:tgtEl>
                                        <p:attrNameLst>
                                          <p:attrName>ppt_w</p:attrName>
                                        </p:attrNameLst>
                                      </p:cBhvr>
                                      <p:tavLst>
                                        <p:tav tm="0">
                                          <p:val>
                                            <p:fltVal val="0"/>
                                          </p:val>
                                        </p:tav>
                                        <p:tav tm="100000">
                                          <p:val>
                                            <p:strVal val="#ppt_w"/>
                                          </p:val>
                                        </p:tav>
                                      </p:tavLst>
                                    </p:anim>
                                    <p:anim calcmode="lin" valueType="num">
                                      <p:cBhvr>
                                        <p:cTn id="39" dur="500" fill="hold"/>
                                        <p:tgtEl>
                                          <p:spTgt spid="6150"/>
                                        </p:tgtEl>
                                        <p:attrNameLst>
                                          <p:attrName>ppt_h</p:attrName>
                                        </p:attrNameLst>
                                      </p:cBhvr>
                                      <p:tavLst>
                                        <p:tav tm="0">
                                          <p:val>
                                            <p:fltVal val="0"/>
                                          </p:val>
                                        </p:tav>
                                        <p:tav tm="100000">
                                          <p:val>
                                            <p:strVal val="#ppt_h"/>
                                          </p:val>
                                        </p:tav>
                                      </p:tavLst>
                                    </p:anim>
                                    <p:animEffect transition="in" filter="fade">
                                      <p:cBhvr>
                                        <p:cTn id="40" dur="500"/>
                                        <p:tgtEl>
                                          <p:spTgt spid="6150"/>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nodeType="clickEffect">
                                  <p:stCondLst>
                                    <p:cond delay="0"/>
                                  </p:stCondLst>
                                  <p:childTnLst>
                                    <p:set>
                                      <p:cBhvr>
                                        <p:cTn id="44" dur="1" fill="hold">
                                          <p:stCondLst>
                                            <p:cond delay="0"/>
                                          </p:stCondLst>
                                        </p:cTn>
                                        <p:tgtEl>
                                          <p:spTgt spid="6151"/>
                                        </p:tgtEl>
                                        <p:attrNameLst>
                                          <p:attrName>style.visibility</p:attrName>
                                        </p:attrNameLst>
                                      </p:cBhvr>
                                      <p:to>
                                        <p:strVal val="visible"/>
                                      </p:to>
                                    </p:set>
                                    <p:anim calcmode="lin" valueType="num">
                                      <p:cBhvr>
                                        <p:cTn id="45" dur="500" fill="hold"/>
                                        <p:tgtEl>
                                          <p:spTgt spid="6151"/>
                                        </p:tgtEl>
                                        <p:attrNameLst>
                                          <p:attrName>ppt_w</p:attrName>
                                        </p:attrNameLst>
                                      </p:cBhvr>
                                      <p:tavLst>
                                        <p:tav tm="0">
                                          <p:val>
                                            <p:fltVal val="0"/>
                                          </p:val>
                                        </p:tav>
                                        <p:tav tm="100000">
                                          <p:val>
                                            <p:strVal val="#ppt_w"/>
                                          </p:val>
                                        </p:tav>
                                      </p:tavLst>
                                    </p:anim>
                                    <p:anim calcmode="lin" valueType="num">
                                      <p:cBhvr>
                                        <p:cTn id="46" dur="500" fill="hold"/>
                                        <p:tgtEl>
                                          <p:spTgt spid="6151"/>
                                        </p:tgtEl>
                                        <p:attrNameLst>
                                          <p:attrName>ppt_h</p:attrName>
                                        </p:attrNameLst>
                                      </p:cBhvr>
                                      <p:tavLst>
                                        <p:tav tm="0">
                                          <p:val>
                                            <p:fltVal val="0"/>
                                          </p:val>
                                        </p:tav>
                                        <p:tav tm="100000">
                                          <p:val>
                                            <p:strVal val="#ppt_h"/>
                                          </p:val>
                                        </p:tav>
                                      </p:tavLst>
                                    </p:anim>
                                    <p:animEffect transition="in" filter="fade">
                                      <p:cBhvr>
                                        <p:cTn id="47" dur="500"/>
                                        <p:tgtEl>
                                          <p:spTgt spid="6151"/>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6152"/>
                                        </p:tgtEl>
                                        <p:attrNameLst>
                                          <p:attrName>style.visibility</p:attrName>
                                        </p:attrNameLst>
                                      </p:cBhvr>
                                      <p:to>
                                        <p:strVal val="visible"/>
                                      </p:to>
                                    </p:set>
                                    <p:anim calcmode="lin" valueType="num">
                                      <p:cBhvr>
                                        <p:cTn id="52" dur="500" fill="hold"/>
                                        <p:tgtEl>
                                          <p:spTgt spid="6152"/>
                                        </p:tgtEl>
                                        <p:attrNameLst>
                                          <p:attrName>ppt_w</p:attrName>
                                        </p:attrNameLst>
                                      </p:cBhvr>
                                      <p:tavLst>
                                        <p:tav tm="0">
                                          <p:val>
                                            <p:fltVal val="0"/>
                                          </p:val>
                                        </p:tav>
                                        <p:tav tm="100000">
                                          <p:val>
                                            <p:strVal val="#ppt_w"/>
                                          </p:val>
                                        </p:tav>
                                      </p:tavLst>
                                    </p:anim>
                                    <p:anim calcmode="lin" valueType="num">
                                      <p:cBhvr>
                                        <p:cTn id="53" dur="500" fill="hold"/>
                                        <p:tgtEl>
                                          <p:spTgt spid="6152"/>
                                        </p:tgtEl>
                                        <p:attrNameLst>
                                          <p:attrName>ppt_h</p:attrName>
                                        </p:attrNameLst>
                                      </p:cBhvr>
                                      <p:tavLst>
                                        <p:tav tm="0">
                                          <p:val>
                                            <p:fltVal val="0"/>
                                          </p:val>
                                        </p:tav>
                                        <p:tav tm="100000">
                                          <p:val>
                                            <p:strVal val="#ppt_h"/>
                                          </p:val>
                                        </p:tav>
                                      </p:tavLst>
                                    </p:anim>
                                    <p:animEffect transition="in" filter="fade">
                                      <p:cBhvr>
                                        <p:cTn id="54" dur="500"/>
                                        <p:tgtEl>
                                          <p:spTgt spid="61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6048672"/>
          </a:xfrm>
        </p:spPr>
        <p:txBody>
          <a:bodyPr>
            <a:normAutofit fontScale="92500"/>
          </a:bodyPr>
          <a:lstStyle/>
          <a:p>
            <a:pPr marL="0" indent="0">
              <a:buNone/>
            </a:pPr>
            <a:r>
              <a:rPr lang="cs-CZ" sz="2800" dirty="0" smtClean="0"/>
              <a:t>Doplň do textu číslovky z nabídky</a:t>
            </a:r>
          </a:p>
          <a:p>
            <a:pPr marL="0" indent="0">
              <a:buNone/>
            </a:pPr>
            <a:endParaRPr lang="cs-CZ" sz="2800" dirty="0" smtClean="0"/>
          </a:p>
          <a:p>
            <a:pPr marL="0" indent="0" algn="just">
              <a:buNone/>
            </a:pPr>
            <a:r>
              <a:rPr lang="cs-CZ" sz="2800" dirty="0" smtClean="0"/>
              <a:t>Mám ______ nové boty. ______ závodník získal hodnotnou cenu. Do základní školy chodíme _____ let. Karel _____ byl významný panovník. ________ _____ je _______________. _____________nic umořilo osla. Má __________ prázdnou a ___________ vysypanou. Znáš pohádku ______________ krkavců? V jednom balení byly ___________ ponožky. __________ měř a ___________ řež. Drak měl ____________ hlav. Kup ___________ rohlíky a mléko.</a:t>
            </a:r>
          </a:p>
          <a:p>
            <a:pPr marL="0" indent="0" algn="just">
              <a:buNone/>
            </a:pPr>
            <a:endParaRPr lang="cs-CZ" sz="2800" dirty="0"/>
          </a:p>
          <a:p>
            <a:pPr marL="0" indent="0" algn="just">
              <a:buNone/>
            </a:pPr>
            <a:endParaRPr lang="cs-CZ" sz="2400" dirty="0" smtClean="0"/>
          </a:p>
          <a:p>
            <a:pPr marL="0" indent="0" algn="just">
              <a:buNone/>
            </a:pPr>
            <a:r>
              <a:rPr lang="cs-CZ" sz="2400" dirty="0" smtClean="0"/>
              <a:t>(devět, sedmkrát, první, stokrát, jednu, dvakrát, dvoje, tři, čtvrtý, dvacet jedna, čtyři, dvanáct, patery, druhou, sedmero, jednou)</a:t>
            </a:r>
            <a:endParaRPr lang="cs-CZ" sz="2400" dirty="0"/>
          </a:p>
        </p:txBody>
      </p:sp>
    </p:spTree>
    <p:extLst>
      <p:ext uri="{BB962C8B-B14F-4D97-AF65-F5344CB8AC3E}">
        <p14:creationId xmlns:p14="http://schemas.microsoft.com/office/powerpoint/2010/main" val="1081982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barn(inVertical)">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6048672"/>
          </a:xfrm>
        </p:spPr>
        <p:txBody>
          <a:bodyPr>
            <a:normAutofit/>
          </a:bodyPr>
          <a:lstStyle/>
          <a:p>
            <a:pPr marL="0" indent="0">
              <a:buNone/>
            </a:pPr>
            <a:r>
              <a:rPr lang="cs-CZ" sz="2800" dirty="0" smtClean="0"/>
              <a:t>A jak je to správně?</a:t>
            </a:r>
          </a:p>
          <a:p>
            <a:pPr marL="0" indent="0">
              <a:buNone/>
            </a:pPr>
            <a:endParaRPr lang="cs-CZ" sz="2800" dirty="0" smtClean="0"/>
          </a:p>
          <a:p>
            <a:pPr marL="0" indent="0" algn="just">
              <a:buNone/>
            </a:pPr>
            <a:r>
              <a:rPr lang="cs-CZ" sz="2800" dirty="0" smtClean="0"/>
              <a:t>Mám dvoje nové boty. První závodník získal hodnotnou cenu. Do základní školy chodíme devět let. Karel čtvrtý byl významný panovník. Sedmkrát tři je dvacet jedna. Stokrát nic umořilo osla. Má jednu prázdnou a druhou vysypanou. Znáš pohádku sedmero  krkavců? V jednom balení byly patery ponožky. Dvakrát  měř a jednou  řež. Drak měl dvanáct hlav. Kup čtyři rohlíky a mléko.</a:t>
            </a:r>
          </a:p>
          <a:p>
            <a:pPr marL="0" indent="0" algn="just">
              <a:buNone/>
            </a:pPr>
            <a:endParaRPr lang="cs-CZ" sz="2800" dirty="0"/>
          </a:p>
          <a:p>
            <a:pPr marL="0" indent="0" algn="just">
              <a:buNone/>
            </a:pPr>
            <a:endParaRPr lang="cs-CZ" sz="2400" dirty="0" smtClean="0"/>
          </a:p>
        </p:txBody>
      </p:sp>
    </p:spTree>
    <p:extLst>
      <p:ext uri="{BB962C8B-B14F-4D97-AF65-F5344CB8AC3E}">
        <p14:creationId xmlns:p14="http://schemas.microsoft.com/office/powerpoint/2010/main" val="209266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anim calcmode="lin" valueType="num">
                                      <p:cBhvr>
                                        <p:cTn id="1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pPr algn="l"/>
            <a:r>
              <a:rPr lang="cs-CZ" sz="2800" dirty="0" smtClean="0"/>
              <a:t>Použité zdroje:</a:t>
            </a:r>
          </a:p>
        </p:txBody>
      </p:sp>
      <p:sp>
        <p:nvSpPr>
          <p:cNvPr id="10243" name="Zástupný symbol pro obsah 2"/>
          <p:cNvSpPr>
            <a:spLocks noGrp="1"/>
          </p:cNvSpPr>
          <p:nvPr>
            <p:ph idx="1"/>
          </p:nvPr>
        </p:nvSpPr>
        <p:spPr>
          <a:xfrm>
            <a:off x="468313" y="1628775"/>
            <a:ext cx="8229600" cy="4525963"/>
          </a:xfrm>
        </p:spPr>
        <p:txBody>
          <a:bodyPr/>
          <a:lstStyle/>
          <a:p>
            <a:pPr>
              <a:buFont typeface="Wingdings" pitchFamily="2" charset="2"/>
              <a:buChar char="v"/>
            </a:pPr>
            <a:r>
              <a:rPr lang="cs-CZ" sz="1800" dirty="0"/>
              <a:t>http://</a:t>
            </a:r>
            <a:r>
              <a:rPr lang="cs-CZ" sz="1800" dirty="0" smtClean="0"/>
              <a:t>commons.wikimedia.org/wiki/File:Charles_IV.jpg?uselang=cs</a:t>
            </a:r>
          </a:p>
          <a:p>
            <a:pPr>
              <a:buFont typeface="Wingdings" pitchFamily="2" charset="2"/>
              <a:buChar char="v"/>
            </a:pPr>
            <a:r>
              <a:rPr lang="cs-CZ" sz="1800" dirty="0" smtClean="0"/>
              <a:t>další obrázky jsou z galerie Office</a:t>
            </a:r>
          </a:p>
          <a:p>
            <a:pPr>
              <a:buFont typeface="Wingdings" pitchFamily="2" charset="2"/>
              <a:buChar char="v"/>
            </a:pPr>
            <a:endParaRPr lang="cs-CZ" sz="1800" dirty="0" smtClean="0"/>
          </a:p>
          <a:p>
            <a:pPr>
              <a:buFont typeface="Wingdings" pitchFamily="2" charset="2"/>
              <a:buChar char="v"/>
            </a:pPr>
            <a:endParaRPr lang="cs-CZ" sz="1800" dirty="0" smtClean="0"/>
          </a:p>
          <a:p>
            <a:pPr>
              <a:buFont typeface="Wingdings" pitchFamily="2" charset="2"/>
              <a:buChar char="v"/>
            </a:pPr>
            <a:r>
              <a:rPr lang="cs-CZ" sz="1800" dirty="0" smtClean="0"/>
              <a:t>[cit. 2013-02-12]. </a:t>
            </a:r>
          </a:p>
          <a:p>
            <a:pPr>
              <a:buFont typeface="Wingdings" pitchFamily="2" charset="2"/>
              <a:buChar char="v"/>
            </a:pPr>
            <a:endParaRPr lang="cs-CZ" sz="1800" dirty="0" smtClean="0"/>
          </a:p>
        </p:txBody>
      </p:sp>
      <p:sp>
        <p:nvSpPr>
          <p:cNvPr id="10244" name="Obdélník 3"/>
          <p:cNvSpPr>
            <a:spLocks noChangeArrowheads="1"/>
          </p:cNvSpPr>
          <p:nvPr/>
        </p:nvSpPr>
        <p:spPr bwMode="auto">
          <a:xfrm>
            <a:off x="3646488" y="325437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endParaRPr lang="cs-CZ" dirty="0"/>
          </a:p>
        </p:txBody>
      </p:sp>
    </p:spTree>
    <p:extLst>
      <p:ext uri="{BB962C8B-B14F-4D97-AF65-F5344CB8AC3E}">
        <p14:creationId xmlns:p14="http://schemas.microsoft.com/office/powerpoint/2010/main" val="225250360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154</TotalTime>
  <Words>635</Words>
  <Application>Microsoft Office PowerPoint</Application>
  <PresentationFormat>Předvádění na obrazovce (4:3)</PresentationFormat>
  <Paragraphs>98</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Marcela</dc:creator>
  <cp:lastModifiedBy>Marcela</cp:lastModifiedBy>
  <cp:revision>15</cp:revision>
  <dcterms:created xsi:type="dcterms:W3CDTF">2012-08-20T19:24:43Z</dcterms:created>
  <dcterms:modified xsi:type="dcterms:W3CDTF">2013-04-13T22:36:27Z</dcterms:modified>
</cp:coreProperties>
</file>