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75" r:id="rId3"/>
    <p:sldId id="257" r:id="rId4"/>
    <p:sldId id="260" r:id="rId5"/>
    <p:sldId id="261" r:id="rId6"/>
    <p:sldId id="268" r:id="rId7"/>
    <p:sldId id="269" r:id="rId8"/>
    <p:sldId id="262" r:id="rId9"/>
    <p:sldId id="270" r:id="rId10"/>
    <p:sldId id="263" r:id="rId11"/>
    <p:sldId id="271" r:id="rId12"/>
    <p:sldId id="264" r:id="rId13"/>
    <p:sldId id="267" r:id="rId14"/>
    <p:sldId id="265" r:id="rId15"/>
    <p:sldId id="273" r:id="rId16"/>
    <p:sldId id="272" r:id="rId17"/>
    <p:sldId id="266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FDF6F"/>
    <a:srgbClr val="11E9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85EF2-6DB6-4EE8-B438-6E5AF586C69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0E0471-B5CC-458D-98EB-8022BDD3229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813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C578D-806E-46E4-AF94-96D6E2773534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2836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rgbClr val="6FDF6F"/>
            </a:gs>
            <a:gs pos="100000">
              <a:srgbClr val="11E9E4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ranti%C5%A1ek_B%C4%9Bhounek" TargetMode="External"/><Relationship Id="rId2" Type="http://schemas.openxmlformats.org/officeDocument/2006/relationships/hyperlink" Target="http://cs.wikipedia.org/wiki/Otakar_Batli%C4%8Dk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cs.wikipedia.org/wiki/Rychl%C3%A9_%C5%A1%C3%ADpy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555564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VY_32_INOVACE_14_LITERATURA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DĚTI_DOBRODRUŽNÁ LITERATURA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951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66807001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dobrodružná literatura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dobrodružnou literaturu 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Defoe, Verne, Dumas, Kipling, Stevenson, Melville, May, Twain,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Flos,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Štorch, Běhounek, Foglar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215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7588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Dobrodružná literatura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souhrnné označení pro literární </a:t>
            </a:r>
            <a:r>
              <a:rPr lang="cs-CZ" dirty="0" smtClean="0"/>
              <a:t>tvorbu </a:t>
            </a:r>
            <a:r>
              <a:rPr lang="cs-CZ" dirty="0"/>
              <a:t>vyznačující se poutavým a napínavým dějem odehrávajícím se často v exotických krajinách a sloužící převážně pro zábavu čtenáře. Mnohdy je tento žánr právem označován za konzumní literaturu, protože snaha o zajímavost a poutavost vedla často ke komercializaci a k vytváření děl za hranicemi umění (kýč a brak).</a:t>
            </a:r>
          </a:p>
        </p:txBody>
      </p:sp>
    </p:spTree>
    <p:extLst>
      <p:ext uri="{BB962C8B-B14F-4D97-AF65-F5344CB8AC3E}">
        <p14:creationId xmlns:p14="http://schemas.microsoft.com/office/powerpoint/2010/main" val="312831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1"/>
            <a:ext cx="7632848" cy="2952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Již roku 1719 napsal anglický spisovatel </a:t>
            </a:r>
            <a:r>
              <a:rPr lang="cs-CZ" b="1" dirty="0"/>
              <a:t>Daniel Defoe </a:t>
            </a:r>
            <a:r>
              <a:rPr lang="cs-CZ" dirty="0"/>
              <a:t>dobrodružný román </a:t>
            </a:r>
            <a:r>
              <a:rPr lang="cs-CZ" b="1" dirty="0"/>
              <a:t>Robinson Crusoe</a:t>
            </a:r>
            <a:r>
              <a:rPr lang="cs-CZ" dirty="0"/>
              <a:t> </a:t>
            </a:r>
            <a:r>
              <a:rPr lang="cs-CZ" dirty="0" smtClean="0"/>
              <a:t>líčící </a:t>
            </a:r>
            <a:r>
              <a:rPr lang="cs-CZ" dirty="0"/>
              <a:t>život trosečníka na pustém ostrově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2374567" cy="3683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 descr="C:\Users\Marcela\Desktop\100CANON\IMG_597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4" t="5426" r="7895" b="3249"/>
          <a:stretch/>
        </p:blipFill>
        <p:spPr bwMode="auto">
          <a:xfrm>
            <a:off x="1259633" y="2565470"/>
            <a:ext cx="2808312" cy="396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012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19. </a:t>
            </a:r>
            <a:r>
              <a:rPr lang="cs-CZ" dirty="0" smtClean="0"/>
              <a:t>století</a:t>
            </a:r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obrodružné </a:t>
            </a:r>
            <a:r>
              <a:rPr lang="cs-CZ" b="1" dirty="0" smtClean="0"/>
              <a:t>historické romány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Tři mušketýři </a:t>
            </a:r>
            <a:r>
              <a:rPr lang="cs-CZ" i="1" dirty="0"/>
              <a:t>(</a:t>
            </a:r>
            <a:r>
              <a:rPr lang="cs-CZ" i="1" dirty="0" smtClean="0"/>
              <a:t>1844)</a:t>
            </a:r>
            <a:r>
              <a:rPr lang="cs-CZ" dirty="0" smtClean="0"/>
              <a:t>od </a:t>
            </a:r>
            <a:r>
              <a:rPr lang="cs-CZ" b="1" dirty="0"/>
              <a:t>Alexandra Dumase </a:t>
            </a:r>
            <a:r>
              <a:rPr lang="cs-CZ" b="1" dirty="0" smtClean="0"/>
              <a:t>staršího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050201"/>
            <a:ext cx="4332660" cy="3511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298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říběhy </a:t>
            </a:r>
            <a:r>
              <a:rPr lang="cs-CZ" b="1" dirty="0"/>
              <a:t>s tajemnou a dokonce i s policejní zápletkou</a:t>
            </a:r>
            <a:r>
              <a:rPr lang="cs-CZ" dirty="0"/>
              <a:t>, např.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Hrabě </a:t>
            </a:r>
            <a:r>
              <a:rPr lang="cs-CZ" b="1" dirty="0"/>
              <a:t>Monte-Christo </a:t>
            </a:r>
            <a:r>
              <a:rPr lang="cs-CZ" dirty="0"/>
              <a:t>(</a:t>
            </a:r>
            <a:r>
              <a:rPr lang="cs-CZ" dirty="0" smtClean="0"/>
              <a:t>1844-1845)</a:t>
            </a:r>
            <a:r>
              <a:rPr lang="cs-CZ" b="1" dirty="0" smtClean="0"/>
              <a:t>Alexandra </a:t>
            </a:r>
            <a:r>
              <a:rPr lang="cs-CZ" b="1" dirty="0"/>
              <a:t>Dumase staršího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14708"/>
            <a:ext cx="2016224" cy="268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495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5688632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Příběhy z exotických krajin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Knihy </a:t>
            </a:r>
            <a:r>
              <a:rPr lang="cs-CZ" b="1" dirty="0"/>
              <a:t>džunglí </a:t>
            </a:r>
            <a:r>
              <a:rPr lang="cs-CZ" i="1" dirty="0"/>
              <a:t>(</a:t>
            </a:r>
            <a:r>
              <a:rPr lang="cs-CZ" i="1" dirty="0" smtClean="0"/>
              <a:t>1894-1895), </a:t>
            </a:r>
            <a:r>
              <a:rPr lang="cs-CZ" b="1" dirty="0" smtClean="0"/>
              <a:t>Rudyarda Kiplinga </a:t>
            </a:r>
            <a:r>
              <a:rPr lang="cs-CZ" dirty="0"/>
              <a:t>anglického nositele Nobelovy ceny za </a:t>
            </a:r>
            <a:r>
              <a:rPr lang="cs-CZ" dirty="0" smtClean="0"/>
              <a:t>literaturu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68760"/>
            <a:ext cx="3607097" cy="4732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219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Díla </a:t>
            </a:r>
            <a:r>
              <a:rPr lang="cs-CZ" b="1" dirty="0" smtClean="0"/>
              <a:t>s </a:t>
            </a:r>
            <a:r>
              <a:rPr lang="cs-CZ" b="1" dirty="0"/>
              <a:t>námořní a pirátskou tematikou</a:t>
            </a:r>
            <a:r>
              <a:rPr lang="cs-CZ" dirty="0"/>
              <a:t>, např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b="1" dirty="0" smtClean="0"/>
              <a:t>Děti </a:t>
            </a:r>
            <a:r>
              <a:rPr lang="cs-CZ" b="1" dirty="0"/>
              <a:t>kapitána Granta </a:t>
            </a:r>
            <a:r>
              <a:rPr lang="cs-CZ" dirty="0"/>
              <a:t>(1867-1868), </a:t>
            </a:r>
            <a:r>
              <a:rPr lang="cs-CZ" b="1" dirty="0" smtClean="0"/>
              <a:t>Julese </a:t>
            </a:r>
            <a:r>
              <a:rPr lang="cs-CZ" b="1" dirty="0"/>
              <a:t>Verna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Ostrov </a:t>
            </a:r>
            <a:r>
              <a:rPr lang="cs-CZ" b="1" dirty="0"/>
              <a:t>pokladů </a:t>
            </a:r>
            <a:r>
              <a:rPr lang="cs-CZ" dirty="0"/>
              <a:t>(</a:t>
            </a:r>
            <a:r>
              <a:rPr lang="cs-CZ" dirty="0" smtClean="0"/>
              <a:t>1883)</a:t>
            </a:r>
          </a:p>
          <a:p>
            <a:pPr marL="0" indent="0">
              <a:buNone/>
            </a:pPr>
            <a:r>
              <a:rPr lang="cs-CZ" dirty="0" smtClean="0"/>
              <a:t>od </a:t>
            </a:r>
            <a:r>
              <a:rPr lang="cs-CZ" b="1" dirty="0"/>
              <a:t>Roberta Louise </a:t>
            </a:r>
            <a:r>
              <a:rPr lang="cs-CZ" b="1" dirty="0" smtClean="0"/>
              <a:t>Stevensona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40" y="3237719"/>
            <a:ext cx="2538478" cy="3485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33925"/>
            <a:ext cx="2552415" cy="386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827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202481"/>
            <a:ext cx="4906888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Vrcholným </a:t>
            </a:r>
            <a:r>
              <a:rPr lang="cs-CZ" dirty="0" smtClean="0"/>
              <a:t>dílem je </a:t>
            </a:r>
            <a:r>
              <a:rPr lang="cs-CZ" dirty="0"/>
              <a:t>román </a:t>
            </a:r>
            <a:r>
              <a:rPr lang="cs-CZ" b="1" dirty="0"/>
              <a:t>Bílá velryba </a:t>
            </a:r>
            <a:r>
              <a:rPr lang="cs-CZ" b="1" i="1" dirty="0"/>
              <a:t>(</a:t>
            </a:r>
            <a:r>
              <a:rPr lang="cs-CZ" b="1" i="1" dirty="0" smtClean="0"/>
              <a:t>1851)</a:t>
            </a:r>
          </a:p>
          <a:p>
            <a:pPr marL="0" indent="0">
              <a:buNone/>
            </a:pPr>
            <a:r>
              <a:rPr lang="cs-CZ" b="1" dirty="0" smtClean="0"/>
              <a:t>Hermana Melvilleho</a:t>
            </a:r>
            <a:endParaRPr lang="cs-CZ" b="1" dirty="0"/>
          </a:p>
        </p:txBody>
      </p:sp>
      <p:pic>
        <p:nvPicPr>
          <p:cNvPr id="4098" name="Picture 2" descr="C:\Users\Marcela\Desktop\100CANON\IMG_600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1" r="11108"/>
          <a:stretch/>
        </p:blipFill>
        <p:spPr bwMode="auto">
          <a:xfrm>
            <a:off x="5220072" y="548680"/>
            <a:ext cx="3624064" cy="587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513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1"/>
            <a:ext cx="8229600" cy="244827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alší </a:t>
            </a:r>
            <a:r>
              <a:rPr lang="cs-CZ" b="1" dirty="0" smtClean="0"/>
              <a:t>robinzonády Julese </a:t>
            </a:r>
            <a:r>
              <a:rPr lang="cs-CZ" b="1" dirty="0"/>
              <a:t>Verna</a:t>
            </a:r>
          </a:p>
          <a:p>
            <a:pPr marL="0" indent="0">
              <a:buNone/>
            </a:pPr>
            <a:r>
              <a:rPr lang="cs-CZ" b="1" dirty="0" smtClean="0"/>
              <a:t>Tajuplný </a:t>
            </a:r>
            <a:r>
              <a:rPr lang="cs-CZ" b="1" dirty="0"/>
              <a:t>ostrov </a:t>
            </a:r>
            <a:r>
              <a:rPr lang="cs-CZ" dirty="0"/>
              <a:t>(</a:t>
            </a:r>
            <a:r>
              <a:rPr lang="cs-CZ" dirty="0" smtClean="0"/>
              <a:t>1875</a:t>
            </a:r>
            <a:r>
              <a:rPr lang="cs-CZ" dirty="0"/>
              <a:t>)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Matyáš Sandorf </a:t>
            </a:r>
            <a:r>
              <a:rPr lang="cs-CZ" dirty="0"/>
              <a:t>(1885)</a:t>
            </a:r>
          </a:p>
          <a:p>
            <a:pPr marL="0" indent="0">
              <a:buNone/>
            </a:pPr>
            <a:r>
              <a:rPr lang="cs-CZ" b="1" dirty="0" smtClean="0"/>
              <a:t>Dva </a:t>
            </a:r>
            <a:r>
              <a:rPr lang="cs-CZ" b="1" dirty="0"/>
              <a:t>roky prázdnin </a:t>
            </a:r>
            <a:r>
              <a:rPr lang="cs-CZ" dirty="0"/>
              <a:t>(</a:t>
            </a:r>
            <a:r>
              <a:rPr lang="cs-CZ" dirty="0" smtClean="0"/>
              <a:t>1888)</a:t>
            </a:r>
          </a:p>
        </p:txBody>
      </p:sp>
      <p:pic>
        <p:nvPicPr>
          <p:cNvPr id="7170" name="Picture 2" descr="C:\Users\Marcela\Desktop\100CANON\IMG_60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03060"/>
            <a:ext cx="2639322" cy="351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81" y="3062524"/>
            <a:ext cx="2280993" cy="364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 descr="C:\Users\Marcela\Desktop\100CANON\IMG_598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2" t="8022" r="11818" b="11301"/>
          <a:stretch/>
        </p:blipFill>
        <p:spPr bwMode="auto">
          <a:xfrm>
            <a:off x="3004592" y="2852055"/>
            <a:ext cx="2687783" cy="3560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364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W</a:t>
            </a:r>
            <a:r>
              <a:rPr lang="cs-CZ" b="1" dirty="0" smtClean="0"/>
              <a:t>estern</a:t>
            </a:r>
            <a:r>
              <a:rPr lang="cs-CZ" dirty="0"/>
              <a:t>, resp. </a:t>
            </a:r>
            <a:r>
              <a:rPr lang="cs-CZ" b="1" dirty="0"/>
              <a:t>indiánka</a:t>
            </a:r>
            <a:r>
              <a:rPr lang="cs-CZ" dirty="0"/>
              <a:t>, který </a:t>
            </a:r>
            <a:r>
              <a:rPr lang="cs-CZ" dirty="0" smtClean="0"/>
              <a:t>rozvinul </a:t>
            </a:r>
            <a:r>
              <a:rPr lang="cs-CZ" dirty="0"/>
              <a:t>především německý spisovatel </a:t>
            </a:r>
            <a:r>
              <a:rPr lang="cs-CZ" b="1" dirty="0"/>
              <a:t>Karel </a:t>
            </a:r>
            <a:r>
              <a:rPr lang="cs-CZ" b="1" dirty="0" smtClean="0"/>
              <a:t>May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Poklad </a:t>
            </a:r>
            <a:r>
              <a:rPr lang="cs-CZ" b="1" dirty="0"/>
              <a:t>ve Stříbrném jezeře </a:t>
            </a:r>
            <a:r>
              <a:rPr lang="cs-CZ" dirty="0"/>
              <a:t>(</a:t>
            </a:r>
            <a:r>
              <a:rPr lang="cs-CZ" dirty="0" smtClean="0"/>
              <a:t>1890-1891)</a:t>
            </a:r>
          </a:p>
          <a:p>
            <a:pPr marL="0" indent="0">
              <a:buNone/>
            </a:pPr>
            <a:r>
              <a:rPr lang="cs-CZ" b="1" dirty="0"/>
              <a:t>Petrolejový princ </a:t>
            </a:r>
            <a:r>
              <a:rPr lang="cs-CZ" dirty="0"/>
              <a:t>(</a:t>
            </a:r>
            <a:r>
              <a:rPr lang="cs-CZ" dirty="0" smtClean="0"/>
              <a:t>1893-1894)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Syn </a:t>
            </a:r>
            <a:r>
              <a:rPr lang="cs-CZ" b="1" dirty="0"/>
              <a:t>lovce medvědů </a:t>
            </a:r>
            <a:r>
              <a:rPr lang="cs-CZ" dirty="0"/>
              <a:t>(</a:t>
            </a:r>
            <a:r>
              <a:rPr lang="cs-CZ" dirty="0" smtClean="0"/>
              <a:t>1887)</a:t>
            </a:r>
          </a:p>
          <a:p>
            <a:pPr marL="0" indent="0">
              <a:buNone/>
            </a:pPr>
            <a:r>
              <a:rPr lang="cs-CZ" b="1" dirty="0" smtClean="0"/>
              <a:t>Vinnetou</a:t>
            </a:r>
            <a:r>
              <a:rPr lang="cs-CZ" b="1" dirty="0"/>
              <a:t>, </a:t>
            </a:r>
            <a:r>
              <a:rPr lang="cs-CZ" dirty="0"/>
              <a:t>tři díly (</a:t>
            </a:r>
            <a:r>
              <a:rPr lang="cs-CZ" dirty="0" smtClean="0"/>
              <a:t>1893)</a:t>
            </a:r>
            <a:endParaRPr lang="cs-CZ" dirty="0"/>
          </a:p>
        </p:txBody>
      </p:sp>
      <p:pic>
        <p:nvPicPr>
          <p:cNvPr id="11266" name="Picture 2" descr="C:\Users\Marcela\Desktop\100CANON\IMG_597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43" t="7677" r="17677" b="13939"/>
          <a:stretch/>
        </p:blipFill>
        <p:spPr bwMode="auto">
          <a:xfrm>
            <a:off x="6444208" y="2492896"/>
            <a:ext cx="2196033" cy="321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32190"/>
            <a:ext cx="1717073" cy="2506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92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43359"/>
            <a:ext cx="8229600" cy="406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Díla</a:t>
            </a:r>
            <a:r>
              <a:rPr lang="cs-CZ" b="1" dirty="0" smtClean="0"/>
              <a:t> </a:t>
            </a:r>
            <a:r>
              <a:rPr lang="cs-CZ" b="1" dirty="0"/>
              <a:t>Marka Twaina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Dobrodružství Toma </a:t>
            </a:r>
            <a:r>
              <a:rPr lang="cs-CZ" b="1" dirty="0"/>
              <a:t>Sawyera </a:t>
            </a:r>
            <a:r>
              <a:rPr lang="cs-CZ" dirty="0"/>
              <a:t>(</a:t>
            </a:r>
            <a:r>
              <a:rPr lang="cs-CZ" dirty="0" smtClean="0"/>
              <a:t>1876)</a:t>
            </a:r>
          </a:p>
          <a:p>
            <a:pPr marL="0" indent="0">
              <a:buNone/>
            </a:pPr>
            <a:r>
              <a:rPr lang="cs-CZ" b="1" dirty="0" smtClean="0"/>
              <a:t>Dobrodružství </a:t>
            </a:r>
            <a:r>
              <a:rPr lang="cs-CZ" b="1" dirty="0"/>
              <a:t>Huckleberryho Finna </a:t>
            </a:r>
            <a:r>
              <a:rPr lang="cs-CZ" dirty="0"/>
              <a:t>(</a:t>
            </a:r>
            <a:r>
              <a:rPr lang="cs-CZ" dirty="0" smtClean="0"/>
              <a:t>1884) 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695" y="2702324"/>
            <a:ext cx="2606515" cy="3640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C:\Users\Marcela\Desktop\100CANON\IMG_60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87369"/>
            <a:ext cx="2715766" cy="362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84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SNDK </a:t>
            </a:r>
            <a:r>
              <a:rPr lang="cs-CZ" dirty="0" smtClean="0"/>
              <a:t>(Státní nakladatelství dětské knihy) podpořilo </a:t>
            </a:r>
            <a:r>
              <a:rPr lang="cs-CZ" dirty="0"/>
              <a:t>dobrodružnou produkci založením </a:t>
            </a:r>
            <a:r>
              <a:rPr lang="cs-CZ" b="1" dirty="0"/>
              <a:t>specializovaných</a:t>
            </a:r>
            <a:r>
              <a:rPr lang="cs-CZ" dirty="0"/>
              <a:t> </a:t>
            </a:r>
            <a:r>
              <a:rPr lang="cs-CZ" b="1" dirty="0"/>
              <a:t>knižnic</a:t>
            </a:r>
            <a:r>
              <a:rPr lang="cs-CZ" dirty="0"/>
              <a:t> </a:t>
            </a:r>
            <a:r>
              <a:rPr lang="cs-CZ" dirty="0" smtClean="0"/>
              <a:t>(např. </a:t>
            </a:r>
            <a:r>
              <a:rPr lang="cs-CZ" b="1" dirty="0" smtClean="0"/>
              <a:t>edice KOD (knihy odvahy a dobrodružství </a:t>
            </a:r>
            <a:r>
              <a:rPr lang="cs-CZ" dirty="0" smtClean="0"/>
              <a:t>r</a:t>
            </a:r>
            <a:r>
              <a:rPr lang="cs-CZ" dirty="0"/>
              <a:t>. 1955</a:t>
            </a:r>
            <a:r>
              <a:rPr lang="cs-CZ" b="1" dirty="0" smtClean="0"/>
              <a:t>)</a:t>
            </a: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8194" name="Picture 2" descr="C:\Users\Marcela\Desktop\100CANON\IMG_602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99"/>
          <a:stretch/>
        </p:blipFill>
        <p:spPr bwMode="auto">
          <a:xfrm>
            <a:off x="1619672" y="2935960"/>
            <a:ext cx="4944113" cy="326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68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K nejznámějším spisovatelů české dobrodružné literatury 20. století patří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František Flos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např</a:t>
            </a:r>
            <a:r>
              <a:rPr lang="cs-CZ" dirty="0"/>
              <a:t>. </a:t>
            </a:r>
            <a:r>
              <a:rPr lang="cs-CZ" b="1" dirty="0"/>
              <a:t>Lovci orchidejí </a:t>
            </a:r>
            <a:r>
              <a:rPr lang="cs-CZ" dirty="0" smtClean="0"/>
              <a:t>(1920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Lovci </a:t>
            </a:r>
            <a:r>
              <a:rPr lang="cs-CZ" b="1" dirty="0"/>
              <a:t>kožešin</a:t>
            </a:r>
            <a:r>
              <a:rPr lang="cs-CZ" dirty="0"/>
              <a:t> (1934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>
              <a:effectLst/>
            </a:endParaRPr>
          </a:p>
        </p:txBody>
      </p:sp>
      <p:pic>
        <p:nvPicPr>
          <p:cNvPr id="13314" name="Picture 2" descr="C:\Users\Marcela\Desktop\100CANON\IMG_60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12776"/>
            <a:ext cx="3507854" cy="467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93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09002"/>
            <a:ext cx="5328592" cy="58003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Eduard Štorch</a:t>
            </a:r>
            <a:r>
              <a:rPr lang="cs-CZ" dirty="0"/>
              <a:t>, autor </a:t>
            </a:r>
            <a:r>
              <a:rPr lang="cs-CZ" dirty="0" smtClean="0"/>
              <a:t>románů z doby </a:t>
            </a:r>
            <a:r>
              <a:rPr lang="cs-CZ" dirty="0"/>
              <a:t>kamenné a </a:t>
            </a:r>
            <a:r>
              <a:rPr lang="cs-CZ" dirty="0" smtClean="0"/>
              <a:t> doby </a:t>
            </a:r>
            <a:r>
              <a:rPr lang="cs-CZ" dirty="0"/>
              <a:t>bronzové, ale i na počátku našich </a:t>
            </a:r>
            <a:r>
              <a:rPr lang="cs-CZ" dirty="0" smtClean="0"/>
              <a:t>dějin. </a:t>
            </a:r>
            <a:r>
              <a:rPr lang="cs-CZ" dirty="0"/>
              <a:t>Nejproslulejším se stal román </a:t>
            </a:r>
            <a:r>
              <a:rPr lang="cs-CZ" b="1" dirty="0"/>
              <a:t>Lovci mamutů</a:t>
            </a:r>
            <a:r>
              <a:rPr lang="cs-CZ" dirty="0"/>
              <a:t> (1918) s ilustracemi Zdeňka Buriana, následovala </a:t>
            </a:r>
            <a:r>
              <a:rPr lang="cs-CZ" b="1" dirty="0"/>
              <a:t>Osada havranů</a:t>
            </a:r>
            <a:r>
              <a:rPr lang="cs-CZ" dirty="0"/>
              <a:t> (1930), zasazená do doby kamenné, </a:t>
            </a:r>
            <a:r>
              <a:rPr lang="cs-CZ" b="1" dirty="0"/>
              <a:t>Bronzový poklad</a:t>
            </a:r>
            <a:r>
              <a:rPr lang="cs-CZ" dirty="0"/>
              <a:t> (1932), </a:t>
            </a:r>
            <a:r>
              <a:rPr lang="cs-CZ" b="1" dirty="0"/>
              <a:t>Volání rodu</a:t>
            </a:r>
            <a:r>
              <a:rPr lang="cs-CZ" dirty="0"/>
              <a:t> (1934) z doby bronzové a další,</a:t>
            </a:r>
          </a:p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7" t="9464" r="4791" b="4172"/>
          <a:stretch/>
        </p:blipFill>
        <p:spPr bwMode="auto">
          <a:xfrm>
            <a:off x="6539345" y="332656"/>
            <a:ext cx="2092037" cy="2906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199" y="3631912"/>
            <a:ext cx="1882328" cy="2842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902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 tooltip="Otakar Batlička"/>
              </a:rPr>
              <a:t>Otakar Batlička</a:t>
            </a:r>
            <a:r>
              <a:rPr lang="cs-CZ" dirty="0"/>
              <a:t>, </a:t>
            </a:r>
            <a:r>
              <a:rPr lang="cs-CZ" b="1" dirty="0"/>
              <a:t>Na vlně 57 metrů</a:t>
            </a:r>
            <a:r>
              <a:rPr lang="cs-CZ" dirty="0"/>
              <a:t> (1965), </a:t>
            </a:r>
            <a:r>
              <a:rPr lang="cs-CZ" b="1" dirty="0"/>
              <a:t>Rájem</a:t>
            </a:r>
            <a:r>
              <a:rPr lang="cs-CZ" dirty="0"/>
              <a:t> </a:t>
            </a:r>
            <a:r>
              <a:rPr lang="cs-CZ" b="1" dirty="0"/>
              <a:t>i peklem</a:t>
            </a:r>
            <a:r>
              <a:rPr lang="cs-CZ" dirty="0"/>
              <a:t> (</a:t>
            </a:r>
            <a:r>
              <a:rPr lang="cs-CZ" dirty="0" smtClean="0"/>
              <a:t>1969), </a:t>
            </a:r>
          </a:p>
          <a:p>
            <a:pPr marL="0" indent="0">
              <a:buNone/>
            </a:pPr>
            <a:r>
              <a:rPr lang="cs-CZ" dirty="0" smtClean="0">
                <a:hlinkClick r:id="rId3" tooltip="František Běhounek"/>
              </a:rPr>
              <a:t>František Běhounek</a:t>
            </a:r>
            <a:r>
              <a:rPr lang="cs-CZ" dirty="0" smtClean="0"/>
              <a:t>,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nspiroval se vlastními zážitky účastníka Nobileho výpravy vzducholodí </a:t>
            </a:r>
          </a:p>
          <a:p>
            <a:pPr marL="0" indent="0">
              <a:buNone/>
            </a:pPr>
            <a:r>
              <a:rPr lang="cs-CZ" b="1" dirty="0" smtClean="0"/>
              <a:t>Trosečníci na kře ledové</a:t>
            </a:r>
            <a:r>
              <a:rPr lang="cs-CZ" dirty="0" smtClean="0"/>
              <a:t> (1928), přepracované pro mládež v roce 1955 s názvem </a:t>
            </a:r>
          </a:p>
          <a:p>
            <a:pPr marL="0" indent="0">
              <a:buNone/>
            </a:pPr>
            <a:r>
              <a:rPr lang="cs-CZ" b="1" dirty="0" smtClean="0"/>
              <a:t>Trosečníci polárního moře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17032"/>
            <a:ext cx="1916410" cy="266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025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3" y="643838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Jaroslav </a:t>
            </a:r>
            <a:r>
              <a:rPr lang="cs-CZ" b="1" dirty="0"/>
              <a:t>Foglar</a:t>
            </a:r>
            <a:r>
              <a:rPr lang="cs-CZ" dirty="0"/>
              <a:t>, autor chlapeckých příběhů z nichž nejslavnější je cyklus týkající se fiktivního klubu </a:t>
            </a:r>
            <a:r>
              <a:rPr lang="cs-CZ" i="1" dirty="0">
                <a:hlinkClick r:id="rId2" tooltip="Rychlé šípy"/>
              </a:rPr>
              <a:t>Rychlé šípy</a:t>
            </a:r>
            <a:r>
              <a:rPr lang="cs-CZ" dirty="0"/>
              <a:t>,</a:t>
            </a:r>
            <a:r>
              <a:rPr lang="cs-CZ" b="1" dirty="0"/>
              <a:t> Tajemná Řásnovka</a:t>
            </a:r>
            <a:r>
              <a:rPr lang="cs-CZ" dirty="0"/>
              <a:t> (1965), </a:t>
            </a:r>
            <a:r>
              <a:rPr lang="cs-CZ" b="1" dirty="0"/>
              <a:t>Poklad Černého delfína</a:t>
            </a:r>
            <a:r>
              <a:rPr lang="cs-CZ" dirty="0"/>
              <a:t> (1967), </a:t>
            </a:r>
            <a:r>
              <a:rPr lang="cs-CZ" b="1" dirty="0"/>
              <a:t>Dobrodružství v Zemi nikoho</a:t>
            </a:r>
            <a:r>
              <a:rPr lang="cs-CZ" dirty="0"/>
              <a:t> (1969) a instruktivní prózou </a:t>
            </a:r>
            <a:r>
              <a:rPr lang="cs-CZ" b="1" dirty="0"/>
              <a:t>Kronika ztracené stopy</a:t>
            </a:r>
            <a:r>
              <a:rPr lang="cs-CZ" dirty="0"/>
              <a:t> (1969</a:t>
            </a:r>
            <a:r>
              <a:rPr lang="cs-CZ" dirty="0" smtClean="0"/>
              <a:t>), </a:t>
            </a:r>
            <a:r>
              <a:rPr lang="cs-CZ" dirty="0"/>
              <a:t>(</a:t>
            </a:r>
            <a:r>
              <a:rPr lang="cs-CZ" b="1" dirty="0"/>
              <a:t>Modrá rokle</a:t>
            </a:r>
            <a:r>
              <a:rPr lang="cs-CZ" dirty="0"/>
              <a:t>, 1984, </a:t>
            </a:r>
            <a:r>
              <a:rPr lang="cs-CZ" b="1" dirty="0"/>
              <a:t>Jeskyně Saturn</a:t>
            </a:r>
            <a:r>
              <a:rPr lang="cs-CZ" dirty="0"/>
              <a:t>, 1990).</a:t>
            </a:r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945" y="3717032"/>
            <a:ext cx="2160239" cy="2886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207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464496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http://cs.wikipedia.org/wiki/Dobrodru%C5%BEn%C3%A1_literatura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http://cs.wikipedia.org/wiki/Soubor:Robinson_Crusoe_and_Man_Friday_Offterdinger.jpg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http://cs.wikipedia.org/wiki/Soubor:Dartagnan-musketeers.jpg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http://cs.wikipedia.org/wiki/Soubor:JunglebookCover.jpg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http://cs.wikipedia.org/wiki/Soubor:%27The_Children_of_Captain_Grant%27_by_%C3%89douard_Riou_005.jpg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http://cs.wikipedia.org/wiki/Soubor:Treasure-island03.png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http://cs.wikipedia.org/wiki/Soubor:Ile_Mysterieuse_02.jpg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http://cs.wikipedia.org/wiki/Soubor:Twain-Williams.gif</a:t>
            </a:r>
          </a:p>
          <a:p>
            <a:pPr>
              <a:buFont typeface="Wingdings" pitchFamily="2" charset="2"/>
              <a:buChar char="v"/>
            </a:pPr>
            <a:r>
              <a:rPr lang="cs-CZ" sz="8000" dirty="0"/>
              <a:t>http://upload.wikimedia.org/wikipedia/commons/0/0b/Jezek_mimo_klec.jpg</a:t>
            </a:r>
          </a:p>
          <a:p>
            <a:pPr>
              <a:buFont typeface="Wingdings" pitchFamily="2" charset="2"/>
              <a:buChar char="v"/>
            </a:pPr>
            <a:endParaRPr lang="cs-CZ" sz="80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8000" dirty="0"/>
          </a:p>
          <a:p>
            <a:pPr>
              <a:buFont typeface="Wingdings" pitchFamily="2" charset="2"/>
              <a:buChar char="v"/>
            </a:pPr>
            <a:endParaRPr lang="cs-CZ" sz="8000" dirty="0"/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/>
              <a:t> </a:t>
            </a:r>
            <a:endParaRPr lang="cs-CZ" sz="80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77644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547260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>
                <a:solidFill>
                  <a:prstClr val="black"/>
                </a:solidFill>
              </a:rPr>
              <a:t>vlastní </a:t>
            </a:r>
            <a:r>
              <a:rPr lang="cs-CZ" sz="2000" dirty="0" smtClean="0">
                <a:solidFill>
                  <a:prstClr val="black"/>
                </a:solidFill>
              </a:rPr>
              <a:t>fotografie</a:t>
            </a:r>
          </a:p>
          <a:p>
            <a:pPr>
              <a:buFont typeface="Wingdings" pitchFamily="2" charset="2"/>
              <a:buChar char="v"/>
            </a:pPr>
            <a:endParaRPr lang="cs-CZ" sz="20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err="1"/>
              <a:t>Defoe</a:t>
            </a:r>
            <a:r>
              <a:rPr lang="cs-CZ" sz="2000" dirty="0" smtClean="0"/>
              <a:t>, D</a:t>
            </a:r>
            <a:r>
              <a:rPr lang="cs-CZ" sz="2000" dirty="0"/>
              <a:t>.: Robinson </a:t>
            </a:r>
            <a:r>
              <a:rPr lang="cs-CZ" sz="2000" dirty="0" err="1"/>
              <a:t>Crusoe</a:t>
            </a: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Dumas, A</a:t>
            </a:r>
            <a:r>
              <a:rPr lang="cs-CZ" sz="2000" dirty="0"/>
              <a:t>.: Hrabě Monte Christo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/>
              <a:t>Melvill</a:t>
            </a:r>
            <a:r>
              <a:rPr lang="cs-CZ" sz="2000" dirty="0" smtClean="0"/>
              <a:t>, H</a:t>
            </a:r>
            <a:r>
              <a:rPr lang="cs-CZ" sz="2000" dirty="0"/>
              <a:t>.: Bílá </a:t>
            </a:r>
            <a:r>
              <a:rPr lang="cs-CZ" sz="2000" dirty="0" smtClean="0"/>
              <a:t>velryba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Verne, J.: Dva </a:t>
            </a:r>
            <a:r>
              <a:rPr lang="cs-CZ" sz="2000" dirty="0" err="1" smtClean="0"/>
              <a:t>rokz</a:t>
            </a:r>
            <a:r>
              <a:rPr lang="cs-CZ" sz="2000" dirty="0" smtClean="0"/>
              <a:t> prázdnin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Verne ,J.: Matyáš </a:t>
            </a:r>
            <a:r>
              <a:rPr lang="cs-CZ" sz="2000" dirty="0" err="1" smtClean="0"/>
              <a:t>Sandorf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May, K.: Petrolejový princ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May, K.: Vinnetou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Twain</a:t>
            </a:r>
            <a:r>
              <a:rPr lang="cs-CZ" sz="2000" dirty="0" smtClean="0"/>
              <a:t>, M.: Dobrodružství toma </a:t>
            </a:r>
            <a:r>
              <a:rPr lang="cs-CZ" sz="2000" dirty="0" err="1"/>
              <a:t>S</a:t>
            </a:r>
            <a:r>
              <a:rPr lang="cs-CZ" sz="2000" dirty="0" err="1" smtClean="0"/>
              <a:t>awyera</a:t>
            </a:r>
            <a:r>
              <a:rPr lang="cs-CZ" sz="2000" dirty="0" smtClean="0"/>
              <a:t> a </a:t>
            </a:r>
            <a:r>
              <a:rPr lang="cs-CZ" sz="2000" dirty="0" err="1" smtClean="0"/>
              <a:t>Huckleberryho</a:t>
            </a:r>
            <a:r>
              <a:rPr lang="cs-CZ" sz="2000" dirty="0" smtClean="0"/>
              <a:t> </a:t>
            </a:r>
            <a:r>
              <a:rPr lang="cs-CZ" sz="2000" dirty="0" err="1" smtClean="0"/>
              <a:t>Finna</a:t>
            </a: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Flos</a:t>
            </a:r>
            <a:r>
              <a:rPr lang="cs-CZ" sz="2000" dirty="0" smtClean="0"/>
              <a:t>, F.: Lovci kožišin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Štorch,E</a:t>
            </a:r>
            <a:r>
              <a:rPr lang="cs-CZ" sz="2000" dirty="0" smtClean="0"/>
              <a:t>.: Lovci mamutů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err="1" smtClean="0"/>
              <a:t>Štorch</a:t>
            </a:r>
            <a:r>
              <a:rPr lang="cs-CZ" sz="2000" dirty="0" smtClean="0"/>
              <a:t>, E.: Volání rodu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Běhounek, F.: Trosečníci polárního moře</a:t>
            </a:r>
          </a:p>
          <a:p>
            <a:pPr>
              <a:buFont typeface="Wingdings" pitchFamily="2" charset="2"/>
              <a:buChar char="v"/>
            </a:pP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/>
              <a:t>[cit. 2012-09-12].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86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643</TotalTime>
  <Words>620</Words>
  <Application>Microsoft Office PowerPoint</Application>
  <PresentationFormat>Předvádění na obrazovce (4:3)</PresentationFormat>
  <Paragraphs>103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30</cp:revision>
  <dcterms:created xsi:type="dcterms:W3CDTF">2012-08-20T19:24:43Z</dcterms:created>
  <dcterms:modified xsi:type="dcterms:W3CDTF">2013-04-29T16:44:19Z</dcterms:modified>
</cp:coreProperties>
</file>