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2" r:id="rId3"/>
    <p:sldId id="256" r:id="rId4"/>
    <p:sldId id="263" r:id="rId5"/>
    <p:sldId id="264" r:id="rId6"/>
    <p:sldId id="262" r:id="rId7"/>
    <p:sldId id="260" r:id="rId8"/>
    <p:sldId id="261" r:id="rId9"/>
    <p:sldId id="257" r:id="rId10"/>
    <p:sldId id="258" r:id="rId11"/>
    <p:sldId id="269" r:id="rId12"/>
    <p:sldId id="259" r:id="rId13"/>
    <p:sldId id="266" r:id="rId14"/>
    <p:sldId id="270" r:id="rId15"/>
    <p:sldId id="265" r:id="rId16"/>
    <p:sldId id="267" r:id="rId17"/>
    <p:sldId id="268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EBD5F"/>
    <a:srgbClr val="37AF76"/>
    <a:srgbClr val="ED3751"/>
    <a:srgbClr val="DB5D3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10.3.2013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10.3.2013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10.3.2013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10.3.2013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10.3.2013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10.3.2013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10.3.2013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10.3.2013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10.3.2013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10.3.2013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10.3.2013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B5D35"/>
            </a:gs>
            <a:gs pos="29000">
              <a:srgbClr val="ED3751"/>
            </a:gs>
            <a:gs pos="13000">
              <a:srgbClr val="E74348"/>
            </a:gs>
            <a:gs pos="61000">
              <a:schemeClr val="accent3">
                <a:lumMod val="75000"/>
              </a:schemeClr>
            </a:gs>
            <a:gs pos="100000">
              <a:srgbClr val="37AF76"/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10.3.2013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8546976"/>
              </p:ext>
            </p:extLst>
          </p:nvPr>
        </p:nvGraphicFramePr>
        <p:xfrm>
          <a:off x="755576" y="2636912"/>
          <a:ext cx="6696744" cy="3155403"/>
        </p:xfrm>
        <a:graphic>
          <a:graphicData uri="http://schemas.openxmlformats.org/drawingml/2006/table">
            <a:tbl>
              <a:tblPr/>
              <a:tblGrid>
                <a:gridCol w="1242035"/>
                <a:gridCol w="5454709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636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VY_32_INOVACE_15_LITERATURA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PRO DĚTI_HISTORICKÁ PRÓZA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03505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419315386"/>
              </p:ext>
            </p:extLst>
          </p:nvPr>
        </p:nvGraphicFramePr>
        <p:xfrm>
          <a:off x="1431335" y="1594447"/>
          <a:ext cx="6281329" cy="4565037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vede k vymezení pojmu historická próza a k seznámení s některými autory a jejich díly.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Umí charakterizovat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baladu a uvede příklad.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Zikmund Winter,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Alois Jirásek, Eduard Štorch, Václav Kaplický, Václav Miloš Kratochvíl, Vlastimil Vondruška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Výklad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01337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89887" y="4941168"/>
            <a:ext cx="828092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  <a:endParaRPr lang="cs-CZ" dirty="0"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88933" y="692696"/>
            <a:ext cx="7882827" cy="74789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cs typeface="Arial" pitchFamily="34" charset="0"/>
              </a:rPr>
              <a:t>Označení historická próza</a:t>
            </a:r>
            <a:r>
              <a:rPr lang="cs-CZ" sz="3200" dirty="0">
                <a:cs typeface="Arial" pitchFamily="34" charset="0"/>
              </a:rPr>
              <a:t> </a:t>
            </a:r>
            <a:r>
              <a:rPr lang="cs-CZ" sz="3200" dirty="0" smtClean="0">
                <a:cs typeface="Arial" pitchFamily="34" charset="0"/>
              </a:rPr>
              <a:t>zahrnuje literární </a:t>
            </a:r>
            <a:r>
              <a:rPr lang="cs-CZ" sz="3200" dirty="0">
                <a:cs typeface="Arial" pitchFamily="34" charset="0"/>
              </a:rPr>
              <a:t>tvorbu, která </a:t>
            </a:r>
            <a:r>
              <a:rPr lang="cs-CZ" sz="3200" dirty="0" smtClean="0">
                <a:cs typeface="Arial" pitchFamily="34" charset="0"/>
              </a:rPr>
              <a:t>zachycuje </a:t>
            </a:r>
            <a:r>
              <a:rPr lang="cs-CZ" sz="3200" dirty="0">
                <a:cs typeface="Arial" pitchFamily="34" charset="0"/>
              </a:rPr>
              <a:t>určitý výsek již uzavřené minulosti. </a:t>
            </a:r>
          </a:p>
          <a:p>
            <a:r>
              <a:rPr lang="cs-CZ" sz="3200" dirty="0" smtClean="0">
                <a:cs typeface="Arial" pitchFamily="34" charset="0"/>
              </a:rPr>
              <a:t>V rámci dětské literatury můžeme za takovou tvorbu považovat různé žánrové formy, které tematizují určitý díl minulosti.</a:t>
            </a:r>
          </a:p>
          <a:p>
            <a:r>
              <a:rPr lang="cs-CZ" sz="3200" dirty="0" smtClean="0">
                <a:cs typeface="Arial" pitchFamily="34" charset="0"/>
              </a:rPr>
              <a:t> </a:t>
            </a:r>
          </a:p>
          <a:p>
            <a:r>
              <a:rPr lang="cs-CZ" sz="3200" dirty="0" smtClean="0">
                <a:cs typeface="Arial" pitchFamily="34" charset="0"/>
              </a:rPr>
              <a:t>První </a:t>
            </a:r>
            <a:r>
              <a:rPr lang="cs-CZ" sz="3200" dirty="0">
                <a:cs typeface="Arial" pitchFamily="34" charset="0"/>
              </a:rPr>
              <a:t>představy o historii podává dítěti již pohádka. Na </a:t>
            </a:r>
            <a:r>
              <a:rPr lang="cs-CZ" sz="3200" dirty="0" smtClean="0">
                <a:cs typeface="Arial" pitchFamily="34" charset="0"/>
              </a:rPr>
              <a:t>ni </a:t>
            </a:r>
            <a:r>
              <a:rPr lang="cs-CZ" sz="3200" dirty="0">
                <a:cs typeface="Arial" pitchFamily="34" charset="0"/>
              </a:rPr>
              <a:t>pak navazují přesnější představy, které dětskému čtenáři poskytuje mýtus, báje, pověst.</a:t>
            </a:r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val="2144050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1"/>
            <a:ext cx="8229600" cy="4032448"/>
          </a:xfrm>
        </p:spPr>
        <p:txBody>
          <a:bodyPr>
            <a:normAutofit fontScale="92500" lnSpcReduction="20000"/>
          </a:bodyPr>
          <a:lstStyle/>
          <a:p>
            <a:endParaRPr lang="cs-CZ" dirty="0"/>
          </a:p>
          <a:p>
            <a:pPr marL="0" indent="0">
              <a:buNone/>
            </a:pPr>
            <a:r>
              <a:rPr lang="cs-CZ" sz="3500" dirty="0">
                <a:cs typeface="Arial" pitchFamily="34" charset="0"/>
              </a:rPr>
              <a:t>Ve vztahu k dětskému čtenáři je v tematizaci minulosti posílen také prvek naučný a výchovný. </a:t>
            </a:r>
          </a:p>
          <a:p>
            <a:endParaRPr lang="cs-CZ" sz="3500" dirty="0">
              <a:cs typeface="Arial" pitchFamily="34" charset="0"/>
            </a:endParaRPr>
          </a:p>
          <a:p>
            <a:pPr marL="0" indent="0">
              <a:buNone/>
            </a:pPr>
            <a:r>
              <a:rPr lang="cs-CZ" sz="3500" b="1" dirty="0">
                <a:cs typeface="Arial" pitchFamily="34" charset="0"/>
              </a:rPr>
              <a:t>Obraz minulosti</a:t>
            </a:r>
            <a:r>
              <a:rPr lang="cs-CZ" sz="3500" dirty="0">
                <a:cs typeface="Arial" pitchFamily="34" charset="0"/>
              </a:rPr>
              <a:t> vytváří vztah k současnosti, naznačuje určitou dobovou interpretaci, která se může podle aktuálních historiografických poznatků a pod vlivem společenského kontextu </a:t>
            </a:r>
            <a:r>
              <a:rPr lang="cs-CZ" sz="3500" dirty="0" smtClean="0">
                <a:cs typeface="Arial" pitchFamily="34" charset="0"/>
              </a:rPr>
              <a:t>proměňovat. </a:t>
            </a:r>
            <a:endParaRPr lang="cs-CZ" sz="3500" dirty="0"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0403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Počátky historické prózy </a:t>
            </a:r>
          </a:p>
          <a:p>
            <a:pPr marL="0" indent="0">
              <a:buNone/>
            </a:pPr>
            <a:endParaRPr lang="cs-CZ" b="1" i="1" dirty="0" smtClean="0"/>
          </a:p>
          <a:p>
            <a:pPr marL="0" indent="0">
              <a:buNone/>
            </a:pPr>
            <a:r>
              <a:rPr lang="cs-CZ" b="1" dirty="0" smtClean="0"/>
              <a:t>Karel Václav Rais</a:t>
            </a:r>
            <a:r>
              <a:rPr lang="cs-CZ" dirty="0" smtClean="0"/>
              <a:t>, </a:t>
            </a:r>
            <a:r>
              <a:rPr lang="cs-CZ" b="1" dirty="0" smtClean="0"/>
              <a:t>Povídky ze starých hradů</a:t>
            </a:r>
          </a:p>
          <a:p>
            <a:pPr marL="0" indent="0">
              <a:buNone/>
            </a:pPr>
            <a:r>
              <a:rPr lang="cs-CZ" dirty="0" smtClean="0"/>
              <a:t>(1883)</a:t>
            </a:r>
          </a:p>
          <a:p>
            <a:pPr marL="0" indent="0">
              <a:buNone/>
            </a:pPr>
            <a:r>
              <a:rPr lang="cs-CZ" b="1" dirty="0" smtClean="0"/>
              <a:t>Zikmund Winter, Pražské </a:t>
            </a:r>
            <a:r>
              <a:rPr lang="cs-CZ" b="1" dirty="0"/>
              <a:t>obrázky </a:t>
            </a:r>
            <a:r>
              <a:rPr lang="cs-CZ" dirty="0"/>
              <a:t>(1893)</a:t>
            </a:r>
          </a:p>
        </p:txBody>
      </p:sp>
      <p:sp>
        <p:nvSpPr>
          <p:cNvPr id="4" name="Obdélník 3"/>
          <p:cNvSpPr/>
          <p:nvPr/>
        </p:nvSpPr>
        <p:spPr>
          <a:xfrm>
            <a:off x="467544" y="1541636"/>
            <a:ext cx="59584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9720" y="3356992"/>
            <a:ext cx="4314056" cy="31546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14473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114300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Alois Jirásek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844824"/>
            <a:ext cx="8229600" cy="53571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Staré </a:t>
            </a:r>
            <a:r>
              <a:rPr lang="cs-CZ" b="1" dirty="0"/>
              <a:t>pověsti </a:t>
            </a:r>
            <a:r>
              <a:rPr lang="cs-CZ" b="1" dirty="0" smtClean="0"/>
              <a:t>české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soubor pověstí od </a:t>
            </a:r>
            <a:r>
              <a:rPr lang="cs-CZ" dirty="0"/>
              <a:t>praotce Čecha, přes dobu </a:t>
            </a:r>
            <a:r>
              <a:rPr lang="cs-CZ" dirty="0" err="1" smtClean="0"/>
              <a:t>knížat,husitství</a:t>
            </a:r>
            <a:r>
              <a:rPr lang="cs-CZ" dirty="0" smtClean="0"/>
              <a:t> </a:t>
            </a:r>
            <a:r>
              <a:rPr lang="cs-CZ" dirty="0"/>
              <a:t>až za Bílou horu</a:t>
            </a:r>
          </a:p>
          <a:p>
            <a:pPr marL="0" indent="0">
              <a:buNone/>
            </a:pPr>
            <a:r>
              <a:rPr lang="cs-CZ" b="1" dirty="0" smtClean="0"/>
              <a:t>Z </a:t>
            </a:r>
            <a:r>
              <a:rPr lang="cs-CZ" b="1" dirty="0"/>
              <a:t>Čech až na konec světa </a:t>
            </a:r>
            <a:r>
              <a:rPr lang="cs-CZ" dirty="0"/>
              <a:t>– diplomatická mise Jiřího z Poděbrad podle cestopisu Václava Šaška z Bířkova</a:t>
            </a:r>
          </a:p>
          <a:p>
            <a:pPr marL="0" indent="0">
              <a:buNone/>
            </a:pPr>
            <a:r>
              <a:rPr lang="cs-CZ" b="1" dirty="0" smtClean="0"/>
              <a:t>Psohlavci</a:t>
            </a:r>
            <a:r>
              <a:rPr lang="cs-CZ" dirty="0" smtClean="0"/>
              <a:t> </a:t>
            </a:r>
            <a:r>
              <a:rPr lang="cs-CZ" dirty="0"/>
              <a:t>– román ze 17. </a:t>
            </a:r>
            <a:r>
              <a:rPr lang="cs-CZ" dirty="0" smtClean="0"/>
              <a:t>století, kdy </a:t>
            </a:r>
            <a:r>
              <a:rPr lang="cs-CZ" dirty="0"/>
              <a:t>Chodové pod vedením Jana Koziny usilují o obnovení chodských </a:t>
            </a:r>
            <a:r>
              <a:rPr lang="cs-CZ" dirty="0" smtClean="0"/>
              <a:t>výsad.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209312"/>
            <a:ext cx="3041995" cy="2281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7255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136904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Eduard Štorch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62499"/>
            <a:ext cx="8003232" cy="54869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Lovci mamutů </a:t>
            </a:r>
            <a:r>
              <a:rPr lang="cs-CZ" dirty="0" smtClean="0"/>
              <a:t>je historický román</a:t>
            </a:r>
          </a:p>
          <a:p>
            <a:pPr marL="0" indent="0">
              <a:buNone/>
            </a:pPr>
            <a:r>
              <a:rPr lang="cs-CZ" dirty="0" smtClean="0"/>
              <a:t>ze starší doby kamenné na území </a:t>
            </a:r>
          </a:p>
          <a:p>
            <a:pPr marL="0" indent="0">
              <a:buNone/>
            </a:pPr>
            <a:r>
              <a:rPr lang="cs-CZ" dirty="0" smtClean="0"/>
              <a:t>českého státu. Popisuje putování pravěké lovecké tlupy z Moravy až do Prahy. </a:t>
            </a:r>
          </a:p>
          <a:p>
            <a:pPr marL="0" indent="0">
              <a:buNone/>
            </a:pPr>
            <a:r>
              <a:rPr lang="cs-CZ" dirty="0" smtClean="0"/>
              <a:t>V díle vystupují skutečné nálezy historických předmětů z doby kamenné, které jsou do děje zakomponovány, čímž spisovatel dosahuje autentičnosti a zároveň čtenáři nabízí možnost vzdělání.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24541"/>
            <a:ext cx="2657872" cy="19568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19164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0285508"/>
              </p:ext>
            </p:extLst>
          </p:nvPr>
        </p:nvGraphicFramePr>
        <p:xfrm>
          <a:off x="457200" y="2400141"/>
          <a:ext cx="8229600" cy="452795"/>
        </p:xfrm>
        <a:graphic>
          <a:graphicData uri="http://schemas.openxmlformats.org/drawingml/2006/table">
            <a:tbl>
              <a:tblPr/>
              <a:tblGrid>
                <a:gridCol w="8229600"/>
              </a:tblGrid>
              <a:tr h="452795"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6" name="Rectangle 1"/>
          <p:cNvSpPr>
            <a:spLocks noChangeArrowheads="1"/>
          </p:cNvSpPr>
          <p:nvPr/>
        </p:nvSpPr>
        <p:spPr bwMode="auto">
          <a:xfrm>
            <a:off x="323528" y="-203729"/>
            <a:ext cx="8291862" cy="3323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</a:t>
            </a:r>
            <a:endParaRPr kumimoji="0" lang="cs-CZ" sz="900" b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</a:rPr>
              <a:t>Osada Havranů </a:t>
            </a:r>
            <a:r>
              <a:rPr kumimoji="0" lang="cs-CZ" sz="32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</a:rPr>
              <a:t>je historický román, z</a:t>
            </a:r>
            <a:r>
              <a:rPr kumimoji="0" lang="cs-CZ" sz="320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</a:rPr>
              <a:t> doby </a:t>
            </a:r>
            <a:r>
              <a:rPr kumimoji="0" lang="cs-CZ" sz="32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</a:rPr>
              <a:t>kamenné v pravěku, na území dnešní Prahy</a:t>
            </a:r>
            <a:r>
              <a:rPr lang="cs-CZ" sz="3200" dirty="0">
                <a:cs typeface="Arial" charset="0"/>
              </a:rPr>
              <a:t> </a:t>
            </a:r>
            <a:r>
              <a:rPr kumimoji="0" lang="cs-CZ" sz="32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</a:rPr>
              <a:t>a jejího okolí. Pojednává o přátelství i těžkém životě pastevců a zemědělců, kteří loví a střetávají se nejen s divokými zvířaty, ale i s okolními rody.</a:t>
            </a:r>
          </a:p>
        </p:txBody>
      </p:sp>
      <p:sp>
        <p:nvSpPr>
          <p:cNvPr id="7" name="Obdélník 6"/>
          <p:cNvSpPr/>
          <p:nvPr/>
        </p:nvSpPr>
        <p:spPr>
          <a:xfrm>
            <a:off x="323528" y="3104892"/>
            <a:ext cx="7992888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/>
              <a:t>Volání </a:t>
            </a:r>
            <a:r>
              <a:rPr lang="cs-CZ" sz="3200" b="1" dirty="0"/>
              <a:t>rodu</a:t>
            </a:r>
            <a:r>
              <a:rPr lang="cs-CZ" sz="3200" dirty="0"/>
              <a:t> je </a:t>
            </a:r>
            <a:r>
              <a:rPr lang="cs-CZ" sz="3200" dirty="0" smtClean="0"/>
              <a:t> příběh </a:t>
            </a:r>
            <a:r>
              <a:rPr lang="cs-CZ" sz="3200" dirty="0"/>
              <a:t>z doby </a:t>
            </a:r>
            <a:r>
              <a:rPr lang="cs-CZ" sz="3200" dirty="0" smtClean="0"/>
              <a:t>bronzové, který vychází </a:t>
            </a:r>
            <a:r>
              <a:rPr lang="cs-CZ" sz="3200" dirty="0"/>
              <a:t>z jednoho ze zákonů tehdejšího života: člověk, který je vyloučen z rodu nebo je jiným způsobem osamocen, sám v přírodě moc dlouho nepřežije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10" name="Obdélník 9"/>
          <p:cNvSpPr/>
          <p:nvPr/>
        </p:nvSpPr>
        <p:spPr>
          <a:xfrm>
            <a:off x="323528" y="5659437"/>
            <a:ext cx="856895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/>
              <a:t>Hrdina Nik</a:t>
            </a:r>
            <a:r>
              <a:rPr lang="cs-CZ" sz="3200" dirty="0"/>
              <a:t> je </a:t>
            </a:r>
            <a:r>
              <a:rPr lang="cs-CZ" sz="3200" dirty="0" smtClean="0"/>
              <a:t>historický román, </a:t>
            </a:r>
            <a:r>
              <a:rPr lang="cs-CZ" sz="3200" dirty="0"/>
              <a:t>který je zasazen do konce </a:t>
            </a:r>
            <a:r>
              <a:rPr lang="cs-CZ" sz="3200" dirty="0" smtClean="0"/>
              <a:t>starověku na </a:t>
            </a:r>
            <a:r>
              <a:rPr lang="cs-CZ" sz="3200" dirty="0"/>
              <a:t>území českého </a:t>
            </a:r>
            <a:r>
              <a:rPr lang="cs-CZ" sz="3200" dirty="0" smtClean="0"/>
              <a:t>státu.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455150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/>
              <a:t>Václav Kaplický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O </a:t>
            </a:r>
            <a:r>
              <a:rPr lang="cs-CZ" b="1" dirty="0"/>
              <a:t>věrnosti a zradě</a:t>
            </a:r>
            <a:r>
              <a:rPr lang="cs-CZ" dirty="0"/>
              <a:t>, 1959 – 15 drobných historických příběhů, mj. o útěku mladého Viléma Zajíce z Házemburka z řad křižáckých žoldnéřů, o králi Václavovi </a:t>
            </a:r>
            <a:r>
              <a:rPr lang="cs-CZ" dirty="0" smtClean="0"/>
              <a:t>IV.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Bandita</a:t>
            </a:r>
            <a:r>
              <a:rPr lang="cs-CZ" dirty="0"/>
              <a:t>, Paťara a spol., 1969 – kniha pro chlapce</a:t>
            </a:r>
          </a:p>
          <a:p>
            <a:pPr marL="0" indent="0">
              <a:buNone/>
            </a:pPr>
            <a:r>
              <a:rPr lang="cs-CZ" b="1" dirty="0"/>
              <a:t>Královský souboj</a:t>
            </a:r>
            <a:r>
              <a:rPr lang="cs-CZ" dirty="0"/>
              <a:t>, 1971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0878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/>
              <a:t>Miloš Václav Kratochvíl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3"/>
            <a:ext cx="8229600" cy="36724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Podivuhodné příběhy a dobrodružství Jana Kornela </a:t>
            </a:r>
            <a:r>
              <a:rPr lang="cs-CZ" dirty="0"/>
              <a:t>(1979) – zajímavý příběh českého chasníka, kterého cesty války zavedou od bitvy u Jankova v roce 1645 až do Latinské Ameriky a po dvaceti letech cestování </a:t>
            </a:r>
            <a:r>
              <a:rPr lang="cs-CZ" dirty="0" smtClean="0"/>
              <a:t>domů.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0700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169484"/>
            <a:ext cx="3587446" cy="4783262"/>
          </a:xfrm>
        </p:spPr>
      </p:pic>
      <p:sp>
        <p:nvSpPr>
          <p:cNvPr id="5" name="Obdélník 4"/>
          <p:cNvSpPr/>
          <p:nvPr/>
        </p:nvSpPr>
        <p:spPr>
          <a:xfrm>
            <a:off x="4716016" y="1052736"/>
            <a:ext cx="3960440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/>
              <a:t>Českou minulostí </a:t>
            </a:r>
            <a:r>
              <a:rPr lang="cs-CZ" sz="3200" dirty="0"/>
              <a:t>přepracované vydání 1961</a:t>
            </a:r>
          </a:p>
          <a:p>
            <a:r>
              <a:rPr lang="cs-CZ" sz="3200" dirty="0"/>
              <a:t>Dějiny naší země napsané tak, aby čtenář      pochopil, jak se utvářel život lidí v průběhu dějinného vývoje a jak lidé dějiny tvořili.</a:t>
            </a:r>
          </a:p>
        </p:txBody>
      </p:sp>
    </p:spTree>
    <p:extLst>
      <p:ext uri="{BB962C8B-B14F-4D97-AF65-F5344CB8AC3E}">
        <p14:creationId xmlns:p14="http://schemas.microsoft.com/office/powerpoint/2010/main" val="1255489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/>
              <a:t>Vlastimil Vondruška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50405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Slavné </a:t>
            </a:r>
            <a:r>
              <a:rPr lang="cs-CZ" b="1" dirty="0"/>
              <a:t>bitvy českých panovníků</a:t>
            </a:r>
            <a:r>
              <a:rPr lang="cs-CZ" dirty="0"/>
              <a:t>, </a:t>
            </a:r>
            <a:r>
              <a:rPr lang="cs-CZ" dirty="0" smtClean="0"/>
              <a:t>2003</a:t>
            </a:r>
            <a:r>
              <a:rPr lang="cs-CZ" dirty="0"/>
              <a:t>,</a:t>
            </a:r>
          </a:p>
          <a:p>
            <a:pPr marL="0" indent="0">
              <a:buNone/>
            </a:pPr>
            <a:r>
              <a:rPr lang="cs-CZ" b="1" dirty="0"/>
              <a:t>Významná sídla české šlechty</a:t>
            </a:r>
            <a:r>
              <a:rPr lang="cs-CZ" dirty="0"/>
              <a:t>, </a:t>
            </a:r>
            <a:r>
              <a:rPr lang="cs-CZ" dirty="0" smtClean="0"/>
              <a:t>2005</a:t>
            </a:r>
            <a:r>
              <a:rPr lang="cs-CZ" dirty="0"/>
              <a:t>,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Fiorella </a:t>
            </a:r>
            <a:r>
              <a:rPr lang="cs-CZ" b="1" dirty="0"/>
              <a:t>a Bratrstvo křišťálu</a:t>
            </a:r>
            <a:r>
              <a:rPr lang="cs-CZ" dirty="0"/>
              <a:t>, </a:t>
            </a:r>
            <a:r>
              <a:rPr lang="cs-CZ" dirty="0" smtClean="0"/>
              <a:t>2006,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/>
              <a:t>dobrodružný historický román s detektivní zápletkou, příběh dcery italského alchymisty z Prahy císaře Rudolfa II..</a:t>
            </a:r>
          </a:p>
          <a:p>
            <a:pPr marL="0" indent="0">
              <a:buNone/>
            </a:pPr>
            <a:r>
              <a:rPr lang="cs-CZ" b="1" dirty="0"/>
              <a:t>Fiorella a záhada mrtvého netopýra</a:t>
            </a:r>
            <a:r>
              <a:rPr lang="cs-CZ" dirty="0"/>
              <a:t>, </a:t>
            </a:r>
            <a:r>
              <a:rPr lang="cs-CZ" dirty="0" smtClean="0"/>
              <a:t>2007</a:t>
            </a:r>
            <a:r>
              <a:rPr lang="cs-CZ" dirty="0"/>
              <a:t>, další příběh alchymistovy dcery Fiorelly..</a:t>
            </a:r>
          </a:p>
          <a:p>
            <a:pPr marL="0" indent="0">
              <a:buNone/>
            </a:pPr>
            <a:r>
              <a:rPr lang="cs-CZ" b="1" dirty="0"/>
              <a:t>Život ve středověku</a:t>
            </a:r>
            <a:r>
              <a:rPr lang="cs-CZ" dirty="0"/>
              <a:t>, </a:t>
            </a:r>
            <a:r>
              <a:rPr lang="cs-CZ" dirty="0" smtClean="0"/>
              <a:t>2007</a:t>
            </a:r>
            <a:r>
              <a:rPr lang="cs-CZ" dirty="0"/>
              <a:t>.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404664"/>
            <a:ext cx="1782304" cy="2483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216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363915"/>
            <a:ext cx="8892480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Z hlediska význačně diferencované tematizace minulosti se dětskému čtenáři </a:t>
            </a:r>
            <a:r>
              <a:rPr lang="cs-CZ" sz="3200" dirty="0" smtClean="0"/>
              <a:t>nabízí:</a:t>
            </a:r>
          </a:p>
          <a:p>
            <a:pPr marL="457200" indent="-457200">
              <a:buFontTx/>
              <a:buChar char="-"/>
            </a:pPr>
            <a:r>
              <a:rPr lang="cs-CZ" sz="3200" b="1" dirty="0" smtClean="0"/>
              <a:t>dívčí </a:t>
            </a:r>
            <a:r>
              <a:rPr lang="cs-CZ" sz="3200" b="1" dirty="0"/>
              <a:t>román v historických kulisách</a:t>
            </a:r>
            <a:r>
              <a:rPr lang="cs-CZ" sz="3200" dirty="0"/>
              <a:t> </a:t>
            </a:r>
            <a:endParaRPr lang="cs-CZ" sz="3200" dirty="0" smtClean="0"/>
          </a:p>
          <a:p>
            <a:r>
              <a:rPr lang="cs-CZ" sz="3200" dirty="0" smtClean="0"/>
              <a:t>     (</a:t>
            </a:r>
            <a:r>
              <a:rPr lang="cs-CZ" sz="3200" dirty="0"/>
              <a:t>např. </a:t>
            </a:r>
            <a:r>
              <a:rPr lang="cs-CZ" sz="3200" b="1" dirty="0"/>
              <a:t>Zdeňka Bezděková</a:t>
            </a:r>
            <a:r>
              <a:rPr lang="cs-CZ" sz="3200" dirty="0"/>
              <a:t>: </a:t>
            </a:r>
            <a:endParaRPr lang="cs-CZ" sz="3200" dirty="0" smtClean="0"/>
          </a:p>
          <a:p>
            <a:r>
              <a:rPr lang="cs-CZ" sz="3200" b="1" dirty="0" smtClean="0"/>
              <a:t>     Říkali </a:t>
            </a:r>
            <a:r>
              <a:rPr lang="cs-CZ" sz="3200" b="1" dirty="0"/>
              <a:t>mi Leni</a:t>
            </a:r>
            <a:r>
              <a:rPr lang="cs-CZ" sz="3200" dirty="0"/>
              <a:t>, </a:t>
            </a:r>
            <a:r>
              <a:rPr lang="cs-CZ" sz="3200" dirty="0" smtClean="0"/>
              <a:t>1948)</a:t>
            </a:r>
          </a:p>
          <a:p>
            <a:pPr marL="457200" indent="-457200">
              <a:buFontTx/>
              <a:buChar char="-"/>
            </a:pPr>
            <a:endParaRPr lang="cs-CZ" sz="3200" dirty="0"/>
          </a:p>
          <a:p>
            <a:pPr marL="457200" indent="-457200">
              <a:buFontTx/>
              <a:buChar char="-"/>
            </a:pPr>
            <a:endParaRPr lang="cs-CZ" sz="3200" dirty="0" smtClean="0"/>
          </a:p>
          <a:p>
            <a:pPr marL="457200" indent="-457200">
              <a:buFontTx/>
              <a:buChar char="-"/>
            </a:pPr>
            <a:endParaRPr lang="cs-CZ" sz="3200" dirty="0"/>
          </a:p>
          <a:p>
            <a:pPr marL="457200" indent="-457200">
              <a:buFontTx/>
              <a:buChar char="-"/>
            </a:pPr>
            <a:endParaRPr lang="cs-CZ" sz="3200" dirty="0" smtClean="0"/>
          </a:p>
          <a:p>
            <a:pPr marL="457200" indent="-457200">
              <a:buFontTx/>
              <a:buChar char="-"/>
            </a:pPr>
            <a:r>
              <a:rPr lang="cs-CZ" sz="3200" b="1" dirty="0" smtClean="0"/>
              <a:t>dobrodružný </a:t>
            </a:r>
            <a:r>
              <a:rPr lang="cs-CZ" sz="3200" b="1" dirty="0"/>
              <a:t>příběh v historických kulisách </a:t>
            </a:r>
            <a:r>
              <a:rPr lang="cs-CZ" sz="3200" dirty="0"/>
              <a:t>(např. </a:t>
            </a:r>
            <a:r>
              <a:rPr lang="cs-CZ" sz="3200" b="1" dirty="0"/>
              <a:t>Karel Nový</a:t>
            </a:r>
            <a:r>
              <a:rPr lang="cs-CZ" sz="3200" dirty="0"/>
              <a:t>: </a:t>
            </a:r>
            <a:r>
              <a:rPr lang="cs-CZ" sz="3200" b="1" dirty="0"/>
              <a:t>Rytíři a lapkové</a:t>
            </a:r>
            <a:r>
              <a:rPr lang="cs-CZ" sz="3200" dirty="0"/>
              <a:t>, </a:t>
            </a:r>
            <a:r>
              <a:rPr lang="cs-CZ" sz="3200" dirty="0" smtClean="0"/>
              <a:t>1955)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1916832"/>
            <a:ext cx="1982590" cy="2727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4045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229600" cy="5472608"/>
          </a:xfrm>
        </p:spPr>
        <p:txBody>
          <a:bodyPr>
            <a:normAutofit lnSpcReduction="10000"/>
          </a:bodyPr>
          <a:lstStyle/>
          <a:p>
            <a:pPr marL="457200" indent="-457200">
              <a:buFontTx/>
              <a:buChar char="-"/>
            </a:pPr>
            <a:r>
              <a:rPr lang="cs-CZ" b="1" dirty="0"/>
              <a:t>historická próza</a:t>
            </a: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(</a:t>
            </a:r>
            <a:r>
              <a:rPr lang="cs-CZ" dirty="0"/>
              <a:t>např. </a:t>
            </a:r>
            <a:r>
              <a:rPr lang="cs-CZ" b="1" dirty="0"/>
              <a:t>Jaromír John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b="1" dirty="0"/>
              <a:t>Rajský ostrov</a:t>
            </a:r>
            <a:r>
              <a:rPr lang="cs-CZ" dirty="0"/>
              <a:t>, </a:t>
            </a:r>
            <a:r>
              <a:rPr lang="cs-CZ" dirty="0" smtClean="0"/>
              <a:t>1938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o požáru Národního divadla)</a:t>
            </a:r>
          </a:p>
          <a:p>
            <a:pPr marL="457200" indent="-457200">
              <a:buFontTx/>
              <a:buChar char="-"/>
            </a:pPr>
            <a:endParaRPr lang="cs-CZ" dirty="0"/>
          </a:p>
          <a:p>
            <a:pPr marL="457200" indent="-457200">
              <a:buFontTx/>
              <a:buChar char="-"/>
            </a:pPr>
            <a:r>
              <a:rPr lang="cs-CZ" b="1" dirty="0"/>
              <a:t>adaptace národních pověstí, nejstarších dějin, </a:t>
            </a:r>
            <a:r>
              <a:rPr lang="cs-CZ" dirty="0"/>
              <a:t>(např. </a:t>
            </a:r>
            <a:r>
              <a:rPr lang="cs-CZ" b="1" dirty="0"/>
              <a:t>Ivan Olbracht</a:t>
            </a:r>
            <a:r>
              <a:rPr lang="cs-CZ" dirty="0"/>
              <a:t>: </a:t>
            </a:r>
            <a:r>
              <a:rPr lang="cs-CZ" b="1" dirty="0"/>
              <a:t>Ze starých letopisů</a:t>
            </a:r>
            <a:r>
              <a:rPr lang="cs-CZ" dirty="0"/>
              <a:t>, 1940)</a:t>
            </a:r>
          </a:p>
          <a:p>
            <a:pPr marL="457200" indent="-457200">
              <a:buFontTx/>
              <a:buChar char="-"/>
            </a:pPr>
            <a:r>
              <a:rPr lang="cs-CZ" b="1" dirty="0"/>
              <a:t>biografický román</a:t>
            </a:r>
            <a:r>
              <a:rPr lang="cs-CZ" dirty="0"/>
              <a:t> (např. </a:t>
            </a:r>
            <a:r>
              <a:rPr lang="cs-CZ" b="1" dirty="0"/>
              <a:t>František Kožík</a:t>
            </a:r>
            <a:r>
              <a:rPr lang="cs-CZ" dirty="0"/>
              <a:t>: </a:t>
            </a:r>
            <a:r>
              <a:rPr lang="cs-CZ" b="1" dirty="0"/>
              <a:t>Miláček národa</a:t>
            </a:r>
            <a:r>
              <a:rPr lang="cs-CZ" dirty="0"/>
              <a:t>, 1975 o J.K.Tylovi)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404664"/>
            <a:ext cx="2016224" cy="2828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4985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692696"/>
            <a:ext cx="822960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b="1" dirty="0"/>
              <a:t>V </a:t>
            </a:r>
            <a:r>
              <a:rPr lang="cs-CZ" b="1" dirty="0" smtClean="0"/>
              <a:t> </a:t>
            </a:r>
            <a:r>
              <a:rPr lang="cs-CZ" b="1" dirty="0"/>
              <a:t>současné </a:t>
            </a:r>
            <a:r>
              <a:rPr lang="cs-CZ" b="1" dirty="0" smtClean="0"/>
              <a:t>tvorbě </a:t>
            </a:r>
            <a:r>
              <a:rPr lang="cs-CZ" b="1" dirty="0"/>
              <a:t>určené dětem</a:t>
            </a:r>
            <a:r>
              <a:rPr lang="cs-CZ" dirty="0"/>
              <a:t> se autoři zaměřují zejména </a:t>
            </a:r>
            <a:r>
              <a:rPr lang="cs-CZ" dirty="0" smtClean="0"/>
              <a:t>na: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- soubory </a:t>
            </a:r>
            <a:r>
              <a:rPr lang="cs-CZ" b="1" dirty="0"/>
              <a:t>adaptací, </a:t>
            </a:r>
            <a:r>
              <a:rPr lang="cs-CZ" b="1" dirty="0" smtClean="0"/>
              <a:t>zpřístupňující zvláštní  </a:t>
            </a:r>
            <a:r>
              <a:rPr lang="cs-CZ" b="1" dirty="0"/>
              <a:t>formou nejstarší národní dějiny: </a:t>
            </a:r>
            <a:endParaRPr lang="cs-CZ" dirty="0"/>
          </a:p>
          <a:p>
            <a:r>
              <a:rPr lang="cs-CZ" b="1" dirty="0"/>
              <a:t>Martina Drijverová</a:t>
            </a: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    České </a:t>
            </a:r>
            <a:r>
              <a:rPr lang="cs-CZ" b="1" dirty="0"/>
              <a:t>dějiny očima psa</a:t>
            </a:r>
            <a:r>
              <a:rPr lang="cs-CZ" dirty="0"/>
              <a:t>, </a:t>
            </a:r>
            <a:r>
              <a:rPr lang="cs-CZ" dirty="0" smtClean="0"/>
              <a:t>2004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dirty="0"/>
              <a:t>Bohuslav Žárský</a:t>
            </a:r>
            <a:r>
              <a:rPr lang="cs-CZ" dirty="0"/>
              <a:t> podává moderním jazykem a za vydatného přispění ilustračního doprovodu (i s prvky komiksu) tyto látky v knize </a:t>
            </a:r>
            <a:r>
              <a:rPr lang="cs-CZ" b="1" dirty="0"/>
              <a:t>Obrázkové staré pověsti české</a:t>
            </a:r>
            <a:r>
              <a:rPr lang="cs-CZ" dirty="0"/>
              <a:t>, </a:t>
            </a:r>
            <a:r>
              <a:rPr lang="cs-CZ" dirty="0" smtClean="0"/>
              <a:t>2000</a:t>
            </a:r>
          </a:p>
          <a:p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2348880"/>
            <a:ext cx="1584176" cy="2235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5418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20688"/>
            <a:ext cx="822960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b="1" dirty="0"/>
              <a:t>- příběhovou prózu s dětským hrdinou, dívčí román s historickými kulisami</a:t>
            </a:r>
          </a:p>
          <a:p>
            <a:pPr marL="0" indent="0">
              <a:buNone/>
            </a:pPr>
            <a:r>
              <a:rPr lang="cs-CZ" b="1" dirty="0"/>
              <a:t>- obrázkové čtení s pověsťovými látkami:</a:t>
            </a:r>
            <a:endParaRPr lang="cs-CZ" dirty="0"/>
          </a:p>
          <a:p>
            <a:r>
              <a:rPr lang="cs-CZ" b="1" dirty="0"/>
              <a:t>Petr Sís</a:t>
            </a:r>
            <a:r>
              <a:rPr lang="cs-CZ" dirty="0"/>
              <a:t> je autorem textu a ilustrací knihy </a:t>
            </a:r>
            <a:r>
              <a:rPr lang="cs-CZ" b="1" dirty="0"/>
              <a:t>Tři zlaté klíče</a:t>
            </a:r>
            <a:r>
              <a:rPr lang="cs-CZ" dirty="0"/>
              <a:t> (1995) - pověsti, které se váží k prostoru Prahy</a:t>
            </a:r>
          </a:p>
          <a:p>
            <a:r>
              <a:rPr lang="cs-CZ" b="1" dirty="0"/>
              <a:t>Lucie Seifertová </a:t>
            </a:r>
            <a:r>
              <a:rPr lang="cs-CZ" dirty="0"/>
              <a:t>v obrázkové knize </a:t>
            </a:r>
            <a:r>
              <a:rPr lang="cs-CZ" b="1" dirty="0"/>
              <a:t>Tajemná Praha</a:t>
            </a:r>
            <a:r>
              <a:rPr lang="cs-CZ" dirty="0"/>
              <a:t> (1999) seznamuje malé čtenáře s pověstmi, historií a se zajímavými osobnostmi pražského </a:t>
            </a:r>
            <a:r>
              <a:rPr lang="cs-CZ" dirty="0" smtClean="0"/>
              <a:t>prostředí</a:t>
            </a:r>
          </a:p>
        </p:txBody>
      </p:sp>
    </p:spTree>
    <p:extLst>
      <p:ext uri="{BB962C8B-B14F-4D97-AF65-F5344CB8AC3E}">
        <p14:creationId xmlns:p14="http://schemas.microsoft.com/office/powerpoint/2010/main" val="3377173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6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- dobrodružné historické příběhy z českých dějin:</a:t>
            </a:r>
            <a:endParaRPr lang="cs-CZ" dirty="0"/>
          </a:p>
          <a:p>
            <a:r>
              <a:rPr lang="cs-CZ" b="1" dirty="0"/>
              <a:t>Břetislav Huleš</a:t>
            </a:r>
            <a:r>
              <a:rPr lang="cs-CZ" dirty="0"/>
              <a:t>: </a:t>
            </a:r>
            <a:r>
              <a:rPr lang="cs-CZ" b="1" dirty="0"/>
              <a:t>Ani smrt nás nerozdělí</a:t>
            </a:r>
            <a:r>
              <a:rPr lang="cs-CZ" dirty="0"/>
              <a:t>, 1999</a:t>
            </a:r>
          </a:p>
          <a:p>
            <a:r>
              <a:rPr lang="cs-CZ" b="1" dirty="0"/>
              <a:t>Pavel Himl</a:t>
            </a:r>
            <a:r>
              <a:rPr lang="cs-CZ" dirty="0"/>
              <a:t>: </a:t>
            </a:r>
            <a:r>
              <a:rPr lang="cs-CZ" b="1" dirty="0"/>
              <a:t>Zlato Šumavy</a:t>
            </a:r>
            <a:r>
              <a:rPr lang="cs-CZ" dirty="0"/>
              <a:t>, 1995</a:t>
            </a:r>
          </a:p>
          <a:p>
            <a:r>
              <a:rPr lang="cs-CZ" b="1" dirty="0"/>
              <a:t>Lenka Vašíčková – Roman Juránek</a:t>
            </a:r>
            <a:r>
              <a:rPr lang="cs-CZ" dirty="0"/>
              <a:t>: </a:t>
            </a:r>
            <a:r>
              <a:rPr lang="cs-CZ" b="1" dirty="0"/>
              <a:t>Když krajem táhli Švédi</a:t>
            </a:r>
            <a:r>
              <a:rPr lang="cs-CZ" dirty="0"/>
              <a:t>, 2001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4500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340768"/>
            <a:ext cx="8229600" cy="6192688"/>
          </a:xfrm>
        </p:spPr>
        <p:txBody>
          <a:bodyPr>
            <a:normAutofit fontScale="475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sz="4200" dirty="0" smtClean="0"/>
              <a:t>http</a:t>
            </a:r>
            <a:r>
              <a:rPr lang="cs-CZ" sz="4200" dirty="0"/>
              <a:t>://cs.wikipedia.org/wiki/Soubor:Franti%C5%A1ek_Xaver_Sandmann_(Franz_Xaver_Sandmann),_Karl%C5%AFv_Most,_pam%C3%A1tn%C3%A1_l%C3%ADpa.jpg</a:t>
            </a:r>
          </a:p>
          <a:p>
            <a:pPr>
              <a:buFont typeface="Wingdings" pitchFamily="2" charset="2"/>
              <a:buChar char="v"/>
            </a:pPr>
            <a:r>
              <a:rPr lang="cs-CZ" sz="4200" dirty="0"/>
              <a:t>http://cs.wikipedia.org/wiki/Alois_Jir%C3%A1sek</a:t>
            </a:r>
          </a:p>
          <a:p>
            <a:pPr>
              <a:buFont typeface="Wingdings" pitchFamily="2" charset="2"/>
              <a:buChar char="v"/>
            </a:pPr>
            <a:r>
              <a:rPr lang="cs-CZ" sz="4200" dirty="0"/>
              <a:t>http://cs.wikipedia.org/wiki/Lovci_mamut%C5%AF</a:t>
            </a:r>
          </a:p>
          <a:p>
            <a:pPr>
              <a:buFont typeface="Wingdings" pitchFamily="2" charset="2"/>
              <a:buChar char="v"/>
            </a:pPr>
            <a:r>
              <a:rPr lang="cs-CZ" sz="4200" dirty="0"/>
              <a:t>http://cs.wikipedia.org/wiki/Osada_Havran%C5%AF</a:t>
            </a:r>
          </a:p>
          <a:p>
            <a:pPr>
              <a:buFont typeface="Wingdings" pitchFamily="2" charset="2"/>
              <a:buChar char="v"/>
            </a:pPr>
            <a:r>
              <a:rPr lang="cs-CZ" sz="4200" dirty="0"/>
              <a:t>http://cs.wikipedia.org/wiki/Vol%C3%A1n%C3%AD_rodu</a:t>
            </a:r>
          </a:p>
          <a:p>
            <a:pPr>
              <a:buFont typeface="Wingdings" pitchFamily="2" charset="2"/>
              <a:buChar char="v"/>
            </a:pPr>
            <a:endParaRPr lang="cs-CZ" sz="4200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4200" dirty="0">
                <a:solidFill>
                  <a:prstClr val="black"/>
                </a:solidFill>
              </a:rPr>
              <a:t>v</a:t>
            </a:r>
            <a:r>
              <a:rPr lang="cs-CZ" sz="4200" dirty="0" smtClean="0">
                <a:solidFill>
                  <a:prstClr val="black"/>
                </a:solidFill>
              </a:rPr>
              <a:t>lastní fotografie</a:t>
            </a:r>
          </a:p>
          <a:p>
            <a:pPr>
              <a:buFont typeface="Wingdings" pitchFamily="2" charset="2"/>
              <a:buChar char="v"/>
            </a:pPr>
            <a:r>
              <a:rPr lang="cs-CZ" sz="4200" dirty="0" smtClean="0"/>
              <a:t>Jirásek, A.: Staré pověsti české</a:t>
            </a:r>
          </a:p>
          <a:p>
            <a:pPr>
              <a:buFont typeface="Wingdings" pitchFamily="2" charset="2"/>
              <a:buChar char="v"/>
            </a:pPr>
            <a:r>
              <a:rPr lang="cs-CZ" sz="4200" dirty="0" smtClean="0"/>
              <a:t>Kratochvíl, V.M.: Českou minulostí</a:t>
            </a:r>
          </a:p>
          <a:p>
            <a:pPr>
              <a:buFont typeface="Wingdings" pitchFamily="2" charset="2"/>
              <a:buChar char="v"/>
            </a:pPr>
            <a:r>
              <a:rPr lang="cs-CZ" sz="4200" dirty="0" smtClean="0"/>
              <a:t>Vondruška, V.: Slavné bitvy českých panovníků</a:t>
            </a:r>
          </a:p>
          <a:p>
            <a:pPr>
              <a:buFont typeface="Wingdings" pitchFamily="2" charset="2"/>
              <a:buChar char="v"/>
            </a:pPr>
            <a:r>
              <a:rPr lang="cs-CZ" sz="4200" dirty="0" smtClean="0"/>
              <a:t>Bezděková, Z.: Říkali mi Leni</a:t>
            </a:r>
          </a:p>
          <a:p>
            <a:pPr>
              <a:buFont typeface="Wingdings" pitchFamily="2" charset="2"/>
              <a:buChar char="v"/>
            </a:pPr>
            <a:r>
              <a:rPr lang="cs-CZ" sz="4200" dirty="0" smtClean="0"/>
              <a:t>John,J.: rajský ostrov</a:t>
            </a:r>
          </a:p>
          <a:p>
            <a:pPr>
              <a:buFont typeface="Wingdings" pitchFamily="2" charset="2"/>
              <a:buChar char="v"/>
            </a:pPr>
            <a:r>
              <a:rPr lang="cs-CZ" sz="4200" dirty="0" smtClean="0"/>
              <a:t>Drijverová, M.: České dějiny očima psa</a:t>
            </a:r>
          </a:p>
          <a:p>
            <a:pPr>
              <a:buFont typeface="Wingdings" pitchFamily="2" charset="2"/>
              <a:buChar char="v"/>
            </a:pPr>
            <a:r>
              <a:rPr lang="cs-CZ" sz="4200" dirty="0"/>
              <a:t>[cit. 2012-11-27].</a:t>
            </a:r>
          </a:p>
          <a:p>
            <a:pPr>
              <a:buFont typeface="Wingdings" pitchFamily="2" charset="2"/>
              <a:buChar char="v"/>
            </a:pPr>
            <a:endParaRPr lang="cs-CZ" sz="4500" dirty="0"/>
          </a:p>
          <a:p>
            <a:pPr>
              <a:buFont typeface="Wingdings" pitchFamily="2" charset="2"/>
              <a:buChar char="v"/>
            </a:pPr>
            <a:endParaRPr lang="cs-CZ" sz="4500" dirty="0"/>
          </a:p>
          <a:p>
            <a:pPr>
              <a:buFont typeface="Wingdings" pitchFamily="2" charset="2"/>
              <a:buChar char="v"/>
            </a:pPr>
            <a:endParaRPr lang="cs-CZ" sz="4500" dirty="0" smtClean="0"/>
          </a:p>
          <a:p>
            <a:pPr marL="0" indent="0">
              <a:buNone/>
            </a:pPr>
            <a:r>
              <a:rPr lang="cs-CZ" sz="4500" dirty="0" smtClean="0"/>
              <a:t> </a:t>
            </a:r>
            <a:endParaRPr lang="cs-CZ" sz="45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4275579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250</TotalTime>
  <Words>678</Words>
  <Application>Microsoft Office PowerPoint</Application>
  <PresentationFormat>Předvádění na obrazovce (4:3)</PresentationFormat>
  <Paragraphs>124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Alois Jirásek</vt:lpstr>
      <vt:lpstr>Eduard Štorch</vt:lpstr>
      <vt:lpstr>Prezentace aplikace PowerPoint</vt:lpstr>
      <vt:lpstr>Václav Kaplický</vt:lpstr>
      <vt:lpstr>Miloš Václav Kratochvíl</vt:lpstr>
      <vt:lpstr>Prezentace aplikace PowerPoint</vt:lpstr>
      <vt:lpstr>Vlastimil Vondruška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29</cp:revision>
  <dcterms:created xsi:type="dcterms:W3CDTF">2012-08-20T19:24:43Z</dcterms:created>
  <dcterms:modified xsi:type="dcterms:W3CDTF">2013-03-10T17:55:47Z</dcterms:modified>
</cp:coreProperties>
</file>